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66" r:id="rId5"/>
    <p:sldId id="278" r:id="rId6"/>
    <p:sldId id="263" r:id="rId7"/>
    <p:sldId id="277" r:id="rId8"/>
    <p:sldId id="274" r:id="rId9"/>
    <p:sldId id="276" r:id="rId10"/>
    <p:sldId id="279" r:id="rId11"/>
    <p:sldId id="285" r:id="rId12"/>
    <p:sldId id="286" r:id="rId13"/>
    <p:sldId id="283" r:id="rId14"/>
    <p:sldId id="284" r:id="rId15"/>
    <p:sldId id="267" r:id="rId16"/>
    <p:sldId id="268" r:id="rId17"/>
    <p:sldId id="270" r:id="rId18"/>
    <p:sldId id="271" r:id="rId19"/>
  </p:sldIdLst>
  <p:sldSz cx="6858000" cy="9144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hers, Kate" initials="MK" lastIdx="6" clrIdx="0">
    <p:extLst>
      <p:ext uri="{19B8F6BF-5375-455C-9EA6-DF929625EA0E}">
        <p15:presenceInfo xmlns:p15="http://schemas.microsoft.com/office/powerpoint/2012/main" userId="S-1-5-21-5706737-865354117-630672053-32686" providerId="AD"/>
      </p:ext>
    </p:extLst>
  </p:cmAuthor>
  <p:cmAuthor id="2" name="White James." initials="WJ" lastIdx="2" clrIdx="1">
    <p:extLst>
      <p:ext uri="{19B8F6BF-5375-455C-9EA6-DF929625EA0E}">
        <p15:presenceInfo xmlns:p15="http://schemas.microsoft.com/office/powerpoint/2012/main" userId="S::james.white@Swansea.ac.uk::aa0a09b5-6c47-49b7-8bb9-f9cfa2212ec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526" y="114"/>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902BD23-2365-4462-909C-B615A80CADF3}" type="datetimeFigureOut">
              <a:rPr lang="en-GB" smtClean="0"/>
              <a:t>13/08/2020</a:t>
            </a:fld>
            <a:endParaRPr lang="en-GB"/>
          </a:p>
        </p:txBody>
      </p:sp>
      <p:sp>
        <p:nvSpPr>
          <p:cNvPr id="4" name="Slide Image Placeholder 3"/>
          <p:cNvSpPr>
            <a:spLocks noGrp="1" noRot="1" noChangeAspect="1"/>
          </p:cNvSpPr>
          <p:nvPr>
            <p:ph type="sldImg" idx="2"/>
          </p:nvPr>
        </p:nvSpPr>
        <p:spPr>
          <a:xfrm>
            <a:off x="2143125" y="1241425"/>
            <a:ext cx="25114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34CAB10-1A0F-4E72-BDF9-0A09A4D6BF78}" type="slidenum">
              <a:rPr lang="en-GB" smtClean="0"/>
              <a:t>‹#›</a:t>
            </a:fld>
            <a:endParaRPr lang="en-GB"/>
          </a:p>
        </p:txBody>
      </p:sp>
    </p:spTree>
    <p:extLst>
      <p:ext uri="{BB962C8B-B14F-4D97-AF65-F5344CB8AC3E}">
        <p14:creationId xmlns:p14="http://schemas.microsoft.com/office/powerpoint/2010/main" val="4135821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DC91E08-53F6-4B30-8521-A8FFEF1ADBB8}" type="datetimeFigureOut">
              <a:rPr lang="en-GB" smtClean="0"/>
              <a:t>13/08/2020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3306180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C91E08-53F6-4B30-8521-A8FFEF1ADBB8}" type="datetimeFigureOut">
              <a:rPr lang="en-GB" smtClean="0"/>
              <a:t>13/08/2020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512624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C91E08-53F6-4B30-8521-A8FFEF1ADBB8}" type="datetimeFigureOut">
              <a:rPr lang="en-GB" smtClean="0"/>
              <a:t>13/08/2020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764924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DC91E08-53F6-4B30-8521-A8FFEF1ADBB8}" type="datetimeFigureOut">
              <a:rPr lang="en-GB" smtClean="0"/>
              <a:t>13/08/2020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748837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C91E08-53F6-4B30-8521-A8FFEF1ADBB8}" type="datetimeFigureOut">
              <a:rPr lang="en-GB" smtClean="0"/>
              <a:t>13/08/2020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904287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DC91E08-53F6-4B30-8521-A8FFEF1ADBB8}" type="datetimeFigureOut">
              <a:rPr lang="en-GB" smtClean="0"/>
              <a:t>13/08/2020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4225367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DC91E08-53F6-4B30-8521-A8FFEF1ADBB8}" type="datetimeFigureOut">
              <a:rPr lang="en-GB" smtClean="0"/>
              <a:t>13/08/2020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62608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DC91E08-53F6-4B30-8521-A8FFEF1ADBB8}" type="datetimeFigureOut">
              <a:rPr lang="en-GB" smtClean="0"/>
              <a:t>13/08/2020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06958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C91E08-53F6-4B30-8521-A8FFEF1ADBB8}" type="datetimeFigureOut">
              <a:rPr lang="en-GB" smtClean="0"/>
              <a:t>13/08/2020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605555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DC91E08-53F6-4B30-8521-A8FFEF1ADBB8}" type="datetimeFigureOut">
              <a:rPr lang="en-GB" smtClean="0"/>
              <a:t>13/08/2020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548502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DC91E08-53F6-4B30-8521-A8FFEF1ADBB8}" type="datetimeFigureOut">
              <a:rPr lang="en-GB" smtClean="0"/>
              <a:t>13/08/2020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565477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BDC91E08-53F6-4B30-8521-A8FFEF1ADBB8}" type="datetimeFigureOut">
              <a:rPr lang="en-GB" smtClean="0"/>
              <a:t>13/08/2020</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097383A-60EC-4720-B4F7-3F8B7072D89A}" type="slidenum">
              <a:rPr lang="en-GB" smtClean="0"/>
              <a:t>‹#›</a:t>
            </a:fld>
            <a:endParaRPr lang="en-GB"/>
          </a:p>
        </p:txBody>
      </p:sp>
    </p:spTree>
    <p:extLst>
      <p:ext uri="{BB962C8B-B14F-4D97-AF65-F5344CB8AC3E}">
        <p14:creationId xmlns:p14="http://schemas.microsoft.com/office/powerpoint/2010/main" val="30015070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69704575"/>
              </p:ext>
            </p:extLst>
          </p:nvPr>
        </p:nvGraphicFramePr>
        <p:xfrm>
          <a:off x="404664" y="1307833"/>
          <a:ext cx="5949281" cy="7160149"/>
        </p:xfrm>
        <a:graphic>
          <a:graphicData uri="http://schemas.openxmlformats.org/drawingml/2006/table">
            <a:tbl>
              <a:tblPr/>
              <a:tblGrid>
                <a:gridCol w="1614686">
                  <a:extLst>
                    <a:ext uri="{9D8B030D-6E8A-4147-A177-3AD203B41FA5}">
                      <a16:colId xmlns:a16="http://schemas.microsoft.com/office/drawing/2014/main" val="2543723649"/>
                    </a:ext>
                  </a:extLst>
                </a:gridCol>
                <a:gridCol w="1614686">
                  <a:extLst>
                    <a:ext uri="{9D8B030D-6E8A-4147-A177-3AD203B41FA5}">
                      <a16:colId xmlns:a16="http://schemas.microsoft.com/office/drawing/2014/main" val="346421941"/>
                    </a:ext>
                  </a:extLst>
                </a:gridCol>
                <a:gridCol w="1358563">
                  <a:extLst>
                    <a:ext uri="{9D8B030D-6E8A-4147-A177-3AD203B41FA5}">
                      <a16:colId xmlns:a16="http://schemas.microsoft.com/office/drawing/2014/main" val="1809507094"/>
                    </a:ext>
                  </a:extLst>
                </a:gridCol>
                <a:gridCol w="1361346">
                  <a:extLst>
                    <a:ext uri="{9D8B030D-6E8A-4147-A177-3AD203B41FA5}">
                      <a16:colId xmlns:a16="http://schemas.microsoft.com/office/drawing/2014/main" val="219733266"/>
                    </a:ext>
                  </a:extLst>
                </a:gridCol>
              </a:tblGrid>
              <a:tr h="327381">
                <a:tc gridSpan="4">
                  <a:txBody>
                    <a:bodyPr/>
                    <a:lstStyle/>
                    <a:p>
                      <a:pPr algn="l" rtl="0" fontAlgn="b"/>
                      <a:r>
                        <a:rPr lang="en-US" sz="1000" b="1" i="0" u="none" strike="noStrike" dirty="0">
                          <a:solidFill>
                            <a:srgbClr val="000000"/>
                          </a:solidFill>
                          <a:effectLst/>
                          <a:latin typeface="Calibri" panose="020F0502020204030204" pitchFamily="34" charset="0"/>
                        </a:rPr>
                        <a:t>Table S1. </a:t>
                      </a:r>
                      <a:r>
                        <a:rPr lang="en-US" sz="1000" b="0" i="0" u="none" strike="noStrike" dirty="0">
                          <a:solidFill>
                            <a:srgbClr val="000000"/>
                          </a:solidFill>
                          <a:effectLst/>
                          <a:latin typeface="Calibri" panose="020F0502020204030204" pitchFamily="34" charset="0"/>
                        </a:rPr>
                        <a:t>Macroinvertebrate functional traits examined within this study (taken from </a:t>
                      </a:r>
                      <a:r>
                        <a:rPr lang="en-US" sz="1000" b="0" i="0" u="none" strike="noStrike" dirty="0" err="1">
                          <a:solidFill>
                            <a:srgbClr val="000000"/>
                          </a:solidFill>
                          <a:effectLst/>
                          <a:latin typeface="Calibri" panose="020F0502020204030204" pitchFamily="34" charset="0"/>
                        </a:rPr>
                        <a:t>Tachet</a:t>
                      </a:r>
                      <a:r>
                        <a:rPr lang="en-US" sz="1000" b="0" i="0" u="none" strike="noStrike" dirty="0">
                          <a:solidFill>
                            <a:srgbClr val="000000"/>
                          </a:solidFill>
                          <a:effectLst/>
                          <a:latin typeface="Calibri" panose="020F0502020204030204" pitchFamily="34" charset="0"/>
                        </a:rPr>
                        <a:t> et al., 2010).</a:t>
                      </a:r>
                    </a:p>
                  </a:txBody>
                  <a:tcPr marL="6419" marR="6419" marT="6419"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283040092"/>
                  </a:ext>
                </a:extLst>
              </a:tr>
              <a:tr h="128385">
                <a:tc>
                  <a:txBody>
                    <a:bodyPr/>
                    <a:lstStyle/>
                    <a:p>
                      <a:pPr algn="l" rtl="0" fontAlgn="ctr"/>
                      <a:r>
                        <a:rPr lang="en-GB" sz="1000" b="1" i="0" u="none" strike="noStrike" dirty="0">
                          <a:solidFill>
                            <a:srgbClr val="000000"/>
                          </a:solidFill>
                          <a:effectLst/>
                          <a:latin typeface="Calibri" panose="020F0502020204030204" pitchFamily="34" charset="0"/>
                        </a:rPr>
                        <a:t>Grouping feature</a:t>
                      </a:r>
                    </a:p>
                  </a:txBody>
                  <a:tcPr marL="6419" marR="6419" marT="641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GB" sz="1000" b="1" i="0" u="none" strike="noStrike">
                          <a:solidFill>
                            <a:srgbClr val="000000"/>
                          </a:solidFill>
                          <a:effectLst/>
                          <a:latin typeface="Calibri" panose="020F0502020204030204" pitchFamily="34" charset="0"/>
                        </a:rPr>
                        <a:t>Trait</a:t>
                      </a:r>
                    </a:p>
                  </a:txBody>
                  <a:tcPr marL="6419" marR="6419" marT="641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GB" sz="1000" b="1" i="0" u="none" strike="noStrike" dirty="0">
                          <a:solidFill>
                            <a:srgbClr val="000000"/>
                          </a:solidFill>
                          <a:effectLst/>
                          <a:latin typeface="Calibri" panose="020F0502020204030204" pitchFamily="34" charset="0"/>
                        </a:rPr>
                        <a:t>Grouping feature</a:t>
                      </a:r>
                    </a:p>
                  </a:txBody>
                  <a:tcPr marL="6419" marR="6419" marT="641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GB" sz="1000" b="1" i="0" u="none" strike="noStrike">
                          <a:solidFill>
                            <a:srgbClr val="000000"/>
                          </a:solidFill>
                          <a:effectLst/>
                          <a:latin typeface="Calibri" panose="020F0502020204030204" pitchFamily="34" charset="0"/>
                        </a:rPr>
                        <a:t>Trait</a:t>
                      </a:r>
                    </a:p>
                  </a:txBody>
                  <a:tcPr marL="6419" marR="6419" marT="641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9127089"/>
                  </a:ext>
                </a:extLst>
              </a:tr>
              <a:tr h="128385">
                <a:tc rowSpan="7">
                  <a:txBody>
                    <a:bodyPr/>
                    <a:lstStyle/>
                    <a:p>
                      <a:pPr algn="ctr" rtl="0" fontAlgn="ctr"/>
                      <a:r>
                        <a:rPr lang="en-GB" sz="1000" b="0" i="1" u="none" strike="noStrike">
                          <a:solidFill>
                            <a:srgbClr val="000000"/>
                          </a:solidFill>
                          <a:effectLst/>
                          <a:latin typeface="Calibri" panose="020F0502020204030204" pitchFamily="34" charset="0"/>
                        </a:rPr>
                        <a:t>Maximum potential size</a:t>
                      </a:r>
                    </a:p>
                  </a:txBody>
                  <a:tcPr marL="6419" marR="6419" marT="641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≤0.25cm</a:t>
                      </a:r>
                    </a:p>
                  </a:txBody>
                  <a:tcPr marL="6419" marR="6419" marT="6419" marB="0" anchor="ctr">
                    <a:lnL>
                      <a:noFill/>
                    </a:lnL>
                    <a:lnR>
                      <a:noFill/>
                    </a:lnR>
                    <a:lnT w="6350" cap="flat" cmpd="sng" algn="ctr">
                      <a:solidFill>
                        <a:srgbClr val="000000"/>
                      </a:solidFill>
                      <a:prstDash val="solid"/>
                      <a:round/>
                      <a:headEnd type="none" w="med" len="med"/>
                      <a:tailEnd type="none" w="med" len="med"/>
                    </a:lnT>
                    <a:lnB>
                      <a:noFill/>
                    </a:lnB>
                  </a:tcPr>
                </a:tc>
                <a:tc rowSpan="5">
                  <a:txBody>
                    <a:bodyPr/>
                    <a:lstStyle/>
                    <a:p>
                      <a:pPr algn="ctr" rtl="0" fontAlgn="ctr"/>
                      <a:r>
                        <a:rPr lang="en-GB" sz="1000" b="0" i="1" u="none" strike="noStrike" dirty="0">
                          <a:solidFill>
                            <a:srgbClr val="000000"/>
                          </a:solidFill>
                          <a:effectLst/>
                          <a:latin typeface="Calibri" panose="020F0502020204030204" pitchFamily="34" charset="0"/>
                        </a:rPr>
                        <a:t>Respiration method </a:t>
                      </a:r>
                    </a:p>
                  </a:txBody>
                  <a:tcPr marL="6419" marR="6419" marT="641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Gill</a:t>
                      </a:r>
                    </a:p>
                  </a:txBody>
                  <a:tcPr marL="6419" marR="6419" marT="6419"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72464693"/>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&gt;0.25- 0.5cm</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Plastron</a:t>
                      </a:r>
                    </a:p>
                  </a:txBody>
                  <a:tcPr marL="6419" marR="6419" marT="6419" marB="0" anchor="ctr">
                    <a:lnL>
                      <a:noFill/>
                    </a:lnL>
                    <a:lnR>
                      <a:noFill/>
                    </a:lnR>
                    <a:lnT>
                      <a:noFill/>
                    </a:lnT>
                    <a:lnB>
                      <a:noFill/>
                    </a:lnB>
                  </a:tcPr>
                </a:tc>
                <a:extLst>
                  <a:ext uri="{0D108BD9-81ED-4DB2-BD59-A6C34878D82A}">
                    <a16:rowId xmlns:a16="http://schemas.microsoft.com/office/drawing/2014/main" val="4245819244"/>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&gt;0.5- 1cm</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Spiracle</a:t>
                      </a:r>
                    </a:p>
                  </a:txBody>
                  <a:tcPr marL="6419" marR="6419" marT="6419" marB="0" anchor="ctr">
                    <a:lnL>
                      <a:noFill/>
                    </a:lnL>
                    <a:lnR>
                      <a:noFill/>
                    </a:lnR>
                    <a:lnT>
                      <a:noFill/>
                    </a:lnT>
                    <a:lnB>
                      <a:noFill/>
                    </a:lnB>
                  </a:tcPr>
                </a:tc>
                <a:extLst>
                  <a:ext uri="{0D108BD9-81ED-4DB2-BD59-A6C34878D82A}">
                    <a16:rowId xmlns:a16="http://schemas.microsoft.com/office/drawing/2014/main" val="110580540"/>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&gt;1- 2cm</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Hydrostatic vesicle</a:t>
                      </a:r>
                    </a:p>
                  </a:txBody>
                  <a:tcPr marL="6419" marR="6419" marT="6419" marB="0" anchor="ctr">
                    <a:lnL>
                      <a:noFill/>
                    </a:lnL>
                    <a:lnR>
                      <a:noFill/>
                    </a:lnR>
                    <a:lnT>
                      <a:noFill/>
                    </a:lnT>
                    <a:lnB>
                      <a:noFill/>
                    </a:lnB>
                  </a:tcPr>
                </a:tc>
                <a:extLst>
                  <a:ext uri="{0D108BD9-81ED-4DB2-BD59-A6C34878D82A}">
                    <a16:rowId xmlns:a16="http://schemas.microsoft.com/office/drawing/2014/main" val="3000047411"/>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 2- 4 cm</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Tegument</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78362799"/>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&gt;4- 8cm</a:t>
                      </a:r>
                    </a:p>
                  </a:txBody>
                  <a:tcPr marL="6419" marR="6419" marT="6419" marB="0" anchor="ctr">
                    <a:lnL>
                      <a:noFill/>
                    </a:lnL>
                    <a:lnR>
                      <a:noFill/>
                    </a:lnR>
                    <a:lnT>
                      <a:noFill/>
                    </a:lnT>
                    <a:lnB>
                      <a:noFill/>
                    </a:lnB>
                  </a:tcPr>
                </a:tc>
                <a:tc rowSpan="9">
                  <a:txBody>
                    <a:bodyPr/>
                    <a:lstStyle/>
                    <a:p>
                      <a:pPr algn="ctr" rtl="0" fontAlgn="ctr"/>
                      <a:r>
                        <a:rPr lang="en-GB" sz="1000" b="0" i="1" u="none" strike="noStrike" dirty="0">
                          <a:solidFill>
                            <a:srgbClr val="000000"/>
                          </a:solidFill>
                          <a:effectLst/>
                          <a:latin typeface="Calibri" panose="020F0502020204030204" pitchFamily="34" charset="0"/>
                        </a:rPr>
                        <a:t>Food consumed </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Microorganisms</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extLst>
                  <a:ext uri="{0D108BD9-81ED-4DB2-BD59-A6C34878D82A}">
                    <a16:rowId xmlns:a16="http://schemas.microsoft.com/office/drawing/2014/main" val="2874695267"/>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&gt;8cm</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Detritus &lt;1mm</a:t>
                      </a:r>
                    </a:p>
                  </a:txBody>
                  <a:tcPr marL="6419" marR="6419" marT="6419" marB="0" anchor="ctr">
                    <a:lnL>
                      <a:noFill/>
                    </a:lnL>
                    <a:lnR>
                      <a:noFill/>
                    </a:lnR>
                    <a:lnT>
                      <a:noFill/>
                    </a:lnT>
                    <a:lnB>
                      <a:noFill/>
                    </a:lnB>
                  </a:tcPr>
                </a:tc>
                <a:extLst>
                  <a:ext uri="{0D108BD9-81ED-4DB2-BD59-A6C34878D82A}">
                    <a16:rowId xmlns:a16="http://schemas.microsoft.com/office/drawing/2014/main" val="1919141045"/>
                  </a:ext>
                </a:extLst>
              </a:tr>
              <a:tr h="128385">
                <a:tc rowSpan="2">
                  <a:txBody>
                    <a:bodyPr/>
                    <a:lstStyle/>
                    <a:p>
                      <a:pPr algn="ctr" rtl="0" fontAlgn="ctr"/>
                      <a:r>
                        <a:rPr lang="en-GB" sz="1000" b="0" i="1" u="none" strike="noStrike" dirty="0">
                          <a:solidFill>
                            <a:srgbClr val="000000"/>
                          </a:solidFill>
                          <a:effectLst/>
                          <a:latin typeface="Calibri" panose="020F0502020204030204" pitchFamily="34" charset="0"/>
                        </a:rPr>
                        <a:t>Life</a:t>
                      </a:r>
                      <a:r>
                        <a:rPr lang="en-GB" sz="1000" b="0" i="1" u="none" strike="noStrike" baseline="0" dirty="0">
                          <a:solidFill>
                            <a:srgbClr val="000000"/>
                          </a:solidFill>
                          <a:effectLst/>
                          <a:latin typeface="Calibri" panose="020F0502020204030204" pitchFamily="34" charset="0"/>
                        </a:rPr>
                        <a:t> </a:t>
                      </a:r>
                      <a:r>
                        <a:rPr lang="en-GB" sz="1000" b="0" i="1" u="none" strike="noStrike" dirty="0">
                          <a:solidFill>
                            <a:srgbClr val="000000"/>
                          </a:solidFill>
                          <a:effectLst/>
                          <a:latin typeface="Calibri" panose="020F0502020204030204" pitchFamily="34" charset="0"/>
                        </a:rPr>
                        <a:t>cycle duration</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≤1 year</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Dead plant ≥1mm</a:t>
                      </a:r>
                    </a:p>
                  </a:txBody>
                  <a:tcPr marL="6419" marR="6419" marT="6419" marB="0" anchor="ctr">
                    <a:lnL>
                      <a:noFill/>
                    </a:lnL>
                    <a:lnR>
                      <a:noFill/>
                    </a:lnR>
                    <a:lnT>
                      <a:noFill/>
                    </a:lnT>
                    <a:lnB>
                      <a:noFill/>
                    </a:lnB>
                  </a:tcPr>
                </a:tc>
                <a:extLst>
                  <a:ext uri="{0D108BD9-81ED-4DB2-BD59-A6C34878D82A}">
                    <a16:rowId xmlns:a16="http://schemas.microsoft.com/office/drawing/2014/main" val="1074973416"/>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&gt;1 year</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Living microphytes</a:t>
                      </a:r>
                    </a:p>
                  </a:txBody>
                  <a:tcPr marL="6419" marR="6419" marT="6419" marB="0" anchor="ctr">
                    <a:lnL>
                      <a:noFill/>
                    </a:lnL>
                    <a:lnR>
                      <a:noFill/>
                    </a:lnR>
                    <a:lnT>
                      <a:noFill/>
                    </a:lnT>
                    <a:lnB>
                      <a:noFill/>
                    </a:lnB>
                  </a:tcPr>
                </a:tc>
                <a:extLst>
                  <a:ext uri="{0D108BD9-81ED-4DB2-BD59-A6C34878D82A}">
                    <a16:rowId xmlns:a16="http://schemas.microsoft.com/office/drawing/2014/main" val="1387886277"/>
                  </a:ext>
                </a:extLst>
              </a:tr>
              <a:tr h="128385">
                <a:tc rowSpan="3">
                  <a:txBody>
                    <a:bodyPr/>
                    <a:lstStyle/>
                    <a:p>
                      <a:pPr algn="ctr" rtl="0" fontAlgn="ctr"/>
                      <a:r>
                        <a:rPr lang="en-GB" sz="1000" b="0" i="1" u="none" strike="noStrike">
                          <a:solidFill>
                            <a:srgbClr val="000000"/>
                          </a:solidFill>
                          <a:effectLst/>
                          <a:latin typeface="Calibri" panose="020F0502020204030204" pitchFamily="34" charset="0"/>
                        </a:rPr>
                        <a:t>Voltinism</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&lt;1 </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Living macrophtyes</a:t>
                      </a:r>
                    </a:p>
                  </a:txBody>
                  <a:tcPr marL="6419" marR="6419" marT="6419" marB="0" anchor="ctr">
                    <a:lnL>
                      <a:noFill/>
                    </a:lnL>
                    <a:lnR>
                      <a:noFill/>
                    </a:lnR>
                    <a:lnT>
                      <a:noFill/>
                    </a:lnT>
                    <a:lnB>
                      <a:noFill/>
                    </a:lnB>
                  </a:tcPr>
                </a:tc>
                <a:extLst>
                  <a:ext uri="{0D108BD9-81ED-4DB2-BD59-A6C34878D82A}">
                    <a16:rowId xmlns:a16="http://schemas.microsoft.com/office/drawing/2014/main" val="1545609433"/>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1</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Dead animal ≥1mm</a:t>
                      </a:r>
                    </a:p>
                  </a:txBody>
                  <a:tcPr marL="6419" marR="6419" marT="6419" marB="0" anchor="ctr">
                    <a:lnL>
                      <a:noFill/>
                    </a:lnL>
                    <a:lnR>
                      <a:noFill/>
                    </a:lnR>
                    <a:lnT>
                      <a:noFill/>
                    </a:lnT>
                    <a:lnB>
                      <a:noFill/>
                    </a:lnB>
                  </a:tcPr>
                </a:tc>
                <a:extLst>
                  <a:ext uri="{0D108BD9-81ED-4DB2-BD59-A6C34878D82A}">
                    <a16:rowId xmlns:a16="http://schemas.microsoft.com/office/drawing/2014/main" val="1488769859"/>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&gt;1 </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Living microinvertebrates</a:t>
                      </a:r>
                    </a:p>
                  </a:txBody>
                  <a:tcPr marL="6419" marR="6419" marT="6419" marB="0" anchor="ctr">
                    <a:lnL>
                      <a:noFill/>
                    </a:lnL>
                    <a:lnR>
                      <a:noFill/>
                    </a:lnR>
                    <a:lnT>
                      <a:noFill/>
                    </a:lnT>
                    <a:lnB>
                      <a:noFill/>
                    </a:lnB>
                  </a:tcPr>
                </a:tc>
                <a:extLst>
                  <a:ext uri="{0D108BD9-81ED-4DB2-BD59-A6C34878D82A}">
                    <a16:rowId xmlns:a16="http://schemas.microsoft.com/office/drawing/2014/main" val="2877995362"/>
                  </a:ext>
                </a:extLst>
              </a:tr>
              <a:tr h="128385">
                <a:tc rowSpan="4">
                  <a:txBody>
                    <a:bodyPr/>
                    <a:lstStyle/>
                    <a:p>
                      <a:pPr algn="ctr" rtl="0" fontAlgn="ctr"/>
                      <a:r>
                        <a:rPr lang="en-GB" sz="1000" b="0" i="1" u="none" strike="noStrike" dirty="0">
                          <a:solidFill>
                            <a:srgbClr val="000000"/>
                          </a:solidFill>
                          <a:effectLst/>
                          <a:latin typeface="Calibri" panose="020F0502020204030204" pitchFamily="34" charset="0"/>
                        </a:rPr>
                        <a:t>Aquatic stages</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Egg</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Living invertebrates</a:t>
                      </a:r>
                    </a:p>
                  </a:txBody>
                  <a:tcPr marL="6419" marR="6419" marT="6419" marB="0" anchor="ctr">
                    <a:lnL>
                      <a:noFill/>
                    </a:lnL>
                    <a:lnR>
                      <a:noFill/>
                    </a:lnR>
                    <a:lnT>
                      <a:noFill/>
                    </a:lnT>
                    <a:lnB>
                      <a:noFill/>
                    </a:lnB>
                  </a:tcPr>
                </a:tc>
                <a:extLst>
                  <a:ext uri="{0D108BD9-81ED-4DB2-BD59-A6C34878D82A}">
                    <a16:rowId xmlns:a16="http://schemas.microsoft.com/office/drawing/2014/main" val="3391386286"/>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Larva</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Vertebrates</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132284149"/>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Nymph</a:t>
                      </a:r>
                    </a:p>
                  </a:txBody>
                  <a:tcPr marL="6419" marR="6419" marT="6419" marB="0" anchor="ctr">
                    <a:lnL>
                      <a:noFill/>
                    </a:lnL>
                    <a:lnR>
                      <a:noFill/>
                    </a:lnR>
                    <a:lnT>
                      <a:noFill/>
                    </a:lnT>
                    <a:lnB>
                      <a:noFill/>
                    </a:lnB>
                  </a:tcPr>
                </a:tc>
                <a:tc rowSpan="8">
                  <a:txBody>
                    <a:bodyPr/>
                    <a:lstStyle/>
                    <a:p>
                      <a:pPr algn="ctr" rtl="0" fontAlgn="ctr"/>
                      <a:r>
                        <a:rPr lang="en-GB" sz="1000" b="0" i="1" u="none" strike="noStrike" dirty="0">
                          <a:solidFill>
                            <a:srgbClr val="000000"/>
                          </a:solidFill>
                          <a:effectLst/>
                          <a:latin typeface="Calibri" panose="020F0502020204030204" pitchFamily="34" charset="0"/>
                        </a:rPr>
                        <a:t>Feeding group </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Absorber</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extLst>
                  <a:ext uri="{0D108BD9-81ED-4DB2-BD59-A6C34878D82A}">
                    <a16:rowId xmlns:a16="http://schemas.microsoft.com/office/drawing/2014/main" val="460443302"/>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Adult</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Deposit feeder</a:t>
                      </a:r>
                    </a:p>
                  </a:txBody>
                  <a:tcPr marL="6419" marR="6419" marT="6419" marB="0" anchor="ctr">
                    <a:lnL>
                      <a:noFill/>
                    </a:lnL>
                    <a:lnR>
                      <a:noFill/>
                    </a:lnR>
                    <a:lnT>
                      <a:noFill/>
                    </a:lnT>
                    <a:lnB>
                      <a:noFill/>
                    </a:lnB>
                  </a:tcPr>
                </a:tc>
                <a:extLst>
                  <a:ext uri="{0D108BD9-81ED-4DB2-BD59-A6C34878D82A}">
                    <a16:rowId xmlns:a16="http://schemas.microsoft.com/office/drawing/2014/main" val="270302694"/>
                  </a:ext>
                </a:extLst>
              </a:tr>
              <a:tr h="128385">
                <a:tc rowSpan="8">
                  <a:txBody>
                    <a:bodyPr/>
                    <a:lstStyle/>
                    <a:p>
                      <a:pPr algn="ctr" rtl="0" fontAlgn="ctr"/>
                      <a:r>
                        <a:rPr lang="en-GB" sz="1000" b="0" i="1" u="none" strike="noStrike" dirty="0">
                          <a:solidFill>
                            <a:srgbClr val="000000"/>
                          </a:solidFill>
                          <a:effectLst/>
                          <a:latin typeface="Calibri" panose="020F0502020204030204" pitchFamily="34" charset="0"/>
                        </a:rPr>
                        <a:t>Reproduction strategy</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Ovoviviparity</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Shredder</a:t>
                      </a:r>
                    </a:p>
                  </a:txBody>
                  <a:tcPr marL="6419" marR="6419" marT="6419" marB="0" anchor="ctr">
                    <a:lnL>
                      <a:noFill/>
                    </a:lnL>
                    <a:lnR>
                      <a:noFill/>
                    </a:lnR>
                    <a:lnT>
                      <a:noFill/>
                    </a:lnT>
                    <a:lnB>
                      <a:noFill/>
                    </a:lnB>
                  </a:tcPr>
                </a:tc>
                <a:extLst>
                  <a:ext uri="{0D108BD9-81ED-4DB2-BD59-A6C34878D82A}">
                    <a16:rowId xmlns:a16="http://schemas.microsoft.com/office/drawing/2014/main" val="1484407126"/>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Isolated, free eggs</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Scraper</a:t>
                      </a:r>
                    </a:p>
                  </a:txBody>
                  <a:tcPr marL="6419" marR="6419" marT="6419" marB="0" anchor="ctr">
                    <a:lnL>
                      <a:noFill/>
                    </a:lnL>
                    <a:lnR>
                      <a:noFill/>
                    </a:lnR>
                    <a:lnT>
                      <a:noFill/>
                    </a:lnT>
                    <a:lnB>
                      <a:noFill/>
                    </a:lnB>
                  </a:tcPr>
                </a:tc>
                <a:extLst>
                  <a:ext uri="{0D108BD9-81ED-4DB2-BD59-A6C34878D82A}">
                    <a16:rowId xmlns:a16="http://schemas.microsoft.com/office/drawing/2014/main" val="4274672150"/>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Isolated, cemented eggs</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Filter-feeder</a:t>
                      </a:r>
                    </a:p>
                  </a:txBody>
                  <a:tcPr marL="6419" marR="6419" marT="6419" marB="0" anchor="ctr">
                    <a:lnL>
                      <a:noFill/>
                    </a:lnL>
                    <a:lnR>
                      <a:noFill/>
                    </a:lnR>
                    <a:lnT>
                      <a:noFill/>
                    </a:lnT>
                    <a:lnB>
                      <a:noFill/>
                    </a:lnB>
                  </a:tcPr>
                </a:tc>
                <a:extLst>
                  <a:ext uri="{0D108BD9-81ED-4DB2-BD59-A6C34878D82A}">
                    <a16:rowId xmlns:a16="http://schemas.microsoft.com/office/drawing/2014/main" val="164217760"/>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Clutches, cemented</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Piercer</a:t>
                      </a:r>
                    </a:p>
                  </a:txBody>
                  <a:tcPr marL="6419" marR="6419" marT="6419" marB="0" anchor="ctr">
                    <a:lnL>
                      <a:noFill/>
                    </a:lnL>
                    <a:lnR>
                      <a:noFill/>
                    </a:lnR>
                    <a:lnT>
                      <a:noFill/>
                    </a:lnT>
                    <a:lnB>
                      <a:noFill/>
                    </a:lnB>
                  </a:tcPr>
                </a:tc>
                <a:extLst>
                  <a:ext uri="{0D108BD9-81ED-4DB2-BD59-A6C34878D82A}">
                    <a16:rowId xmlns:a16="http://schemas.microsoft.com/office/drawing/2014/main" val="3412864982"/>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Clutches, free</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Predator</a:t>
                      </a:r>
                    </a:p>
                  </a:txBody>
                  <a:tcPr marL="6419" marR="6419" marT="6419" marB="0" anchor="ctr">
                    <a:lnL>
                      <a:noFill/>
                    </a:lnL>
                    <a:lnR>
                      <a:noFill/>
                    </a:lnR>
                    <a:lnT>
                      <a:noFill/>
                    </a:lnT>
                    <a:lnB>
                      <a:noFill/>
                    </a:lnB>
                  </a:tcPr>
                </a:tc>
                <a:extLst>
                  <a:ext uri="{0D108BD9-81ED-4DB2-BD59-A6C34878D82A}">
                    <a16:rowId xmlns:a16="http://schemas.microsoft.com/office/drawing/2014/main" val="1105313733"/>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Clutches, in vegetation</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Parasite</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11974520"/>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Clutches, terrestrial</a:t>
                      </a:r>
                    </a:p>
                  </a:txBody>
                  <a:tcPr marL="6419" marR="6419" marT="6419" marB="0" anchor="ctr">
                    <a:lnL>
                      <a:noFill/>
                    </a:lnL>
                    <a:lnR>
                      <a:noFill/>
                    </a:lnR>
                    <a:lnT>
                      <a:noFill/>
                    </a:lnT>
                    <a:lnB>
                      <a:noFill/>
                    </a:lnB>
                  </a:tcPr>
                </a:tc>
                <a:tc rowSpan="9">
                  <a:txBody>
                    <a:bodyPr/>
                    <a:lstStyle/>
                    <a:p>
                      <a:pPr algn="ctr" rtl="0" fontAlgn="ctr"/>
                      <a:r>
                        <a:rPr lang="en-GB" sz="1000" b="0" i="1" u="none" strike="noStrike" dirty="0">
                          <a:solidFill>
                            <a:srgbClr val="000000"/>
                          </a:solidFill>
                          <a:effectLst/>
                          <a:latin typeface="Calibri" panose="020F0502020204030204" pitchFamily="34" charset="0"/>
                        </a:rPr>
                        <a:t>Substrate preference</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b"/>
                      <a:r>
                        <a:rPr lang="en-GB" sz="1000" b="0" i="0" u="none" strike="noStrike">
                          <a:solidFill>
                            <a:srgbClr val="000000"/>
                          </a:solidFill>
                          <a:effectLst/>
                          <a:latin typeface="Calibri" panose="020F0502020204030204" pitchFamily="34" charset="0"/>
                        </a:rPr>
                        <a:t>Coarse substrates</a:t>
                      </a:r>
                    </a:p>
                  </a:txBody>
                  <a:tcPr marL="6419" marR="6419" marT="6419" marB="0" anchor="b">
                    <a:lnL>
                      <a:noFill/>
                    </a:lnL>
                    <a:lnR>
                      <a:noFill/>
                    </a:lnR>
                    <a:lnT w="6350" cap="flat" cmpd="sng" algn="ctr">
                      <a:solidFill>
                        <a:srgbClr val="000000"/>
                      </a:solidFill>
                      <a:prstDash val="dot"/>
                      <a:round/>
                      <a:headEnd type="none" w="med" len="med"/>
                      <a:tailEnd type="none" w="med" len="med"/>
                    </a:lnT>
                    <a:lnB>
                      <a:noFill/>
                    </a:lnB>
                  </a:tcPr>
                </a:tc>
                <a:extLst>
                  <a:ext uri="{0D108BD9-81ED-4DB2-BD59-A6C34878D82A}">
                    <a16:rowId xmlns:a16="http://schemas.microsoft.com/office/drawing/2014/main" val="1606834312"/>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Asexual</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Gravel</a:t>
                      </a:r>
                    </a:p>
                  </a:txBody>
                  <a:tcPr marL="6419" marR="6419" marT="6419" marB="0" anchor="b">
                    <a:lnL>
                      <a:noFill/>
                    </a:lnL>
                    <a:lnR>
                      <a:noFill/>
                    </a:lnR>
                    <a:lnT>
                      <a:noFill/>
                    </a:lnT>
                    <a:lnB>
                      <a:noFill/>
                    </a:lnB>
                  </a:tcPr>
                </a:tc>
                <a:extLst>
                  <a:ext uri="{0D108BD9-81ED-4DB2-BD59-A6C34878D82A}">
                    <a16:rowId xmlns:a16="http://schemas.microsoft.com/office/drawing/2014/main" val="2151022561"/>
                  </a:ext>
                </a:extLst>
              </a:tr>
              <a:tr h="128385">
                <a:tc rowSpan="4">
                  <a:txBody>
                    <a:bodyPr/>
                    <a:lstStyle/>
                    <a:p>
                      <a:pPr algn="ctr" rtl="0" fontAlgn="ctr"/>
                      <a:r>
                        <a:rPr lang="en-GB" sz="1000" b="0" i="1" u="none" strike="noStrike">
                          <a:solidFill>
                            <a:srgbClr val="000000"/>
                          </a:solidFill>
                          <a:effectLst/>
                          <a:latin typeface="Calibri" panose="020F0502020204030204" pitchFamily="34" charset="0"/>
                        </a:rPr>
                        <a:t>Dispersal strategy </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Aquatic passive</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Sand</a:t>
                      </a:r>
                    </a:p>
                  </a:txBody>
                  <a:tcPr marL="6419" marR="6419" marT="6419" marB="0" anchor="b">
                    <a:lnL>
                      <a:noFill/>
                    </a:lnL>
                    <a:lnR>
                      <a:noFill/>
                    </a:lnR>
                    <a:lnT>
                      <a:noFill/>
                    </a:lnT>
                    <a:lnB>
                      <a:noFill/>
                    </a:lnB>
                  </a:tcPr>
                </a:tc>
                <a:extLst>
                  <a:ext uri="{0D108BD9-81ED-4DB2-BD59-A6C34878D82A}">
                    <a16:rowId xmlns:a16="http://schemas.microsoft.com/office/drawing/2014/main" val="2921324967"/>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Aquatic active</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Silt</a:t>
                      </a:r>
                    </a:p>
                  </a:txBody>
                  <a:tcPr marL="6419" marR="6419" marT="6419" marB="0" anchor="b">
                    <a:lnL>
                      <a:noFill/>
                    </a:lnL>
                    <a:lnR>
                      <a:noFill/>
                    </a:lnR>
                    <a:lnT>
                      <a:noFill/>
                    </a:lnT>
                    <a:lnB>
                      <a:noFill/>
                    </a:lnB>
                  </a:tcPr>
                </a:tc>
                <a:extLst>
                  <a:ext uri="{0D108BD9-81ED-4DB2-BD59-A6C34878D82A}">
                    <a16:rowId xmlns:a16="http://schemas.microsoft.com/office/drawing/2014/main" val="965238754"/>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Aerial passive</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Macrophytes</a:t>
                      </a:r>
                    </a:p>
                  </a:txBody>
                  <a:tcPr marL="6419" marR="6419" marT="6419" marB="0" anchor="b">
                    <a:lnL>
                      <a:noFill/>
                    </a:lnL>
                    <a:lnR>
                      <a:noFill/>
                    </a:lnR>
                    <a:lnT>
                      <a:noFill/>
                    </a:lnT>
                    <a:lnB>
                      <a:noFill/>
                    </a:lnB>
                  </a:tcPr>
                </a:tc>
                <a:extLst>
                  <a:ext uri="{0D108BD9-81ED-4DB2-BD59-A6C34878D82A}">
                    <a16:rowId xmlns:a16="http://schemas.microsoft.com/office/drawing/2014/main" val="1765730691"/>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Aerial active</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Microphytes</a:t>
                      </a:r>
                    </a:p>
                  </a:txBody>
                  <a:tcPr marL="6419" marR="6419" marT="6419" marB="0" anchor="b">
                    <a:lnL>
                      <a:noFill/>
                    </a:lnL>
                    <a:lnR>
                      <a:noFill/>
                    </a:lnR>
                    <a:lnT>
                      <a:noFill/>
                    </a:lnT>
                    <a:lnB>
                      <a:noFill/>
                    </a:lnB>
                  </a:tcPr>
                </a:tc>
                <a:extLst>
                  <a:ext uri="{0D108BD9-81ED-4DB2-BD59-A6C34878D82A}">
                    <a16:rowId xmlns:a16="http://schemas.microsoft.com/office/drawing/2014/main" val="1138657322"/>
                  </a:ext>
                </a:extLst>
              </a:tr>
              <a:tr h="128385">
                <a:tc rowSpan="5">
                  <a:txBody>
                    <a:bodyPr/>
                    <a:lstStyle/>
                    <a:p>
                      <a:pPr algn="ctr" rtl="0" fontAlgn="ctr"/>
                      <a:r>
                        <a:rPr lang="en-GB" sz="1000" b="0" i="1" u="none" strike="noStrike">
                          <a:solidFill>
                            <a:srgbClr val="000000"/>
                          </a:solidFill>
                          <a:effectLst/>
                          <a:latin typeface="Calibri" panose="020F0502020204030204" pitchFamily="34" charset="0"/>
                        </a:rPr>
                        <a:t>Resistance form</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Eggs/statoblasts</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Twigs / roots</a:t>
                      </a:r>
                    </a:p>
                  </a:txBody>
                  <a:tcPr marL="6419" marR="6419" marT="6419" marB="0" anchor="b">
                    <a:lnL>
                      <a:noFill/>
                    </a:lnL>
                    <a:lnR>
                      <a:noFill/>
                    </a:lnR>
                    <a:lnT>
                      <a:noFill/>
                    </a:lnT>
                    <a:lnB>
                      <a:noFill/>
                    </a:lnB>
                  </a:tcPr>
                </a:tc>
                <a:extLst>
                  <a:ext uri="{0D108BD9-81ED-4DB2-BD59-A6C34878D82A}">
                    <a16:rowId xmlns:a16="http://schemas.microsoft.com/office/drawing/2014/main" val="4262162881"/>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Cocoons</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Organic detritus</a:t>
                      </a:r>
                    </a:p>
                  </a:txBody>
                  <a:tcPr marL="6419" marR="6419" marT="6419" marB="0" anchor="b">
                    <a:lnL>
                      <a:noFill/>
                    </a:lnL>
                    <a:lnR>
                      <a:noFill/>
                    </a:lnR>
                    <a:lnT>
                      <a:noFill/>
                    </a:lnT>
                    <a:lnB>
                      <a:noFill/>
                    </a:lnB>
                  </a:tcPr>
                </a:tc>
                <a:extLst>
                  <a:ext uri="{0D108BD9-81ED-4DB2-BD59-A6C34878D82A}">
                    <a16:rowId xmlns:a16="http://schemas.microsoft.com/office/drawing/2014/main" val="769134096"/>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Housings against desiccation</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Mud</a:t>
                      </a:r>
                    </a:p>
                  </a:txBody>
                  <a:tcPr marL="6419" marR="6419" marT="6419" marB="0" anchor="b">
                    <a:lnL>
                      <a:noFill/>
                    </a:lnL>
                    <a:lnR>
                      <a:noFill/>
                    </a:lnR>
                    <a:lnT>
                      <a:noFill/>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049556194"/>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Diapause / dormancy</a:t>
                      </a:r>
                    </a:p>
                  </a:txBody>
                  <a:tcPr marL="6419" marR="6419" marT="6419" marB="0" anchor="ctr">
                    <a:lnL>
                      <a:noFill/>
                    </a:lnL>
                    <a:lnR>
                      <a:noFill/>
                    </a:lnR>
                    <a:lnT>
                      <a:noFill/>
                    </a:lnT>
                    <a:lnB>
                      <a:noFill/>
                    </a:lnB>
                  </a:tcPr>
                </a:tc>
                <a:tc rowSpan="4">
                  <a:txBody>
                    <a:bodyPr/>
                    <a:lstStyle/>
                    <a:p>
                      <a:pPr algn="ctr" rtl="0" fontAlgn="ctr"/>
                      <a:r>
                        <a:rPr lang="en-GB" sz="1000" b="0" i="1" u="none" strike="noStrike" dirty="0">
                          <a:solidFill>
                            <a:srgbClr val="000000"/>
                          </a:solidFill>
                          <a:effectLst/>
                          <a:latin typeface="Calibri" panose="020F0502020204030204" pitchFamily="34" charset="0"/>
                        </a:rPr>
                        <a:t>Velocity preference</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b"/>
                      <a:r>
                        <a:rPr lang="en-GB" sz="1000" b="0" i="0" u="none" strike="noStrike">
                          <a:solidFill>
                            <a:srgbClr val="000000"/>
                          </a:solidFill>
                          <a:effectLst/>
                          <a:latin typeface="Calibri" panose="020F0502020204030204" pitchFamily="34" charset="0"/>
                        </a:rPr>
                        <a:t>Null </a:t>
                      </a:r>
                    </a:p>
                  </a:txBody>
                  <a:tcPr marL="6419" marR="6419" marT="6419" marB="0" anchor="b">
                    <a:lnL>
                      <a:noFill/>
                    </a:lnL>
                    <a:lnR>
                      <a:noFill/>
                    </a:lnR>
                    <a:lnT w="6350" cap="flat" cmpd="sng" algn="ctr">
                      <a:solidFill>
                        <a:srgbClr val="000000"/>
                      </a:solidFill>
                      <a:prstDash val="dot"/>
                      <a:round/>
                      <a:headEnd type="none" w="med" len="med"/>
                      <a:tailEnd type="none" w="med" len="med"/>
                    </a:lnT>
                    <a:lnB>
                      <a:noFill/>
                    </a:lnB>
                  </a:tcPr>
                </a:tc>
                <a:extLst>
                  <a:ext uri="{0D108BD9-81ED-4DB2-BD59-A6C34878D82A}">
                    <a16:rowId xmlns:a16="http://schemas.microsoft.com/office/drawing/2014/main" val="34263903"/>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None</a:t>
                      </a:r>
                    </a:p>
                  </a:txBody>
                  <a:tcPr marL="6419" marR="6419" marT="6419" marB="0" anchor="ctr">
                    <a:lnL>
                      <a:noFill/>
                    </a:lnL>
                    <a:lnR>
                      <a:noFill/>
                    </a:lnR>
                    <a:lnT>
                      <a:noFill/>
                    </a:lnT>
                    <a:lnB w="6350" cap="flat" cmpd="sng" algn="ctr">
                      <a:solidFill>
                        <a:srgbClr val="000000"/>
                      </a:solidFill>
                      <a:prstDash val="dot"/>
                      <a:round/>
                      <a:headEnd type="none" w="med" len="med"/>
                      <a:tailEnd type="none" w="med" len="med"/>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Slow </a:t>
                      </a:r>
                    </a:p>
                  </a:txBody>
                  <a:tcPr marL="6419" marR="6419" marT="6419" marB="0" anchor="b">
                    <a:lnL>
                      <a:noFill/>
                    </a:lnL>
                    <a:lnR>
                      <a:noFill/>
                    </a:lnR>
                    <a:lnT>
                      <a:noFill/>
                    </a:lnT>
                    <a:lnB>
                      <a:noFill/>
                    </a:lnB>
                  </a:tcPr>
                </a:tc>
                <a:extLst>
                  <a:ext uri="{0D108BD9-81ED-4DB2-BD59-A6C34878D82A}">
                    <a16:rowId xmlns:a16="http://schemas.microsoft.com/office/drawing/2014/main" val="1618343360"/>
                  </a:ext>
                </a:extLst>
              </a:tr>
              <a:tr h="128385">
                <a:tc rowSpan="8">
                  <a:txBody>
                    <a:bodyPr/>
                    <a:lstStyle/>
                    <a:p>
                      <a:pPr algn="ctr" rtl="0" fontAlgn="ctr"/>
                      <a:r>
                        <a:rPr lang="en-GB" sz="1000" b="0" i="1" u="none" strike="noStrike" dirty="0">
                          <a:solidFill>
                            <a:srgbClr val="000000"/>
                          </a:solidFill>
                          <a:effectLst/>
                          <a:latin typeface="Calibri" panose="020F0502020204030204" pitchFamily="34" charset="0"/>
                        </a:rPr>
                        <a:t>Locomotion and substrate relation</a:t>
                      </a:r>
                    </a:p>
                  </a:txBody>
                  <a:tcPr marL="6419" marR="6419" marT="6419" marB="0" anchor="ctr">
                    <a:lnL>
                      <a:noFill/>
                    </a:lnL>
                    <a:lnR>
                      <a:noFill/>
                    </a:lnR>
                    <a:lnT w="6350" cap="flat" cmpd="sng" algn="ctr">
                      <a:solidFill>
                        <a:srgbClr val="000000"/>
                      </a:solidFill>
                      <a:prstDash val="dot"/>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rtl="0" fontAlgn="ctr"/>
                      <a:r>
                        <a:rPr lang="en-GB" sz="1000" b="0" i="0" u="none" strike="noStrike">
                          <a:solidFill>
                            <a:srgbClr val="000000"/>
                          </a:solidFill>
                          <a:effectLst/>
                          <a:latin typeface="Calibri" panose="020F0502020204030204" pitchFamily="34" charset="0"/>
                        </a:rPr>
                        <a:t>Flier</a:t>
                      </a: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Medium </a:t>
                      </a:r>
                    </a:p>
                  </a:txBody>
                  <a:tcPr marL="6419" marR="6419" marT="6419" marB="0" anchor="b">
                    <a:lnL>
                      <a:noFill/>
                    </a:lnL>
                    <a:lnR>
                      <a:noFill/>
                    </a:lnR>
                    <a:lnT>
                      <a:noFill/>
                    </a:lnT>
                    <a:lnB>
                      <a:noFill/>
                    </a:lnB>
                  </a:tcPr>
                </a:tc>
                <a:extLst>
                  <a:ext uri="{0D108BD9-81ED-4DB2-BD59-A6C34878D82A}">
                    <a16:rowId xmlns:a16="http://schemas.microsoft.com/office/drawing/2014/main" val="3163357246"/>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Surface swimmer</a:t>
                      </a:r>
                    </a:p>
                  </a:txBody>
                  <a:tcPr marL="6419" marR="6419" marT="6419" marB="0" anchor="ctr">
                    <a:lnL>
                      <a:noFill/>
                    </a:lnL>
                    <a:lnR>
                      <a:noFill/>
                    </a:lnR>
                    <a:lnT>
                      <a:noFill/>
                    </a:lnT>
                    <a:lnB>
                      <a:noFill/>
                    </a:lnB>
                  </a:tcPr>
                </a:tc>
                <a:tc vMerge="1">
                  <a:txBody>
                    <a:bodyPr/>
                    <a:lstStyle/>
                    <a:p>
                      <a:endParaRPr lang="en-GB"/>
                    </a:p>
                  </a:txBody>
                  <a:tcPr/>
                </a:tc>
                <a:tc>
                  <a:txBody>
                    <a:bodyPr/>
                    <a:lstStyle/>
                    <a:p>
                      <a:pPr algn="l" rtl="0" fontAlgn="b"/>
                      <a:r>
                        <a:rPr lang="en-GB" sz="1000" b="0" i="0" u="none" strike="noStrike">
                          <a:solidFill>
                            <a:srgbClr val="000000"/>
                          </a:solidFill>
                          <a:effectLst/>
                          <a:latin typeface="Calibri" panose="020F0502020204030204" pitchFamily="34" charset="0"/>
                        </a:rPr>
                        <a:t>Fast</a:t>
                      </a:r>
                    </a:p>
                  </a:txBody>
                  <a:tcPr marL="6419" marR="6419" marT="6419" marB="0" anchor="b">
                    <a:lnL>
                      <a:noFill/>
                    </a:lnL>
                    <a:lnR>
                      <a:noFill/>
                    </a:lnR>
                    <a:lnT>
                      <a:noFill/>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84690535"/>
                  </a:ext>
                </a:extLst>
              </a:tr>
              <a:tr h="191293">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Full water swimmer</a:t>
                      </a:r>
                    </a:p>
                  </a:txBody>
                  <a:tcPr marL="6419" marR="6419" marT="6419" marB="0" anchor="ctr">
                    <a:lnL>
                      <a:noFill/>
                    </a:lnL>
                    <a:lnR>
                      <a:noFill/>
                    </a:lnR>
                    <a:lnT>
                      <a:noFill/>
                    </a:lnT>
                    <a:lnB>
                      <a:noFill/>
                    </a:lnB>
                  </a:tcPr>
                </a:tc>
                <a:tc>
                  <a:txBody>
                    <a:bodyPr/>
                    <a:lstStyle/>
                    <a:p>
                      <a:pPr algn="l" rtl="0" fontAlgn="ctr"/>
                      <a:endParaRPr lang="en-GB" sz="1000" b="0" i="1" u="none" strike="noStrike">
                        <a:solidFill>
                          <a:srgbClr val="000000"/>
                        </a:solidFill>
                        <a:effectLst/>
                        <a:latin typeface="Calibri" panose="020F0502020204030204" pitchFamily="34" charset="0"/>
                      </a:endParaRPr>
                    </a:p>
                  </a:txBody>
                  <a:tcPr marL="6419" marR="6419" marT="6419" marB="0" anchor="ctr">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GB" sz="1000" b="0" i="0" u="none" strike="noStrike">
                          <a:solidFill>
                            <a:srgbClr val="000000"/>
                          </a:solidFill>
                          <a:effectLst/>
                          <a:latin typeface="Arial" panose="020B0604020202020204" pitchFamily="34" charset="0"/>
                        </a:rPr>
                        <a:t> </a:t>
                      </a:r>
                    </a:p>
                  </a:txBody>
                  <a:tcPr marL="6419" marR="6419" marT="6419" marB="0" anchor="b">
                    <a:lnL>
                      <a:noFill/>
                    </a:lnL>
                    <a:lnR>
                      <a:noFill/>
                    </a:lnR>
                    <a:lnT w="6350" cap="flat" cmpd="sng" algn="ctr">
                      <a:solidFill>
                        <a:srgbClr val="000000"/>
                      </a:solidFill>
                      <a:prstDash val="dot"/>
                      <a:round/>
                      <a:headEnd type="none" w="med" len="med"/>
                      <a:tailEnd type="none" w="med" len="med"/>
                    </a:lnT>
                    <a:lnB>
                      <a:noFill/>
                    </a:lnB>
                  </a:tcPr>
                </a:tc>
                <a:extLst>
                  <a:ext uri="{0D108BD9-81ED-4DB2-BD59-A6C34878D82A}">
                    <a16:rowId xmlns:a16="http://schemas.microsoft.com/office/drawing/2014/main" val="2348220411"/>
                  </a:ext>
                </a:extLst>
              </a:tr>
              <a:tr h="191293">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Crawler</a:t>
                      </a:r>
                    </a:p>
                  </a:txBody>
                  <a:tcPr marL="6419" marR="6419" marT="6419" marB="0" anchor="ctr">
                    <a:lnL>
                      <a:noFill/>
                    </a:lnL>
                    <a:lnR>
                      <a:noFill/>
                    </a:lnR>
                    <a:lnT>
                      <a:noFill/>
                    </a:lnT>
                    <a:lnB>
                      <a:noFill/>
                    </a:lnB>
                  </a:tcPr>
                </a:tc>
                <a:tc>
                  <a:txBody>
                    <a:bodyPr/>
                    <a:lstStyle/>
                    <a:p>
                      <a:pPr algn="l" rtl="0" fontAlgn="ctr"/>
                      <a:endParaRPr lang="en-GB" sz="1000" b="0" i="1" u="none" strike="noStrike">
                        <a:solidFill>
                          <a:srgbClr val="000000"/>
                        </a:solidFill>
                        <a:effectLst/>
                        <a:latin typeface="Calibri" panose="020F0502020204030204" pitchFamily="34" charset="0"/>
                      </a:endParaRPr>
                    </a:p>
                  </a:txBody>
                  <a:tcPr marL="6419" marR="6419" marT="6419" marB="0" anchor="ctr">
                    <a:lnL>
                      <a:noFill/>
                    </a:lnL>
                    <a:lnR>
                      <a:noFill/>
                    </a:lnR>
                    <a:lnT>
                      <a:noFill/>
                    </a:lnT>
                    <a:lnB>
                      <a:noFill/>
                    </a:lnB>
                  </a:tcPr>
                </a:tc>
                <a:tc>
                  <a:txBody>
                    <a:bodyPr/>
                    <a:lstStyle/>
                    <a:p>
                      <a:pPr algn="l" fontAlgn="b"/>
                      <a:endParaRPr lang="en-GB" sz="1000" b="0" i="0" u="none" strike="noStrike">
                        <a:solidFill>
                          <a:srgbClr val="000000"/>
                        </a:solidFill>
                        <a:effectLst/>
                        <a:latin typeface="Arial" panose="020B0604020202020204" pitchFamily="34" charset="0"/>
                      </a:endParaRPr>
                    </a:p>
                  </a:txBody>
                  <a:tcPr marL="6419" marR="6419" marT="6419" marB="0" anchor="b">
                    <a:lnL>
                      <a:noFill/>
                    </a:lnL>
                    <a:lnR>
                      <a:noFill/>
                    </a:lnR>
                    <a:lnT>
                      <a:noFill/>
                    </a:lnT>
                    <a:lnB>
                      <a:noFill/>
                    </a:lnB>
                  </a:tcPr>
                </a:tc>
                <a:extLst>
                  <a:ext uri="{0D108BD9-81ED-4DB2-BD59-A6C34878D82A}">
                    <a16:rowId xmlns:a16="http://schemas.microsoft.com/office/drawing/2014/main" val="1841021274"/>
                  </a:ext>
                </a:extLst>
              </a:tr>
              <a:tr h="191293">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Burrower</a:t>
                      </a:r>
                    </a:p>
                  </a:txBody>
                  <a:tcPr marL="6419" marR="6419" marT="6419" marB="0" anchor="ctr">
                    <a:lnL>
                      <a:noFill/>
                    </a:lnL>
                    <a:lnR>
                      <a:noFill/>
                    </a:lnR>
                    <a:lnT>
                      <a:noFill/>
                    </a:lnT>
                    <a:lnB>
                      <a:noFill/>
                    </a:lnB>
                  </a:tcPr>
                </a:tc>
                <a:tc>
                  <a:txBody>
                    <a:bodyPr/>
                    <a:lstStyle/>
                    <a:p>
                      <a:pPr algn="l" rtl="0" fontAlgn="ctr"/>
                      <a:endParaRPr lang="en-GB" sz="1000" b="0" i="1" u="none" strike="noStrike">
                        <a:solidFill>
                          <a:srgbClr val="000000"/>
                        </a:solidFill>
                        <a:effectLst/>
                        <a:latin typeface="Calibri" panose="020F0502020204030204" pitchFamily="34" charset="0"/>
                      </a:endParaRPr>
                    </a:p>
                  </a:txBody>
                  <a:tcPr marL="6419" marR="6419" marT="6419" marB="0" anchor="ctr">
                    <a:lnL>
                      <a:noFill/>
                    </a:lnL>
                    <a:lnR>
                      <a:noFill/>
                    </a:lnR>
                    <a:lnT>
                      <a:noFill/>
                    </a:lnT>
                    <a:lnB>
                      <a:noFill/>
                    </a:lnB>
                  </a:tcPr>
                </a:tc>
                <a:tc>
                  <a:txBody>
                    <a:bodyPr/>
                    <a:lstStyle/>
                    <a:p>
                      <a:pPr algn="l" fontAlgn="b"/>
                      <a:endParaRPr lang="en-GB" sz="1000" b="0" i="0" u="none" strike="noStrike">
                        <a:solidFill>
                          <a:srgbClr val="000000"/>
                        </a:solidFill>
                        <a:effectLst/>
                        <a:latin typeface="Arial" panose="020B0604020202020204" pitchFamily="34" charset="0"/>
                      </a:endParaRPr>
                    </a:p>
                  </a:txBody>
                  <a:tcPr marL="6419" marR="6419" marT="6419" marB="0" anchor="b">
                    <a:lnL>
                      <a:noFill/>
                    </a:lnL>
                    <a:lnR>
                      <a:noFill/>
                    </a:lnR>
                    <a:lnT>
                      <a:noFill/>
                    </a:lnT>
                    <a:lnB>
                      <a:noFill/>
                    </a:lnB>
                  </a:tcPr>
                </a:tc>
                <a:extLst>
                  <a:ext uri="{0D108BD9-81ED-4DB2-BD59-A6C34878D82A}">
                    <a16:rowId xmlns:a16="http://schemas.microsoft.com/office/drawing/2014/main" val="40181136"/>
                  </a:ext>
                </a:extLst>
              </a:tr>
              <a:tr h="191293">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Interstitial</a:t>
                      </a:r>
                    </a:p>
                  </a:txBody>
                  <a:tcPr marL="6419" marR="6419" marT="6419" marB="0" anchor="ctr">
                    <a:lnL>
                      <a:noFill/>
                    </a:lnL>
                    <a:lnR>
                      <a:noFill/>
                    </a:lnR>
                    <a:lnT>
                      <a:noFill/>
                    </a:lnT>
                    <a:lnB>
                      <a:noFill/>
                    </a:lnB>
                  </a:tcPr>
                </a:tc>
                <a:tc>
                  <a:txBody>
                    <a:bodyPr/>
                    <a:lstStyle/>
                    <a:p>
                      <a:pPr algn="l" rtl="0" fontAlgn="ctr"/>
                      <a:endParaRPr lang="en-GB" sz="1000" b="0" i="1" u="none" strike="noStrike">
                        <a:solidFill>
                          <a:srgbClr val="000000"/>
                        </a:solidFill>
                        <a:effectLst/>
                        <a:latin typeface="Calibri" panose="020F0502020204030204" pitchFamily="34" charset="0"/>
                      </a:endParaRPr>
                    </a:p>
                  </a:txBody>
                  <a:tcPr marL="6419" marR="6419" marT="6419" marB="0" anchor="ctr">
                    <a:lnL>
                      <a:noFill/>
                    </a:lnL>
                    <a:lnR>
                      <a:noFill/>
                    </a:lnR>
                    <a:lnT>
                      <a:noFill/>
                    </a:lnT>
                    <a:lnB>
                      <a:noFill/>
                    </a:lnB>
                  </a:tcPr>
                </a:tc>
                <a:tc>
                  <a:txBody>
                    <a:bodyPr/>
                    <a:lstStyle/>
                    <a:p>
                      <a:pPr algn="l" fontAlgn="b"/>
                      <a:endParaRPr lang="en-GB" sz="1000" b="0" i="0" u="none" strike="noStrike">
                        <a:solidFill>
                          <a:srgbClr val="000000"/>
                        </a:solidFill>
                        <a:effectLst/>
                        <a:latin typeface="Arial" panose="020B0604020202020204" pitchFamily="34" charset="0"/>
                      </a:endParaRPr>
                    </a:p>
                  </a:txBody>
                  <a:tcPr marL="6419" marR="6419" marT="6419" marB="0" anchor="b">
                    <a:lnL>
                      <a:noFill/>
                    </a:lnL>
                    <a:lnR>
                      <a:noFill/>
                    </a:lnR>
                    <a:lnT>
                      <a:noFill/>
                    </a:lnT>
                    <a:lnB>
                      <a:noFill/>
                    </a:lnB>
                  </a:tcPr>
                </a:tc>
                <a:extLst>
                  <a:ext uri="{0D108BD9-81ED-4DB2-BD59-A6C34878D82A}">
                    <a16:rowId xmlns:a16="http://schemas.microsoft.com/office/drawing/2014/main" val="2365931577"/>
                  </a:ext>
                </a:extLst>
              </a:tr>
              <a:tr h="191293">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Temporarily attached</a:t>
                      </a:r>
                    </a:p>
                  </a:txBody>
                  <a:tcPr marL="6419" marR="6419" marT="6419" marB="0" anchor="ctr">
                    <a:lnL>
                      <a:noFill/>
                    </a:lnL>
                    <a:lnR>
                      <a:noFill/>
                    </a:lnR>
                    <a:lnT>
                      <a:noFill/>
                    </a:lnT>
                    <a:lnB>
                      <a:noFill/>
                    </a:lnB>
                  </a:tcPr>
                </a:tc>
                <a:tc>
                  <a:txBody>
                    <a:bodyPr/>
                    <a:lstStyle/>
                    <a:p>
                      <a:pPr algn="l" rtl="0" fontAlgn="ctr"/>
                      <a:endParaRPr lang="en-GB" sz="1000" b="0" i="1" u="none" strike="noStrike">
                        <a:solidFill>
                          <a:srgbClr val="000000"/>
                        </a:solidFill>
                        <a:effectLst/>
                        <a:latin typeface="Calibri" panose="020F0502020204030204" pitchFamily="34" charset="0"/>
                      </a:endParaRPr>
                    </a:p>
                  </a:txBody>
                  <a:tcPr marL="6419" marR="6419" marT="6419" marB="0" anchor="ctr">
                    <a:lnL>
                      <a:noFill/>
                    </a:lnL>
                    <a:lnR>
                      <a:noFill/>
                    </a:lnR>
                    <a:lnT>
                      <a:noFill/>
                    </a:lnT>
                    <a:lnB>
                      <a:noFill/>
                    </a:lnB>
                  </a:tcPr>
                </a:tc>
                <a:tc>
                  <a:txBody>
                    <a:bodyPr/>
                    <a:lstStyle/>
                    <a:p>
                      <a:pPr algn="l" fontAlgn="b"/>
                      <a:endParaRPr lang="en-GB" sz="1000" b="0" i="0" u="none" strike="noStrike">
                        <a:solidFill>
                          <a:srgbClr val="000000"/>
                        </a:solidFill>
                        <a:effectLst/>
                        <a:latin typeface="Arial" panose="020B0604020202020204" pitchFamily="34" charset="0"/>
                      </a:endParaRPr>
                    </a:p>
                  </a:txBody>
                  <a:tcPr marL="6419" marR="6419" marT="6419" marB="0" anchor="b">
                    <a:lnL>
                      <a:noFill/>
                    </a:lnL>
                    <a:lnR>
                      <a:noFill/>
                    </a:lnR>
                    <a:lnT>
                      <a:noFill/>
                    </a:lnT>
                    <a:lnB>
                      <a:noFill/>
                    </a:lnB>
                  </a:tcPr>
                </a:tc>
                <a:extLst>
                  <a:ext uri="{0D108BD9-81ED-4DB2-BD59-A6C34878D82A}">
                    <a16:rowId xmlns:a16="http://schemas.microsoft.com/office/drawing/2014/main" val="1338212980"/>
                  </a:ext>
                </a:extLst>
              </a:tr>
              <a:tr h="128385">
                <a:tc vMerge="1">
                  <a:txBody>
                    <a:bodyPr/>
                    <a:lstStyle/>
                    <a:p>
                      <a:endParaRPr lang="en-GB"/>
                    </a:p>
                  </a:txBody>
                  <a:tcPr/>
                </a:tc>
                <a:tc>
                  <a:txBody>
                    <a:bodyPr/>
                    <a:lstStyle/>
                    <a:p>
                      <a:pPr algn="l" rtl="0" fontAlgn="ctr"/>
                      <a:r>
                        <a:rPr lang="en-GB" sz="1000" b="0" i="0" u="none" strike="noStrike">
                          <a:solidFill>
                            <a:srgbClr val="000000"/>
                          </a:solidFill>
                          <a:effectLst/>
                          <a:latin typeface="Calibri" panose="020F0502020204030204" pitchFamily="34" charset="0"/>
                        </a:rPr>
                        <a:t>Permanently attached</a:t>
                      </a:r>
                    </a:p>
                  </a:txBody>
                  <a:tcPr marL="6419" marR="6419" marT="641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ctr"/>
                      <a:r>
                        <a:rPr lang="en-GB" sz="1000" b="0" i="1" u="none" strike="noStrike">
                          <a:solidFill>
                            <a:srgbClr val="000000"/>
                          </a:solidFill>
                          <a:effectLst/>
                          <a:latin typeface="Calibri" panose="020F0502020204030204" pitchFamily="34" charset="0"/>
                        </a:rPr>
                        <a:t> </a:t>
                      </a:r>
                    </a:p>
                  </a:txBody>
                  <a:tcPr marL="6419" marR="6419" marT="641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GB" sz="1000" b="0" i="0" u="none" strike="noStrike" dirty="0">
                          <a:solidFill>
                            <a:srgbClr val="000000"/>
                          </a:solidFill>
                          <a:effectLst/>
                          <a:latin typeface="Calibri" panose="020F0502020204030204" pitchFamily="34" charset="0"/>
                        </a:rPr>
                        <a:t> </a:t>
                      </a:r>
                    </a:p>
                  </a:txBody>
                  <a:tcPr marL="6419" marR="6419" marT="6419"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786761"/>
                  </a:ext>
                </a:extLst>
              </a:tr>
            </a:tbl>
          </a:graphicData>
        </a:graphic>
      </p:graphicFrame>
      <p:sp>
        <p:nvSpPr>
          <p:cNvPr id="2" name="TextBox 1"/>
          <p:cNvSpPr txBox="1"/>
          <p:nvPr/>
        </p:nvSpPr>
        <p:spPr>
          <a:xfrm>
            <a:off x="296651" y="251520"/>
            <a:ext cx="6165305" cy="1200329"/>
          </a:xfrm>
          <a:prstGeom prst="rect">
            <a:avLst/>
          </a:prstGeom>
          <a:noFill/>
        </p:spPr>
        <p:txBody>
          <a:bodyPr wrap="square" rtlCol="0">
            <a:spAutoFit/>
          </a:bodyPr>
          <a:lstStyle/>
          <a:p>
            <a:r>
              <a:rPr lang="en-GB" sz="1200" b="1" dirty="0"/>
              <a:t>Supplementary material for: </a:t>
            </a:r>
          </a:p>
          <a:p>
            <a:r>
              <a:rPr lang="en-GB" sz="1200" dirty="0"/>
              <a:t>Invasive crayfish alter the long-term functional biodiversity of lotic macroinvertebrate communities</a:t>
            </a:r>
          </a:p>
          <a:p>
            <a:r>
              <a:rPr lang="en-GB" sz="1200" dirty="0"/>
              <a:t>Kate L. Mathers, James C. White, Simone Guareschi, Matthew J Hill, Jani Heino and Richard Chadd.</a:t>
            </a:r>
          </a:p>
          <a:p>
            <a:endParaRPr lang="en-GB" sz="1200" dirty="0"/>
          </a:p>
        </p:txBody>
      </p:sp>
    </p:spTree>
    <p:extLst>
      <p:ext uri="{BB962C8B-B14F-4D97-AF65-F5344CB8AC3E}">
        <p14:creationId xmlns:p14="http://schemas.microsoft.com/office/powerpoint/2010/main" val="4259795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76672" y="7596336"/>
            <a:ext cx="6129601" cy="830997"/>
          </a:xfrm>
          <a:prstGeom prst="rect">
            <a:avLst/>
          </a:prstGeom>
        </p:spPr>
        <p:txBody>
          <a:bodyPr wrap="square">
            <a:spAutoFit/>
          </a:bodyPr>
          <a:lstStyle/>
          <a:p>
            <a:pPr algn="just">
              <a:spcAft>
                <a:spcPts val="338"/>
              </a:spcAft>
            </a:pPr>
            <a:r>
              <a:rPr lang="en-GB" sz="1200" b="1" dirty="0">
                <a:latin typeface="Arial" panose="020B0604020202020204" pitchFamily="34" charset="0"/>
                <a:ea typeface="Calibri" panose="020F0502020204030204" pitchFamily="34" charset="0"/>
                <a:cs typeface="Arial" panose="020B0604020202020204" pitchFamily="34" charset="0"/>
              </a:rPr>
              <a:t>Figure S3.</a:t>
            </a:r>
            <a:r>
              <a:rPr lang="en-GB" sz="1200" dirty="0">
                <a:latin typeface="Arial" panose="020B0604020202020204" pitchFamily="34" charset="0"/>
                <a:ea typeface="Calibri" panose="020F0502020204030204" pitchFamily="34" charset="0"/>
                <a:cs typeface="Arial" panose="020B0604020202020204" pitchFamily="34" charset="0"/>
              </a:rPr>
              <a:t> Macroinvertebrate community responses (mean ± 2 SE) derived from GEES model for South East region in spring for each before, after, invaded and control factor associated with </a:t>
            </a:r>
            <a:r>
              <a:rPr lang="en-GB" sz="1200" i="1" dirty="0" err="1">
                <a:latin typeface="Arial" panose="020B0604020202020204" pitchFamily="34" charset="0"/>
                <a:cs typeface="Arial" panose="020B0604020202020204" pitchFamily="34" charset="0"/>
              </a:rPr>
              <a:t>Pacifastacus</a:t>
            </a:r>
            <a:r>
              <a:rPr lang="en-GB" sz="1200" i="1" dirty="0">
                <a:latin typeface="Arial" panose="020B0604020202020204" pitchFamily="34" charset="0"/>
                <a:cs typeface="Arial" panose="020B0604020202020204" pitchFamily="34" charset="0"/>
              </a:rPr>
              <a:t> </a:t>
            </a:r>
            <a:r>
              <a:rPr lang="en-GB" sz="1200" i="1" dirty="0" err="1">
                <a:latin typeface="Arial" panose="020B0604020202020204" pitchFamily="34" charset="0"/>
                <a:cs typeface="Arial" panose="020B0604020202020204" pitchFamily="34" charset="0"/>
              </a:rPr>
              <a:t>leniusculus</a:t>
            </a:r>
            <a:r>
              <a:rPr lang="en-GB" sz="1200" i="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invasion. </a:t>
            </a:r>
            <a:r>
              <a:rPr lang="en-GB" sz="1200" dirty="0">
                <a:latin typeface="Arial" panose="020B0604020202020204" pitchFamily="34" charset="0"/>
                <a:ea typeface="Calibri" panose="020F0502020204030204" pitchFamily="34" charset="0"/>
                <a:cs typeface="Arial" panose="020B0604020202020204" pitchFamily="34" charset="0"/>
              </a:rPr>
              <a:t>Invaded = grey and control  = black. For corresponding South East global plots see Figure 4 and Figure S2. </a:t>
            </a:r>
          </a:p>
        </p:txBody>
      </p:sp>
      <p:pic>
        <p:nvPicPr>
          <p:cNvPr id="4" name="Picture 3" descr="A close up of a map&#10;&#10;Description automatically generated">
            <a:extLst>
              <a:ext uri="{FF2B5EF4-FFF2-40B4-BE49-F238E27FC236}">
                <a16:creationId xmlns:a16="http://schemas.microsoft.com/office/drawing/2014/main" id="{B3B6B593-AE9A-49B1-A572-97FE771B78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8492" y="54591"/>
            <a:ext cx="6400800" cy="7315200"/>
          </a:xfrm>
          <a:prstGeom prst="rect">
            <a:avLst/>
          </a:prstGeom>
        </p:spPr>
      </p:pic>
    </p:spTree>
    <p:extLst>
      <p:ext uri="{BB962C8B-B14F-4D97-AF65-F5344CB8AC3E}">
        <p14:creationId xmlns:p14="http://schemas.microsoft.com/office/powerpoint/2010/main" val="1229920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786" y="7668344"/>
            <a:ext cx="6489641" cy="830997"/>
          </a:xfrm>
          <a:prstGeom prst="rect">
            <a:avLst/>
          </a:prstGeom>
        </p:spPr>
        <p:txBody>
          <a:bodyPr wrap="square">
            <a:spAutoFit/>
          </a:bodyPr>
          <a:lstStyle/>
          <a:p>
            <a:pPr algn="just">
              <a:spcAft>
                <a:spcPts val="338"/>
              </a:spcAft>
            </a:pPr>
            <a:r>
              <a:rPr lang="en-GB" sz="1200" b="1" dirty="0">
                <a:latin typeface="Arial" panose="020B0604020202020204" pitchFamily="34" charset="0"/>
                <a:ea typeface="Calibri" panose="020F0502020204030204" pitchFamily="34" charset="0"/>
                <a:cs typeface="Arial" panose="020B0604020202020204" pitchFamily="34" charset="0"/>
              </a:rPr>
              <a:t>Figure S4.</a:t>
            </a:r>
            <a:r>
              <a:rPr lang="en-GB" sz="1200" dirty="0">
                <a:latin typeface="Arial" panose="020B0604020202020204" pitchFamily="34" charset="0"/>
                <a:ea typeface="Calibri" panose="020F0502020204030204" pitchFamily="34" charset="0"/>
                <a:cs typeface="Arial" panose="020B0604020202020204" pitchFamily="34" charset="0"/>
              </a:rPr>
              <a:t> Macroinvertebrate community responses (mean ± 2 SE) derived from GEES model for South East region in autumn for each before, after, invaded and control factor associated with </a:t>
            </a:r>
            <a:r>
              <a:rPr lang="en-GB" sz="1200" i="1" dirty="0" err="1">
                <a:latin typeface="Arial" panose="020B0604020202020204" pitchFamily="34" charset="0"/>
                <a:cs typeface="Arial" panose="020B0604020202020204" pitchFamily="34" charset="0"/>
              </a:rPr>
              <a:t>Pacifastacus</a:t>
            </a:r>
            <a:r>
              <a:rPr lang="en-GB" sz="1200" i="1" dirty="0">
                <a:latin typeface="Arial" panose="020B0604020202020204" pitchFamily="34" charset="0"/>
                <a:cs typeface="Arial" panose="020B0604020202020204" pitchFamily="34" charset="0"/>
              </a:rPr>
              <a:t> </a:t>
            </a:r>
            <a:r>
              <a:rPr lang="en-GB" sz="1200" i="1" dirty="0" err="1">
                <a:latin typeface="Arial" panose="020B0604020202020204" pitchFamily="34" charset="0"/>
                <a:cs typeface="Arial" panose="020B0604020202020204" pitchFamily="34" charset="0"/>
              </a:rPr>
              <a:t>leniusculus</a:t>
            </a:r>
            <a:r>
              <a:rPr lang="en-GB" sz="1200" i="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invasion. </a:t>
            </a:r>
            <a:r>
              <a:rPr lang="en-GB" sz="1200" dirty="0">
                <a:latin typeface="Arial" panose="020B0604020202020204" pitchFamily="34" charset="0"/>
                <a:ea typeface="Calibri" panose="020F0502020204030204" pitchFamily="34" charset="0"/>
                <a:cs typeface="Arial" panose="020B0604020202020204" pitchFamily="34" charset="0"/>
              </a:rPr>
              <a:t>Invaded = grey and control  = black. For corresponding South East global plots see Figure 4 and Figure S2. </a:t>
            </a:r>
          </a:p>
        </p:txBody>
      </p:sp>
      <p:pic>
        <p:nvPicPr>
          <p:cNvPr id="4" name="Picture 3" descr="A close up of a map&#10;&#10;Description automatically generated">
            <a:extLst>
              <a:ext uri="{FF2B5EF4-FFF2-40B4-BE49-F238E27FC236}">
                <a16:creationId xmlns:a16="http://schemas.microsoft.com/office/drawing/2014/main" id="{D92D6D2B-8A80-4F67-AF33-87B1AA9296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79512"/>
            <a:ext cx="6400800" cy="7315200"/>
          </a:xfrm>
          <a:prstGeom prst="rect">
            <a:avLst/>
          </a:prstGeom>
        </p:spPr>
      </p:pic>
    </p:spTree>
    <p:extLst>
      <p:ext uri="{BB962C8B-B14F-4D97-AF65-F5344CB8AC3E}">
        <p14:creationId xmlns:p14="http://schemas.microsoft.com/office/powerpoint/2010/main" val="18054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8640" y="7812360"/>
            <a:ext cx="6489641" cy="830997"/>
          </a:xfrm>
          <a:prstGeom prst="rect">
            <a:avLst/>
          </a:prstGeom>
        </p:spPr>
        <p:txBody>
          <a:bodyPr wrap="square">
            <a:spAutoFit/>
          </a:bodyPr>
          <a:lstStyle/>
          <a:p>
            <a:pPr algn="just">
              <a:spcAft>
                <a:spcPts val="338"/>
              </a:spcAft>
            </a:pPr>
            <a:r>
              <a:rPr lang="en-GB" sz="1200" b="1" dirty="0">
                <a:latin typeface="Arial" panose="020B0604020202020204" pitchFamily="34" charset="0"/>
                <a:ea typeface="Calibri" panose="020F0502020204030204" pitchFamily="34" charset="0"/>
                <a:cs typeface="Arial" panose="020B0604020202020204" pitchFamily="34" charset="0"/>
              </a:rPr>
              <a:t>Figure S5.</a:t>
            </a:r>
            <a:r>
              <a:rPr lang="en-GB" sz="1200" dirty="0">
                <a:latin typeface="Arial" panose="020B0604020202020204" pitchFamily="34" charset="0"/>
                <a:ea typeface="Calibri" panose="020F0502020204030204" pitchFamily="34" charset="0"/>
                <a:cs typeface="Arial" panose="020B0604020202020204" pitchFamily="34" charset="0"/>
              </a:rPr>
              <a:t> Macroinvertebrate community responses (mean ± 2 SE) derived from GEES model for Anglian region in spring for each before, after, invaded and control factor associated with </a:t>
            </a:r>
            <a:r>
              <a:rPr lang="en-GB" sz="1200" i="1" dirty="0" err="1">
                <a:latin typeface="Arial" panose="020B0604020202020204" pitchFamily="34" charset="0"/>
                <a:cs typeface="Arial" panose="020B0604020202020204" pitchFamily="34" charset="0"/>
              </a:rPr>
              <a:t>Pacifastacus</a:t>
            </a:r>
            <a:r>
              <a:rPr lang="en-GB" sz="1200" i="1" dirty="0">
                <a:latin typeface="Arial" panose="020B0604020202020204" pitchFamily="34" charset="0"/>
                <a:cs typeface="Arial" panose="020B0604020202020204" pitchFamily="34" charset="0"/>
              </a:rPr>
              <a:t> </a:t>
            </a:r>
            <a:r>
              <a:rPr lang="en-GB" sz="1200" i="1" dirty="0" err="1">
                <a:latin typeface="Arial" panose="020B0604020202020204" pitchFamily="34" charset="0"/>
                <a:cs typeface="Arial" panose="020B0604020202020204" pitchFamily="34" charset="0"/>
              </a:rPr>
              <a:t>leniusculus</a:t>
            </a:r>
            <a:r>
              <a:rPr lang="en-GB" sz="1200" i="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invasion. </a:t>
            </a:r>
            <a:r>
              <a:rPr lang="en-GB" sz="1200" dirty="0">
                <a:latin typeface="Arial" panose="020B0604020202020204" pitchFamily="34" charset="0"/>
                <a:ea typeface="Calibri" panose="020F0502020204030204" pitchFamily="34" charset="0"/>
                <a:cs typeface="Arial" panose="020B0604020202020204" pitchFamily="34" charset="0"/>
              </a:rPr>
              <a:t>Invaded = grey and control  = black. For corresponding Anglian global plots see Figure 4 and Figure S2.</a:t>
            </a:r>
          </a:p>
        </p:txBody>
      </p:sp>
      <p:pic>
        <p:nvPicPr>
          <p:cNvPr id="4" name="Picture 3" descr="A close up of a map&#10;&#10;Description automatically generated">
            <a:extLst>
              <a:ext uri="{FF2B5EF4-FFF2-40B4-BE49-F238E27FC236}">
                <a16:creationId xmlns:a16="http://schemas.microsoft.com/office/drawing/2014/main" id="{749D902C-62B4-407E-BDF4-FFB239C62B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40" y="387412"/>
            <a:ext cx="6400800" cy="7315200"/>
          </a:xfrm>
          <a:prstGeom prst="rect">
            <a:avLst/>
          </a:prstGeom>
        </p:spPr>
      </p:pic>
    </p:spTree>
    <p:extLst>
      <p:ext uri="{BB962C8B-B14F-4D97-AF65-F5344CB8AC3E}">
        <p14:creationId xmlns:p14="http://schemas.microsoft.com/office/powerpoint/2010/main" val="1294896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6188" y="7956376"/>
            <a:ext cx="6489641" cy="830997"/>
          </a:xfrm>
          <a:prstGeom prst="rect">
            <a:avLst/>
          </a:prstGeom>
        </p:spPr>
        <p:txBody>
          <a:bodyPr wrap="square">
            <a:spAutoFit/>
          </a:bodyPr>
          <a:lstStyle/>
          <a:p>
            <a:pPr algn="just">
              <a:spcAft>
                <a:spcPts val="338"/>
              </a:spcAft>
            </a:pPr>
            <a:r>
              <a:rPr lang="en-GB" sz="1200" b="1" dirty="0">
                <a:latin typeface="Arial" panose="020B0604020202020204" pitchFamily="34" charset="0"/>
                <a:ea typeface="Calibri" panose="020F0502020204030204" pitchFamily="34" charset="0"/>
                <a:cs typeface="Arial" panose="020B0604020202020204" pitchFamily="34" charset="0"/>
              </a:rPr>
              <a:t>Figure S6.</a:t>
            </a:r>
            <a:r>
              <a:rPr lang="en-GB" sz="1200" dirty="0">
                <a:latin typeface="Arial" panose="020B0604020202020204" pitchFamily="34" charset="0"/>
                <a:ea typeface="Calibri" panose="020F0502020204030204" pitchFamily="34" charset="0"/>
                <a:cs typeface="Arial" panose="020B0604020202020204" pitchFamily="34" charset="0"/>
              </a:rPr>
              <a:t> Macroinvertebrate community responses (mean ± 2 SE) derived from GEES model for Anglian region in autumn for each before, after, invaded and control factor associated with </a:t>
            </a:r>
            <a:r>
              <a:rPr lang="en-GB" sz="1200" i="1" dirty="0" err="1">
                <a:latin typeface="Arial" panose="020B0604020202020204" pitchFamily="34" charset="0"/>
                <a:cs typeface="Arial" panose="020B0604020202020204" pitchFamily="34" charset="0"/>
              </a:rPr>
              <a:t>Pacifastacus</a:t>
            </a:r>
            <a:r>
              <a:rPr lang="en-GB" sz="1200" i="1" dirty="0">
                <a:latin typeface="Arial" panose="020B0604020202020204" pitchFamily="34" charset="0"/>
                <a:cs typeface="Arial" panose="020B0604020202020204" pitchFamily="34" charset="0"/>
              </a:rPr>
              <a:t> </a:t>
            </a:r>
            <a:r>
              <a:rPr lang="en-GB" sz="1200" i="1" dirty="0" err="1">
                <a:latin typeface="Arial" panose="020B0604020202020204" pitchFamily="34" charset="0"/>
                <a:cs typeface="Arial" panose="020B0604020202020204" pitchFamily="34" charset="0"/>
              </a:rPr>
              <a:t>leniusculus</a:t>
            </a:r>
            <a:r>
              <a:rPr lang="en-GB" sz="1200" i="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invasion. </a:t>
            </a:r>
            <a:r>
              <a:rPr lang="en-GB" sz="1200" dirty="0">
                <a:latin typeface="Arial" panose="020B0604020202020204" pitchFamily="34" charset="0"/>
                <a:ea typeface="Calibri" panose="020F0502020204030204" pitchFamily="34" charset="0"/>
                <a:cs typeface="Arial" panose="020B0604020202020204" pitchFamily="34" charset="0"/>
              </a:rPr>
              <a:t>Invaded = grey and control  = black. For corresponding Anglian global plots see Figure 4 and Figure S2. </a:t>
            </a:r>
          </a:p>
        </p:txBody>
      </p:sp>
      <p:pic>
        <p:nvPicPr>
          <p:cNvPr id="4" name="Picture 3" descr="A close up of a map&#10;&#10;Description automatically generated">
            <a:extLst>
              <a:ext uri="{FF2B5EF4-FFF2-40B4-BE49-F238E27FC236}">
                <a16:creationId xmlns:a16="http://schemas.microsoft.com/office/drawing/2014/main" id="{73CCA814-9E1F-4FA7-AD59-1BE1B683AF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668" y="323528"/>
            <a:ext cx="6400800" cy="7315200"/>
          </a:xfrm>
          <a:prstGeom prst="rect">
            <a:avLst/>
          </a:prstGeom>
        </p:spPr>
      </p:pic>
    </p:spTree>
    <p:extLst>
      <p:ext uri="{BB962C8B-B14F-4D97-AF65-F5344CB8AC3E}">
        <p14:creationId xmlns:p14="http://schemas.microsoft.com/office/powerpoint/2010/main" val="739742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4323" y="7596336"/>
            <a:ext cx="6489641" cy="830997"/>
          </a:xfrm>
          <a:prstGeom prst="rect">
            <a:avLst/>
          </a:prstGeom>
        </p:spPr>
        <p:txBody>
          <a:bodyPr wrap="square">
            <a:spAutoFit/>
          </a:bodyPr>
          <a:lstStyle/>
          <a:p>
            <a:pPr algn="just">
              <a:spcAft>
                <a:spcPts val="338"/>
              </a:spcAft>
            </a:pPr>
            <a:r>
              <a:rPr lang="en-GB" sz="1200" b="1" dirty="0">
                <a:latin typeface="Arial" panose="020B0604020202020204" pitchFamily="34" charset="0"/>
                <a:ea typeface="Calibri" panose="020F0502020204030204" pitchFamily="34" charset="0"/>
                <a:cs typeface="Arial" panose="020B0604020202020204" pitchFamily="34" charset="0"/>
              </a:rPr>
              <a:t>Figure S7.</a:t>
            </a:r>
            <a:r>
              <a:rPr lang="en-GB" sz="1200" dirty="0">
                <a:latin typeface="Arial" panose="020B0604020202020204" pitchFamily="34" charset="0"/>
                <a:ea typeface="Calibri" panose="020F0502020204030204" pitchFamily="34" charset="0"/>
                <a:cs typeface="Arial" panose="020B0604020202020204" pitchFamily="34" charset="0"/>
              </a:rPr>
              <a:t> Macroinvertebrate community responses (mean ± 2 SE) derived from GEES model for North West region in spring for each before, after, invaded and control factor associated with </a:t>
            </a:r>
            <a:r>
              <a:rPr lang="en-GB" sz="1200" i="1" dirty="0" err="1">
                <a:latin typeface="Arial" panose="020B0604020202020204" pitchFamily="34" charset="0"/>
                <a:cs typeface="Arial" panose="020B0604020202020204" pitchFamily="34" charset="0"/>
              </a:rPr>
              <a:t>Pacifastacus</a:t>
            </a:r>
            <a:r>
              <a:rPr lang="en-GB" sz="1200" i="1" dirty="0">
                <a:latin typeface="Arial" panose="020B0604020202020204" pitchFamily="34" charset="0"/>
                <a:cs typeface="Arial" panose="020B0604020202020204" pitchFamily="34" charset="0"/>
              </a:rPr>
              <a:t> </a:t>
            </a:r>
            <a:r>
              <a:rPr lang="en-GB" sz="1200" i="1" dirty="0" err="1">
                <a:latin typeface="Arial" panose="020B0604020202020204" pitchFamily="34" charset="0"/>
                <a:cs typeface="Arial" panose="020B0604020202020204" pitchFamily="34" charset="0"/>
              </a:rPr>
              <a:t>leniusculus</a:t>
            </a:r>
            <a:r>
              <a:rPr lang="en-GB" sz="1200" i="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invasion. </a:t>
            </a:r>
            <a:r>
              <a:rPr lang="en-GB" sz="1200" dirty="0">
                <a:latin typeface="Arial" panose="020B0604020202020204" pitchFamily="34" charset="0"/>
                <a:ea typeface="Calibri" panose="020F0502020204030204" pitchFamily="34" charset="0"/>
                <a:cs typeface="Arial" panose="020B0604020202020204" pitchFamily="34" charset="0"/>
              </a:rPr>
              <a:t>Invaded = grey and control  = black. For corresponding North West global plots see Figure 4 and Figure S2. </a:t>
            </a:r>
          </a:p>
        </p:txBody>
      </p:sp>
      <p:pic>
        <p:nvPicPr>
          <p:cNvPr id="5" name="Picture 4" descr="A close up of a map&#10;&#10;Description automatically generated">
            <a:extLst>
              <a:ext uri="{FF2B5EF4-FFF2-40B4-BE49-F238E27FC236}">
                <a16:creationId xmlns:a16="http://schemas.microsoft.com/office/drawing/2014/main" id="{675D267A-FBF0-4EB3-AFC0-73B59FA74B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323" y="1429"/>
            <a:ext cx="6400800" cy="7315200"/>
          </a:xfrm>
          <a:prstGeom prst="rect">
            <a:avLst/>
          </a:prstGeom>
        </p:spPr>
      </p:pic>
    </p:spTree>
    <p:extLst>
      <p:ext uri="{BB962C8B-B14F-4D97-AF65-F5344CB8AC3E}">
        <p14:creationId xmlns:p14="http://schemas.microsoft.com/office/powerpoint/2010/main" val="2373958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0648" y="7596336"/>
            <a:ext cx="6489641" cy="830997"/>
          </a:xfrm>
          <a:prstGeom prst="rect">
            <a:avLst/>
          </a:prstGeom>
        </p:spPr>
        <p:txBody>
          <a:bodyPr wrap="square">
            <a:spAutoFit/>
          </a:bodyPr>
          <a:lstStyle/>
          <a:p>
            <a:pPr algn="just">
              <a:spcAft>
                <a:spcPts val="338"/>
              </a:spcAft>
            </a:pPr>
            <a:r>
              <a:rPr lang="en-GB" sz="1200" b="1" dirty="0">
                <a:latin typeface="Arial" panose="020B0604020202020204" pitchFamily="34" charset="0"/>
                <a:ea typeface="Calibri" panose="020F0502020204030204" pitchFamily="34" charset="0"/>
                <a:cs typeface="Arial" panose="020B0604020202020204" pitchFamily="34" charset="0"/>
              </a:rPr>
              <a:t>Figure S8.</a:t>
            </a:r>
            <a:r>
              <a:rPr lang="en-GB" sz="1200" dirty="0">
                <a:latin typeface="Arial" panose="020B0604020202020204" pitchFamily="34" charset="0"/>
                <a:ea typeface="Calibri" panose="020F0502020204030204" pitchFamily="34" charset="0"/>
                <a:cs typeface="Arial" panose="020B0604020202020204" pitchFamily="34" charset="0"/>
              </a:rPr>
              <a:t> Macroinvertebrate community responses (mean ± 2 SE) derived from GEES model for North West region in autumn for each before, after, invaded and control factor associated with </a:t>
            </a:r>
            <a:r>
              <a:rPr lang="en-GB" sz="1200" i="1" dirty="0" err="1">
                <a:latin typeface="Arial" panose="020B0604020202020204" pitchFamily="34" charset="0"/>
                <a:cs typeface="Arial" panose="020B0604020202020204" pitchFamily="34" charset="0"/>
              </a:rPr>
              <a:t>Pacifastacus</a:t>
            </a:r>
            <a:r>
              <a:rPr lang="en-GB" sz="1200" i="1" dirty="0">
                <a:latin typeface="Arial" panose="020B0604020202020204" pitchFamily="34" charset="0"/>
                <a:cs typeface="Arial" panose="020B0604020202020204" pitchFamily="34" charset="0"/>
              </a:rPr>
              <a:t> </a:t>
            </a:r>
            <a:r>
              <a:rPr lang="en-GB" sz="1200" i="1" dirty="0" err="1">
                <a:latin typeface="Arial" panose="020B0604020202020204" pitchFamily="34" charset="0"/>
                <a:cs typeface="Arial" panose="020B0604020202020204" pitchFamily="34" charset="0"/>
              </a:rPr>
              <a:t>leniusculus</a:t>
            </a:r>
            <a:r>
              <a:rPr lang="en-GB" sz="1200" i="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invasion. </a:t>
            </a:r>
            <a:r>
              <a:rPr lang="en-GB" sz="1200" dirty="0">
                <a:latin typeface="Arial" panose="020B0604020202020204" pitchFamily="34" charset="0"/>
                <a:ea typeface="Calibri" panose="020F0502020204030204" pitchFamily="34" charset="0"/>
                <a:cs typeface="Arial" panose="020B0604020202020204" pitchFamily="34" charset="0"/>
              </a:rPr>
              <a:t>Invaded = grey and control  = black. For corresponding North West global plots see Figure 4 and Figure S2. </a:t>
            </a:r>
          </a:p>
        </p:txBody>
      </p:sp>
      <p:pic>
        <p:nvPicPr>
          <p:cNvPr id="4" name="Picture 3" descr="A close up of a map&#10;&#10;Description automatically generated">
            <a:extLst>
              <a:ext uri="{FF2B5EF4-FFF2-40B4-BE49-F238E27FC236}">
                <a16:creationId xmlns:a16="http://schemas.microsoft.com/office/drawing/2014/main" id="{C437AA0A-81AB-4FA0-B530-D36EC4117D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95" y="179512"/>
            <a:ext cx="6400800" cy="7315200"/>
          </a:xfrm>
          <a:prstGeom prst="rect">
            <a:avLst/>
          </a:prstGeom>
        </p:spPr>
      </p:pic>
    </p:spTree>
    <p:extLst>
      <p:ext uri="{BB962C8B-B14F-4D97-AF65-F5344CB8AC3E}">
        <p14:creationId xmlns:p14="http://schemas.microsoft.com/office/powerpoint/2010/main" val="2041758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87232052"/>
              </p:ext>
            </p:extLst>
          </p:nvPr>
        </p:nvGraphicFramePr>
        <p:xfrm>
          <a:off x="1052736" y="323528"/>
          <a:ext cx="4947752" cy="3424428"/>
        </p:xfrm>
        <a:graphic>
          <a:graphicData uri="http://schemas.openxmlformats.org/drawingml/2006/table">
            <a:tbl>
              <a:tblPr firstRow="1" firstCol="1" bandRow="1"/>
              <a:tblGrid>
                <a:gridCol w="1006638">
                  <a:extLst>
                    <a:ext uri="{9D8B030D-6E8A-4147-A177-3AD203B41FA5}">
                      <a16:colId xmlns:a16="http://schemas.microsoft.com/office/drawing/2014/main" val="2305260447"/>
                    </a:ext>
                  </a:extLst>
                </a:gridCol>
                <a:gridCol w="1006638">
                  <a:extLst>
                    <a:ext uri="{9D8B030D-6E8A-4147-A177-3AD203B41FA5}">
                      <a16:colId xmlns:a16="http://schemas.microsoft.com/office/drawing/2014/main" val="2423792214"/>
                    </a:ext>
                  </a:extLst>
                </a:gridCol>
                <a:gridCol w="1006638">
                  <a:extLst>
                    <a:ext uri="{9D8B030D-6E8A-4147-A177-3AD203B41FA5}">
                      <a16:colId xmlns:a16="http://schemas.microsoft.com/office/drawing/2014/main" val="2588678848"/>
                    </a:ext>
                  </a:extLst>
                </a:gridCol>
                <a:gridCol w="963919">
                  <a:extLst>
                    <a:ext uri="{9D8B030D-6E8A-4147-A177-3AD203B41FA5}">
                      <a16:colId xmlns:a16="http://schemas.microsoft.com/office/drawing/2014/main" val="2191676560"/>
                    </a:ext>
                  </a:extLst>
                </a:gridCol>
                <a:gridCol w="963919">
                  <a:extLst>
                    <a:ext uri="{9D8B030D-6E8A-4147-A177-3AD203B41FA5}">
                      <a16:colId xmlns:a16="http://schemas.microsoft.com/office/drawing/2014/main" val="2442563427"/>
                    </a:ext>
                  </a:extLst>
                </a:gridCol>
              </a:tblGrid>
              <a:tr h="154720">
                <a:tc gridSpan="5">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Table S2. </a:t>
                      </a:r>
                      <a:r>
                        <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Five</a:t>
                      </a:r>
                      <a:r>
                        <a:rPr lang="en-GB" sz="1000" b="0" kern="12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strongest positive and negative Pearson c</a:t>
                      </a:r>
                      <a:r>
                        <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orrelation</a:t>
                      </a:r>
                      <a:r>
                        <a:rPr lang="en-GB" sz="1000" b="0" kern="12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values</a:t>
                      </a:r>
                      <a:r>
                        <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between </a:t>
                      </a:r>
                      <a:r>
                        <a:rPr lang="en-GB" sz="1000" b="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PCoA</a:t>
                      </a:r>
                      <a:r>
                        <a:rPr lang="en-GB" sz="1000" b="0" kern="12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axis 1 and individual functional traits in North West. For correlation values between PCoA1 for Anglian and South East see Table 1 and for PCoA2 correlations see Table S3.</a:t>
                      </a:r>
                      <a:endPar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lnSpc>
                          <a:spcPct val="107000"/>
                        </a:lnSpc>
                        <a:spcAft>
                          <a:spcPts val="0"/>
                        </a:spcAft>
                      </a:pPr>
                      <a:endParaRPr lang="en-GB" sz="900" dirty="0">
                        <a:effectLst/>
                        <a:latin typeface="+mj-lt"/>
                        <a:ea typeface="Calibri" panose="020F0502020204030204" pitchFamily="34" charset="0"/>
                        <a:cs typeface="Times New Roman" panose="02020603050405020304" pitchFamily="18" charset="0"/>
                      </a:endParaRPr>
                    </a:p>
                  </a:txBody>
                  <a:tcPr marL="59150" marR="591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lnSpc>
                          <a:spcPct val="107000"/>
                        </a:lnSpc>
                        <a:spcAft>
                          <a:spcPts val="0"/>
                        </a:spcAft>
                      </a:pPr>
                      <a:endParaRPr lang="en-GB" sz="900">
                        <a:effectLst/>
                        <a:latin typeface="+mj-lt"/>
                        <a:ea typeface="Calibri" panose="020F0502020204030204" pitchFamily="34" charset="0"/>
                        <a:cs typeface="Times New Roman" panose="02020603050405020304" pitchFamily="18" charset="0"/>
                      </a:endParaRPr>
                    </a:p>
                  </a:txBody>
                  <a:tcPr marL="59150" marR="591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lnSpc>
                          <a:spcPct val="107000"/>
                        </a:lnSpc>
                        <a:spcAft>
                          <a:spcPts val="0"/>
                        </a:spcAft>
                      </a:pPr>
                      <a:endParaRPr lang="en-GB" sz="900">
                        <a:effectLst/>
                        <a:latin typeface="+mj-lt"/>
                        <a:ea typeface="Calibri" panose="020F0502020204030204" pitchFamily="34" charset="0"/>
                        <a:cs typeface="Times New Roman" panose="02020603050405020304" pitchFamily="18" charset="0"/>
                      </a:endParaRPr>
                    </a:p>
                  </a:txBody>
                  <a:tcPr marL="59150" marR="591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lnSpc>
                          <a:spcPct val="107000"/>
                        </a:lnSpc>
                        <a:spcAft>
                          <a:spcPts val="0"/>
                        </a:spcAft>
                      </a:pPr>
                      <a:endParaRPr lang="en-GB" sz="900" dirty="0">
                        <a:effectLst/>
                        <a:latin typeface="+mj-lt"/>
                        <a:ea typeface="Calibri" panose="020F0502020204030204" pitchFamily="34" charset="0"/>
                        <a:cs typeface="Times New Roman" panose="02020603050405020304" pitchFamily="18" charset="0"/>
                      </a:endParaRPr>
                    </a:p>
                  </a:txBody>
                  <a:tcPr marL="59150" marR="5915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96849358"/>
                  </a:ext>
                </a:extLst>
              </a:tr>
              <a:tr h="154720">
                <a:tc>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Region</a:t>
                      </a:r>
                    </a:p>
                  </a:txBody>
                  <a:tcPr marL="59150" marR="59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Direction</a:t>
                      </a:r>
                    </a:p>
                  </a:txBody>
                  <a:tcPr marL="59150" marR="59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Grouping feature</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Trait</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6618692"/>
                  </a:ext>
                </a:extLst>
              </a:tr>
              <a:tr h="154720">
                <a:tc rowSpan="10">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North West</a:t>
                      </a:r>
                    </a:p>
                  </a:txBody>
                  <a:tcPr marL="59150" marR="59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Negative</a:t>
                      </a:r>
                    </a:p>
                  </a:txBody>
                  <a:tcPr marL="59150" marR="59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Voltinism</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-0.78</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0482103"/>
                  </a:ext>
                </a:extLst>
              </a:tr>
              <a:tr h="15472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Respiration</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Tegumental</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-0.72</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446592"/>
                  </a:ext>
                </a:extLst>
              </a:tr>
              <a:tr h="15472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Feeding</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g</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roup</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Predator</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-0.69</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289948"/>
                  </a:ext>
                </a:extLst>
              </a:tr>
              <a:tr h="46416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Food</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consumed</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Living macroinvertebrates</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-0.69</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2615890"/>
                  </a:ext>
                </a:extLst>
              </a:tr>
              <a:tr h="15472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Voltinism</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&lt;1</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-0.57</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3969"/>
                  </a:ext>
                </a:extLst>
              </a:tr>
              <a:tr h="154720">
                <a:tc vMerge="1">
                  <a:txBody>
                    <a:bodyPr/>
                    <a:lstStyle/>
                    <a:p>
                      <a:endParaRPr lang="en-GB"/>
                    </a:p>
                  </a:txBody>
                  <a:tcPr/>
                </a:tc>
                <a:tc rowSpan="5">
                  <a:txBody>
                    <a:bodyPr/>
                    <a:lstStyle/>
                    <a:p>
                      <a:pPr algn="l">
                        <a:lnSpc>
                          <a:spcPct val="107000"/>
                        </a:lnSpc>
                        <a:spcAft>
                          <a:spcPts val="0"/>
                        </a:spcAft>
                      </a:pPr>
                      <a:r>
                        <a:rPr lang="en-GB" sz="1000">
                          <a:solidFill>
                            <a:schemeClr val="tx1"/>
                          </a:solidFill>
                          <a:effectLst/>
                          <a:latin typeface="Calibri" panose="020F0502020204030204" pitchFamily="34" charset="0"/>
                          <a:ea typeface="Calibri" panose="020F0502020204030204" pitchFamily="34" charset="0"/>
                          <a:cs typeface="Calibri" panose="020F0502020204030204" pitchFamily="34" charset="0"/>
                        </a:rPr>
                        <a:t>Positive</a:t>
                      </a:r>
                    </a:p>
                  </a:txBody>
                  <a:tcPr marL="59150" marR="59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Respiration</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Gill</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0.89</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6223173"/>
                  </a:ext>
                </a:extLst>
              </a:tr>
              <a:tr h="15472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Voltinism</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&gt;1</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0.89</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6946283"/>
                  </a:ext>
                </a:extLst>
              </a:tr>
              <a:tr h="15472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Reproduction</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Ovoviviparity</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0.73</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85481"/>
                  </a:ext>
                </a:extLst>
              </a:tr>
              <a:tr h="30944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Food</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consumed</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Dead plant &gt;1mm</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0.72</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7304634"/>
                  </a:ext>
                </a:extLst>
              </a:tr>
              <a:tr h="15472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Locomotion</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Interstitial</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0.67</a:t>
                      </a:r>
                    </a:p>
                  </a:txBody>
                  <a:tcPr marL="59150" marR="591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8417841"/>
                  </a:ext>
                </a:extLst>
              </a:tr>
            </a:tbl>
          </a:graphicData>
        </a:graphic>
      </p:graphicFrame>
    </p:spTree>
    <p:extLst>
      <p:ext uri="{BB962C8B-B14F-4D97-AF65-F5344CB8AC3E}">
        <p14:creationId xmlns:p14="http://schemas.microsoft.com/office/powerpoint/2010/main" val="2521045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25065715"/>
              </p:ext>
            </p:extLst>
          </p:nvPr>
        </p:nvGraphicFramePr>
        <p:xfrm>
          <a:off x="404664" y="251520"/>
          <a:ext cx="6120680" cy="6676309"/>
        </p:xfrm>
        <a:graphic>
          <a:graphicData uri="http://schemas.openxmlformats.org/drawingml/2006/table">
            <a:tbl>
              <a:tblPr firstRow="1" firstCol="1" bandRow="1"/>
              <a:tblGrid>
                <a:gridCol w="1245274">
                  <a:extLst>
                    <a:ext uri="{9D8B030D-6E8A-4147-A177-3AD203B41FA5}">
                      <a16:colId xmlns:a16="http://schemas.microsoft.com/office/drawing/2014/main" val="357361022"/>
                    </a:ext>
                  </a:extLst>
                </a:gridCol>
                <a:gridCol w="1245274">
                  <a:extLst>
                    <a:ext uri="{9D8B030D-6E8A-4147-A177-3AD203B41FA5}">
                      <a16:colId xmlns:a16="http://schemas.microsoft.com/office/drawing/2014/main" val="648309452"/>
                    </a:ext>
                  </a:extLst>
                </a:gridCol>
                <a:gridCol w="1245274">
                  <a:extLst>
                    <a:ext uri="{9D8B030D-6E8A-4147-A177-3AD203B41FA5}">
                      <a16:colId xmlns:a16="http://schemas.microsoft.com/office/drawing/2014/main" val="3198027212"/>
                    </a:ext>
                  </a:extLst>
                </a:gridCol>
                <a:gridCol w="1192429">
                  <a:extLst>
                    <a:ext uri="{9D8B030D-6E8A-4147-A177-3AD203B41FA5}">
                      <a16:colId xmlns:a16="http://schemas.microsoft.com/office/drawing/2014/main" val="4099237051"/>
                    </a:ext>
                  </a:extLst>
                </a:gridCol>
                <a:gridCol w="1192429">
                  <a:extLst>
                    <a:ext uri="{9D8B030D-6E8A-4147-A177-3AD203B41FA5}">
                      <a16:colId xmlns:a16="http://schemas.microsoft.com/office/drawing/2014/main" val="3559287733"/>
                    </a:ext>
                  </a:extLst>
                </a:gridCol>
              </a:tblGrid>
              <a:tr h="0">
                <a:tc gridSpan="5">
                  <a:txBody>
                    <a:bodyPr/>
                    <a:lstStyle/>
                    <a:p>
                      <a:pPr algn="l">
                        <a:lnSpc>
                          <a:spcPct val="107000"/>
                        </a:lnSpc>
                        <a:spcAft>
                          <a:spcPts val="0"/>
                        </a:spcAft>
                      </a:pPr>
                      <a:r>
                        <a:rPr lang="en-GB"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Table S3. </a:t>
                      </a:r>
                      <a:r>
                        <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Five</a:t>
                      </a:r>
                      <a:r>
                        <a:rPr lang="en-GB" sz="1000" b="0" kern="12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strongest positive and negative Pearson c</a:t>
                      </a:r>
                      <a:r>
                        <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orrelation</a:t>
                      </a:r>
                      <a:r>
                        <a:rPr lang="en-GB" sz="1000" b="0" kern="12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values</a:t>
                      </a:r>
                      <a:r>
                        <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between </a:t>
                      </a:r>
                      <a:r>
                        <a:rPr lang="en-GB" sz="1000" b="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PCoA</a:t>
                      </a:r>
                      <a:r>
                        <a:rPr lang="en-GB" sz="1000" b="0" kern="12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axis 2 and individual functional traits by region. For correlation values between PCoA1 see Table 1.</a:t>
                      </a:r>
                      <a:endPar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476938"/>
                  </a:ext>
                </a:extLst>
              </a:tr>
              <a:tr h="33904">
                <a:tc>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Region</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Direction</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Grouping feature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Trait</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r</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8030309"/>
                  </a:ext>
                </a:extLst>
              </a:tr>
              <a:tr h="301556">
                <a:tc rowSpan="10">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South East</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Negative</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Velocity</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Null</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-0.77</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8751956"/>
                  </a:ext>
                </a:extLst>
              </a:tr>
              <a:tr h="201038">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Substrate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Silt</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-0.73</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3862473"/>
                  </a:ext>
                </a:extLst>
              </a:tr>
              <a:tr h="133351">
                <a:tc vMerge="1">
                  <a:txBody>
                    <a:bodyPr/>
                    <a:lstStyle/>
                    <a:p>
                      <a:endParaRPr lang="en-GB"/>
                    </a:p>
                  </a:txBody>
                  <a:tcPr/>
                </a:tc>
                <a:tc vMerge="1">
                  <a:txBody>
                    <a:bodyPr/>
                    <a:lstStyle/>
                    <a:p>
                      <a:endParaRPr lang="en-GB"/>
                    </a:p>
                  </a:txBody>
                  <a:tcPr/>
                </a:tc>
                <a:tc>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Calibri" panose="020F0502020204030204" pitchFamily="34" charset="0"/>
                        </a:rPr>
                        <a:t>Reproduction</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Clutches, terrestrial</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-0.62</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5591715"/>
                  </a:ext>
                </a:extLst>
              </a:tr>
              <a:tr h="133351">
                <a:tc vMerge="1">
                  <a:txBody>
                    <a:bodyPr/>
                    <a:lstStyle/>
                    <a:p>
                      <a:endParaRPr lang="en-GB"/>
                    </a:p>
                  </a:txBody>
                  <a:tcPr/>
                </a:tc>
                <a:tc vMerge="1">
                  <a:txBody>
                    <a:bodyPr/>
                    <a:lstStyle/>
                    <a:p>
                      <a:endParaRPr lang="en-GB"/>
                    </a:p>
                  </a:txBody>
                  <a:tcPr/>
                </a:tc>
                <a:tc>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Calibri" panose="020F0502020204030204" pitchFamily="34" charset="0"/>
                        </a:rPr>
                        <a:t>Respiration </a:t>
                      </a:r>
                      <a:r>
                        <a:rPr lang="en-GB" sz="1000" baseline="0" dirty="0">
                          <a:effectLst/>
                          <a:latin typeface="Calibri" panose="020F0502020204030204" pitchFamily="34" charset="0"/>
                          <a:ea typeface="Calibri" panose="020F0502020204030204" pitchFamily="34" charset="0"/>
                          <a:cs typeface="Calibri" panose="020F0502020204030204" pitchFamily="34" charset="0"/>
                        </a:rPr>
                        <a:t>strategy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Spiracle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-0.61</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1191477"/>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Maximal</a:t>
                      </a:r>
                      <a:r>
                        <a:rPr lang="en-GB" sz="1000" baseline="0" dirty="0">
                          <a:effectLst/>
                          <a:latin typeface="Calibri" panose="020F0502020204030204" pitchFamily="34" charset="0"/>
                          <a:ea typeface="Calibri" panose="020F0502020204030204" pitchFamily="34" charset="0"/>
                          <a:cs typeface="Calibri" panose="020F0502020204030204" pitchFamily="34" charset="0"/>
                        </a:rPr>
                        <a:t> body size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0.25-0.5cm</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-0.59</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170599"/>
                  </a:ext>
                </a:extLst>
              </a:tr>
              <a:tr h="201038">
                <a:tc vMerge="1">
                  <a:txBody>
                    <a:bodyPr/>
                    <a:lstStyle/>
                    <a:p>
                      <a:endParaRPr lang="en-GB"/>
                    </a:p>
                  </a:txBody>
                  <a:tcPr/>
                </a:tc>
                <a:tc rowSpan="5">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Calibri" panose="020F0502020204030204" pitchFamily="34" charset="0"/>
                        </a:rPr>
                        <a:t>Positive</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Velocity</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Medium</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0.73</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553465"/>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Locomotion</a:t>
                      </a:r>
                      <a:r>
                        <a:rPr lang="en-GB" sz="1000" baseline="0" dirty="0">
                          <a:effectLst/>
                          <a:latin typeface="Calibri" panose="020F0502020204030204" pitchFamily="34" charset="0"/>
                          <a:ea typeface="Calibri" panose="020F0502020204030204" pitchFamily="34" charset="0"/>
                          <a:cs typeface="Calibri" panose="020F0502020204030204" pitchFamily="34" charset="0"/>
                        </a:rPr>
                        <a:t> </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Temporarily attached</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0.71</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6651629"/>
                  </a:ext>
                </a:extLst>
              </a:tr>
              <a:tr h="201038">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Velocity</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Fast</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0.69</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7692606"/>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Substrate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Flags, boulders, cobbles, pebbles</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0.69</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5288593"/>
                  </a:ext>
                </a:extLst>
              </a:tr>
              <a:tr h="133351">
                <a:tc vMerge="1">
                  <a:txBody>
                    <a:bodyPr/>
                    <a:lstStyle/>
                    <a:p>
                      <a:endParaRPr lang="en-GB"/>
                    </a:p>
                  </a:txBody>
                  <a:tcPr/>
                </a:tc>
                <a:tc vMerge="1">
                  <a:txBody>
                    <a:bodyPr/>
                    <a:lstStyle/>
                    <a:p>
                      <a:endParaRPr lang="en-GB"/>
                    </a:p>
                  </a:txBody>
                  <a:tcPr/>
                </a:tc>
                <a:tc>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Calibri" panose="020F0502020204030204" pitchFamily="34" charset="0"/>
                        </a:rPr>
                        <a:t>Dispersal</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Aerial passive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0.56</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918750"/>
                  </a:ext>
                </a:extLst>
              </a:tr>
              <a:tr h="201038">
                <a:tc rowSpan="10">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Anglian</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Negative</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Food</a:t>
                      </a:r>
                      <a:r>
                        <a:rPr lang="en-GB" sz="1000" baseline="0" dirty="0">
                          <a:effectLst/>
                          <a:latin typeface="Calibri" panose="020F0502020204030204" pitchFamily="34" charset="0"/>
                          <a:ea typeface="Calibri" panose="020F0502020204030204" pitchFamily="34" charset="0"/>
                          <a:cs typeface="Calibri" panose="020F0502020204030204" pitchFamily="34" charset="0"/>
                        </a:rPr>
                        <a:t> consumed</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Living macroinvertebrates</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-0.80</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6774305"/>
                  </a:ext>
                </a:extLst>
              </a:tr>
              <a:tr h="133351">
                <a:tc vMerge="1">
                  <a:txBody>
                    <a:bodyPr/>
                    <a:lstStyle/>
                    <a:p>
                      <a:endParaRPr lang="en-GB"/>
                    </a:p>
                  </a:txBody>
                  <a:tcPr/>
                </a:tc>
                <a:tc vMerge="1">
                  <a:txBody>
                    <a:bodyPr/>
                    <a:lstStyle/>
                    <a:p>
                      <a:endParaRPr lang="en-GB"/>
                    </a:p>
                  </a:txBody>
                  <a:tcPr/>
                </a:tc>
                <a:tc>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Calibri" panose="020F0502020204030204" pitchFamily="34" charset="0"/>
                        </a:rPr>
                        <a:t>Reproduction </a:t>
                      </a:r>
                      <a:r>
                        <a:rPr lang="en-GB" sz="1000" baseline="0" dirty="0">
                          <a:effectLst/>
                          <a:latin typeface="Calibri" panose="020F0502020204030204" pitchFamily="34" charset="0"/>
                          <a:ea typeface="Calibri" panose="020F0502020204030204" pitchFamily="34" charset="0"/>
                          <a:cs typeface="Calibri" panose="020F0502020204030204" pitchFamily="34" charset="0"/>
                        </a:rPr>
                        <a:t>strategy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Clutches, terrestrial</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-0.63</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0142581"/>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Dispersal</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Aquatic active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-0.62</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4867938"/>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Aquatic</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a:t>
                      </a:r>
                      <a:r>
                        <a:rPr lang="en-GB" sz="1000" dirty="0">
                          <a:effectLst/>
                          <a:latin typeface="Calibri" panose="020F0502020204030204" pitchFamily="34" charset="0"/>
                          <a:ea typeface="Calibri" panose="020F0502020204030204" pitchFamily="34" charset="0"/>
                          <a:cs typeface="Calibri" panose="020F0502020204030204" pitchFamily="34" charset="0"/>
                        </a:rPr>
                        <a:t>tage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Larvae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-0.58</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7480243"/>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Life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c</a:t>
                      </a:r>
                      <a:r>
                        <a:rPr lang="en-GB" sz="1000" dirty="0">
                          <a:effectLst/>
                          <a:latin typeface="Calibri" panose="020F0502020204030204" pitchFamily="34" charset="0"/>
                          <a:ea typeface="Calibri" panose="020F0502020204030204" pitchFamily="34" charset="0"/>
                          <a:cs typeface="Calibri" panose="020F0502020204030204" pitchFamily="34" charset="0"/>
                        </a:rPr>
                        <a:t>ycle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duration</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&gt;1 year</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-0.57</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7193600"/>
                  </a:ext>
                </a:extLst>
              </a:tr>
              <a:tr h="133351">
                <a:tc vMerge="1">
                  <a:txBody>
                    <a:bodyPr/>
                    <a:lstStyle/>
                    <a:p>
                      <a:endParaRPr lang="en-GB"/>
                    </a:p>
                  </a:txBody>
                  <a:tcPr/>
                </a:tc>
                <a:tc rowSpan="5">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Positive</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Food</a:t>
                      </a:r>
                      <a:r>
                        <a:rPr lang="en-GB" sz="1000" baseline="0" dirty="0">
                          <a:effectLst/>
                          <a:latin typeface="Calibri" panose="020F0502020204030204" pitchFamily="34" charset="0"/>
                          <a:ea typeface="Calibri" panose="020F0502020204030204" pitchFamily="34" charset="0"/>
                          <a:cs typeface="Calibri" panose="020F0502020204030204" pitchFamily="34" charset="0"/>
                        </a:rPr>
                        <a:t> consumed</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Living </a:t>
                      </a:r>
                      <a:r>
                        <a:rPr lang="en-GB" sz="1000" dirty="0" err="1">
                          <a:effectLst/>
                          <a:latin typeface="Calibri" panose="020F0502020204030204" pitchFamily="34" charset="0"/>
                          <a:ea typeface="Calibri" panose="020F0502020204030204" pitchFamily="34" charset="0"/>
                          <a:cs typeface="Calibri" panose="020F0502020204030204" pitchFamily="34" charset="0"/>
                        </a:rPr>
                        <a:t>microphytes</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0.77</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714262"/>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Feeding</a:t>
                      </a:r>
                      <a:r>
                        <a:rPr lang="en-GB" sz="1000" baseline="0" dirty="0">
                          <a:effectLst/>
                          <a:latin typeface="Calibri" panose="020F0502020204030204" pitchFamily="34" charset="0"/>
                          <a:ea typeface="Calibri" panose="020F0502020204030204" pitchFamily="34" charset="0"/>
                          <a:cs typeface="Calibri" panose="020F0502020204030204" pitchFamily="34" charset="0"/>
                        </a:rPr>
                        <a:t> g</a:t>
                      </a:r>
                      <a:r>
                        <a:rPr lang="en-GB" sz="1000" dirty="0">
                          <a:effectLst/>
                          <a:latin typeface="Calibri" panose="020F0502020204030204" pitchFamily="34" charset="0"/>
                          <a:ea typeface="Calibri" panose="020F0502020204030204" pitchFamily="34" charset="0"/>
                          <a:cs typeface="Calibri" panose="020F0502020204030204" pitchFamily="34" charset="0"/>
                        </a:rPr>
                        <a:t>roup</a:t>
                      </a:r>
                      <a:r>
                        <a:rPr lang="en-GB" sz="1000" baseline="0" dirty="0">
                          <a:effectLst/>
                          <a:latin typeface="Calibri" panose="020F0502020204030204" pitchFamily="34" charset="0"/>
                          <a:ea typeface="Calibri" panose="020F0502020204030204" pitchFamily="34" charset="0"/>
                          <a:cs typeface="Calibri" panose="020F0502020204030204" pitchFamily="34" charset="0"/>
                        </a:rPr>
                        <a:t> </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Scraper</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0.76</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8631241"/>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Food</a:t>
                      </a:r>
                      <a:r>
                        <a:rPr lang="en-GB" sz="1000" baseline="0" dirty="0">
                          <a:effectLst/>
                          <a:latin typeface="Calibri" panose="020F0502020204030204" pitchFamily="34" charset="0"/>
                          <a:ea typeface="Calibri" panose="020F0502020204030204" pitchFamily="34" charset="0"/>
                          <a:cs typeface="Calibri" panose="020F0502020204030204" pitchFamily="34" charset="0"/>
                        </a:rPr>
                        <a:t> consumed</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Dead plant &gt;1mm</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0.62</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4321732"/>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Aquatic</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a:t>
                      </a:r>
                      <a:r>
                        <a:rPr lang="en-GB" sz="1000" dirty="0">
                          <a:effectLst/>
                          <a:latin typeface="Calibri" panose="020F0502020204030204" pitchFamily="34" charset="0"/>
                          <a:ea typeface="Calibri" panose="020F0502020204030204" pitchFamily="34" charset="0"/>
                          <a:cs typeface="Calibri" panose="020F0502020204030204" pitchFamily="34" charset="0"/>
                        </a:rPr>
                        <a:t>tage</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Egg</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0.59</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663043"/>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Life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c</a:t>
                      </a:r>
                      <a:r>
                        <a:rPr lang="en-GB" sz="1000" dirty="0">
                          <a:effectLst/>
                          <a:latin typeface="Calibri" panose="020F0502020204030204" pitchFamily="34" charset="0"/>
                          <a:ea typeface="Calibri" panose="020F0502020204030204" pitchFamily="34" charset="0"/>
                          <a:cs typeface="Calibri" panose="020F0502020204030204" pitchFamily="34" charset="0"/>
                        </a:rPr>
                        <a:t>ycle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duration</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Calibri" panose="020F0502020204030204" pitchFamily="34" charset="0"/>
                        </a:rPr>
                        <a:t>&lt;1 year</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0.57</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9449105"/>
                  </a:ext>
                </a:extLst>
              </a:tr>
              <a:tr h="133351">
                <a:tc rowSpan="10">
                  <a:txBody>
                    <a:bodyPr/>
                    <a:lstStyle/>
                    <a:p>
                      <a:pPr algn="l">
                        <a:lnSpc>
                          <a:spcPct val="107000"/>
                        </a:lnSpc>
                        <a:spcAft>
                          <a:spcPts val="0"/>
                        </a:spcAft>
                      </a:pPr>
                      <a:r>
                        <a:rPr lang="en-GB" sz="1000" b="1" dirty="0">
                          <a:effectLst/>
                          <a:latin typeface="Calibri" panose="020F0502020204030204" pitchFamily="34" charset="0"/>
                          <a:ea typeface="Calibri" panose="020F0502020204030204" pitchFamily="34" charset="0"/>
                          <a:cs typeface="Calibri" panose="020F0502020204030204" pitchFamily="34" charset="0"/>
                        </a:rPr>
                        <a:t>North West</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Negative</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Food</a:t>
                      </a:r>
                      <a:r>
                        <a:rPr lang="en-GB" sz="1000" baseline="0" dirty="0">
                          <a:effectLst/>
                          <a:latin typeface="Calibri" panose="020F0502020204030204" pitchFamily="34" charset="0"/>
                          <a:ea typeface="Calibri" panose="020F0502020204030204" pitchFamily="34" charset="0"/>
                          <a:cs typeface="Calibri" panose="020F0502020204030204" pitchFamily="34" charset="0"/>
                        </a:rPr>
                        <a:t> consumed</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Living </a:t>
                      </a:r>
                      <a:r>
                        <a:rPr lang="en-GB" sz="1000" dirty="0" err="1">
                          <a:effectLst/>
                          <a:latin typeface="Calibri" panose="020F0502020204030204" pitchFamily="34" charset="0"/>
                          <a:ea typeface="Calibri" panose="020F0502020204030204" pitchFamily="34" charset="0"/>
                          <a:cs typeface="Calibri" panose="020F0502020204030204" pitchFamily="34" charset="0"/>
                        </a:rPr>
                        <a:t>microphytes</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-0.77</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9386715"/>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Velocity</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Fast</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-0.76</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813412"/>
                  </a:ext>
                </a:extLst>
              </a:tr>
              <a:tr h="201038">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Substrate</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Sand</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-0.69</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4937448"/>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Life</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c</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ycle</a:t>
                      </a:r>
                      <a:r>
                        <a:rPr lang="en-GB" sz="1000" baseline="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duration</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&lt;1 year</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-0.62</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5074454"/>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Aquatic</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a:t>
                      </a:r>
                      <a:r>
                        <a:rPr lang="en-GB" sz="1000" dirty="0">
                          <a:effectLst/>
                          <a:latin typeface="Calibri" panose="020F0502020204030204" pitchFamily="34" charset="0"/>
                          <a:ea typeface="Calibri" panose="020F0502020204030204" pitchFamily="34" charset="0"/>
                          <a:cs typeface="Calibri" panose="020F0502020204030204" pitchFamily="34" charset="0"/>
                        </a:rPr>
                        <a:t>tage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Egg</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Calibri" panose="020F0502020204030204" pitchFamily="34" charset="0"/>
                        </a:rPr>
                        <a:t>-0.61</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5732183"/>
                  </a:ext>
                </a:extLst>
              </a:tr>
              <a:tr h="133351">
                <a:tc vMerge="1">
                  <a:txBody>
                    <a:bodyPr/>
                    <a:lstStyle/>
                    <a:p>
                      <a:endParaRPr lang="en-GB"/>
                    </a:p>
                  </a:txBody>
                  <a:tcPr/>
                </a:tc>
                <a:tc rowSpan="5">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Calibri" panose="020F0502020204030204" pitchFamily="34" charset="0"/>
                        </a:rPr>
                        <a:t>Positive</a:t>
                      </a:r>
                    </a:p>
                  </a:txBody>
                  <a:tcPr marL="57671" marR="57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Velocity</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Null</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0.77</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7497557"/>
                  </a:ext>
                </a:extLst>
              </a:tr>
              <a:tr h="26670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Substrate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preference</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Mud</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0.68</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893449"/>
                  </a:ext>
                </a:extLst>
              </a:tr>
              <a:tr h="133351">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Life cycle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duration</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&gt;1 year</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0.63</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6545275"/>
                  </a:ext>
                </a:extLst>
              </a:tr>
              <a:tr h="266700">
                <a:tc vMerge="1">
                  <a:txBody>
                    <a:bodyPr/>
                    <a:lstStyle/>
                    <a:p>
                      <a:endParaRPr lang="en-GB"/>
                    </a:p>
                  </a:txBody>
                  <a:tcPr/>
                </a:tc>
                <a:tc vMerge="1">
                  <a:txBody>
                    <a:bodyPr/>
                    <a:lstStyle/>
                    <a:p>
                      <a:endParaRPr lang="en-GB"/>
                    </a:p>
                  </a:txBody>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Aquatic</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a:t>
                      </a:r>
                      <a:r>
                        <a:rPr lang="en-GB" sz="1000" dirty="0">
                          <a:effectLst/>
                          <a:latin typeface="Calibri" panose="020F0502020204030204" pitchFamily="34" charset="0"/>
                          <a:ea typeface="Calibri" panose="020F0502020204030204" pitchFamily="34" charset="0"/>
                          <a:cs typeface="Calibri" panose="020F0502020204030204" pitchFamily="34" charset="0"/>
                        </a:rPr>
                        <a:t>tage</a:t>
                      </a:r>
                      <a:r>
                        <a:rPr lang="en-GB" sz="1000" baseline="0" dirty="0">
                          <a:effectLst/>
                          <a:latin typeface="Calibri" panose="020F0502020204030204" pitchFamily="34" charset="0"/>
                          <a:ea typeface="Calibri" panose="020F0502020204030204" pitchFamily="34" charset="0"/>
                          <a:cs typeface="Calibri" panose="020F0502020204030204" pitchFamily="34" charset="0"/>
                        </a:rPr>
                        <a:t> </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Adult</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0.62</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5694018"/>
                  </a:ext>
                </a:extLst>
              </a:tr>
              <a:tr h="133351">
                <a:tc vMerge="1">
                  <a:txBody>
                    <a:bodyPr/>
                    <a:lstStyle/>
                    <a:p>
                      <a:endParaRPr lang="en-GB"/>
                    </a:p>
                  </a:txBody>
                  <a:tcPr/>
                </a:tc>
                <a:tc vMerge="1">
                  <a:txBody>
                    <a:bodyPr/>
                    <a:lstStyle/>
                    <a:p>
                      <a:endParaRPr lang="en-GB"/>
                    </a:p>
                  </a:txBody>
                  <a:tcPr/>
                </a:tc>
                <a:tc>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Calibri" panose="020F0502020204030204" pitchFamily="34" charset="0"/>
                        </a:rPr>
                        <a:t>Reproduction</a:t>
                      </a:r>
                      <a:r>
                        <a:rPr lang="en-GB" sz="1000" baseline="0" dirty="0">
                          <a:effectLst/>
                          <a:latin typeface="Calibri" panose="020F0502020204030204" pitchFamily="34" charset="0"/>
                          <a:ea typeface="Calibri" panose="020F0502020204030204" pitchFamily="34" charset="0"/>
                          <a:cs typeface="Calibri" panose="020F0502020204030204" pitchFamily="34" charset="0"/>
                        </a:rPr>
                        <a:t> strategy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Ovoviviparity</a:t>
                      </a: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Calibri" panose="020F0502020204030204" pitchFamily="34" charset="0"/>
                        </a:rPr>
                        <a:t>0.60</a:t>
                      </a:r>
                    </a:p>
                  </a:txBody>
                  <a:tcPr marL="57671" marR="57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474255"/>
                  </a:ext>
                </a:extLst>
              </a:tr>
            </a:tbl>
          </a:graphicData>
        </a:graphic>
      </p:graphicFrame>
    </p:spTree>
    <p:extLst>
      <p:ext uri="{BB962C8B-B14F-4D97-AF65-F5344CB8AC3E}">
        <p14:creationId xmlns:p14="http://schemas.microsoft.com/office/powerpoint/2010/main" val="2524331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63738268"/>
              </p:ext>
            </p:extLst>
          </p:nvPr>
        </p:nvGraphicFramePr>
        <p:xfrm>
          <a:off x="836712" y="611560"/>
          <a:ext cx="5056695" cy="6409823"/>
        </p:xfrm>
        <a:graphic>
          <a:graphicData uri="http://schemas.openxmlformats.org/drawingml/2006/table">
            <a:tbl>
              <a:tblPr/>
              <a:tblGrid>
                <a:gridCol w="561855">
                  <a:extLst>
                    <a:ext uri="{9D8B030D-6E8A-4147-A177-3AD203B41FA5}">
                      <a16:colId xmlns:a16="http://schemas.microsoft.com/office/drawing/2014/main" val="9445584"/>
                    </a:ext>
                  </a:extLst>
                </a:gridCol>
                <a:gridCol w="561855">
                  <a:extLst>
                    <a:ext uri="{9D8B030D-6E8A-4147-A177-3AD203B41FA5}">
                      <a16:colId xmlns:a16="http://schemas.microsoft.com/office/drawing/2014/main" val="3426531767"/>
                    </a:ext>
                  </a:extLst>
                </a:gridCol>
                <a:gridCol w="561855">
                  <a:extLst>
                    <a:ext uri="{9D8B030D-6E8A-4147-A177-3AD203B41FA5}">
                      <a16:colId xmlns:a16="http://schemas.microsoft.com/office/drawing/2014/main" val="39244729"/>
                    </a:ext>
                  </a:extLst>
                </a:gridCol>
                <a:gridCol w="561855">
                  <a:extLst>
                    <a:ext uri="{9D8B030D-6E8A-4147-A177-3AD203B41FA5}">
                      <a16:colId xmlns:a16="http://schemas.microsoft.com/office/drawing/2014/main" val="2393869738"/>
                    </a:ext>
                  </a:extLst>
                </a:gridCol>
                <a:gridCol w="561855">
                  <a:extLst>
                    <a:ext uri="{9D8B030D-6E8A-4147-A177-3AD203B41FA5}">
                      <a16:colId xmlns:a16="http://schemas.microsoft.com/office/drawing/2014/main" val="3299429676"/>
                    </a:ext>
                  </a:extLst>
                </a:gridCol>
                <a:gridCol w="561855">
                  <a:extLst>
                    <a:ext uri="{9D8B030D-6E8A-4147-A177-3AD203B41FA5}">
                      <a16:colId xmlns:a16="http://schemas.microsoft.com/office/drawing/2014/main" val="3200349964"/>
                    </a:ext>
                  </a:extLst>
                </a:gridCol>
                <a:gridCol w="561855">
                  <a:extLst>
                    <a:ext uri="{9D8B030D-6E8A-4147-A177-3AD203B41FA5}">
                      <a16:colId xmlns:a16="http://schemas.microsoft.com/office/drawing/2014/main" val="858239778"/>
                    </a:ext>
                  </a:extLst>
                </a:gridCol>
                <a:gridCol w="561855">
                  <a:extLst>
                    <a:ext uri="{9D8B030D-6E8A-4147-A177-3AD203B41FA5}">
                      <a16:colId xmlns:a16="http://schemas.microsoft.com/office/drawing/2014/main" val="1925207031"/>
                    </a:ext>
                  </a:extLst>
                </a:gridCol>
                <a:gridCol w="561855">
                  <a:extLst>
                    <a:ext uri="{9D8B030D-6E8A-4147-A177-3AD203B41FA5}">
                      <a16:colId xmlns:a16="http://schemas.microsoft.com/office/drawing/2014/main" val="3436094735"/>
                    </a:ext>
                  </a:extLst>
                </a:gridCol>
              </a:tblGrid>
              <a:tr h="392128">
                <a:tc gridSpan="9">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GB" sz="1000" b="1" i="0" u="none" strike="noStrike" dirty="0">
                          <a:solidFill>
                            <a:srgbClr val="000000"/>
                          </a:solidFill>
                          <a:effectLst/>
                          <a:latin typeface="Calibri" panose="020F0502020204030204" pitchFamily="34" charset="0"/>
                        </a:rPr>
                        <a:t>Table S4. </a:t>
                      </a:r>
                      <a:r>
                        <a:rPr lang="en-GB" sz="1000" b="0" i="0" u="none" strike="noStrike" dirty="0">
                          <a:solidFill>
                            <a:schemeClr val="tx1"/>
                          </a:solidFill>
                          <a:effectLst/>
                          <a:latin typeface="Calibri" panose="020F0502020204030204" pitchFamily="34" charset="0"/>
                        </a:rPr>
                        <a:t>Summary values</a:t>
                      </a:r>
                      <a:r>
                        <a:rPr lang="en-GB" sz="1000" b="0" i="0" u="none" strike="noStrike" baseline="0" dirty="0">
                          <a:solidFill>
                            <a:schemeClr val="tx1"/>
                          </a:solidFill>
                          <a:effectLst/>
                          <a:latin typeface="Calibri" panose="020F0502020204030204" pitchFamily="34" charset="0"/>
                        </a:rPr>
                        <a:t> </a:t>
                      </a:r>
                      <a:r>
                        <a:rPr lang="en-GB" sz="1000" b="0" i="0" u="none" strike="noStrike" dirty="0">
                          <a:solidFill>
                            <a:schemeClr val="tx1"/>
                          </a:solidFill>
                          <a:effectLst/>
                          <a:latin typeface="Calibri" panose="020F0502020204030204" pitchFamily="34" charset="0"/>
                        </a:rPr>
                        <a:t>of</a:t>
                      </a:r>
                      <a:r>
                        <a:rPr lang="en-GB" sz="1000" b="0" i="0" u="none" strike="noStrike" baseline="0" dirty="0">
                          <a:solidFill>
                            <a:schemeClr val="tx1"/>
                          </a:solidFill>
                          <a:effectLst/>
                          <a:latin typeface="Calibri" panose="020F0502020204030204" pitchFamily="34" charset="0"/>
                        </a:rPr>
                        <a:t> linear model testing temporal changes (before versus after) in functional beta diversity dissimilarity values differ between treatment groups (control versus invaded rivers) for South East region. Models were performed on 30 data selection simulations, each of which contained 100 randomly selected before-after pairwise comparisons from both control and invaded rivers.</a:t>
                      </a:r>
                      <a:endParaRPr lang="en-GB" sz="1000" b="0" i="0" u="none" strike="noStrike" dirty="0">
                        <a:solidFill>
                          <a:schemeClr val="tx1"/>
                        </a:solidFill>
                        <a:effectLst/>
                        <a:latin typeface="Calibri" panose="020F0502020204030204" pitchFamily="34" charset="0"/>
                      </a:endParaRPr>
                    </a:p>
                  </a:txBody>
                  <a:tcPr marL="5853" marR="5853" marT="5853"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47372134"/>
                  </a:ext>
                </a:extLst>
              </a:tr>
              <a:tr h="175580">
                <a:tc gridSpan="3">
                  <a:txBody>
                    <a:bodyPr/>
                    <a:lstStyle/>
                    <a:p>
                      <a:pPr algn="ctr" fontAlgn="ctr"/>
                      <a:r>
                        <a:rPr lang="en-GB" sz="1000" b="1" i="0" u="none" strike="noStrike">
                          <a:solidFill>
                            <a:srgbClr val="000000"/>
                          </a:solidFill>
                          <a:effectLst/>
                          <a:latin typeface="Calibri" panose="020F0502020204030204" pitchFamily="34" charset="0"/>
                        </a:rPr>
                        <a:t>Total Beta</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a:solidFill>
                            <a:srgbClr val="000000"/>
                          </a:solidFill>
                          <a:effectLst/>
                          <a:latin typeface="Calibri" panose="020F0502020204030204" pitchFamily="34" charset="0"/>
                        </a:rPr>
                        <a:t>Turnover</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a:solidFill>
                            <a:srgbClr val="000000"/>
                          </a:solidFill>
                          <a:effectLst/>
                          <a:latin typeface="Calibri" panose="020F0502020204030204" pitchFamily="34" charset="0"/>
                        </a:rPr>
                        <a:t>Nestedness</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00512318"/>
                  </a:ext>
                </a:extLst>
              </a:tr>
              <a:tr h="198990">
                <a:tc>
                  <a:txBody>
                    <a:bodyPr/>
                    <a:lstStyle/>
                    <a:p>
                      <a:pPr algn="ctr" fontAlgn="ctr"/>
                      <a:r>
                        <a:rPr lang="en-GB" sz="1000" b="0" i="0" u="none" strike="noStrike" dirty="0">
                          <a:solidFill>
                            <a:srgbClr val="000000"/>
                          </a:solidFill>
                          <a:effectLst/>
                          <a:latin typeface="Calibri" panose="020F0502020204030204" pitchFamily="34" charset="0"/>
                        </a:rPr>
                        <a:t>r</a:t>
                      </a:r>
                      <a:r>
                        <a:rPr lang="en-GB" sz="1000" b="0" i="0" u="none" strike="noStrike" baseline="30000" dirty="0">
                          <a:solidFill>
                            <a:srgbClr val="000000"/>
                          </a:solidFill>
                          <a:effectLst/>
                          <a:latin typeface="Calibri" panose="020F0502020204030204" pitchFamily="34" charset="0"/>
                        </a:rPr>
                        <a:t>2</a:t>
                      </a:r>
                      <a:endParaRPr lang="en-GB" sz="1000" b="0" i="0" u="none" strike="noStrike" dirty="0">
                        <a:solidFill>
                          <a:srgbClr val="000000"/>
                        </a:solidFill>
                        <a:effectLst/>
                        <a:latin typeface="Calibri" panose="020F0502020204030204" pitchFamily="34" charset="0"/>
                      </a:endParaRP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F value</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a:t>
                      </a:r>
                      <a:r>
                        <a:rPr lang="en-GB" sz="1000" b="0" i="0" u="none" strike="noStrike" baseline="30000">
                          <a:solidFill>
                            <a:srgbClr val="000000"/>
                          </a:solidFill>
                          <a:effectLst/>
                          <a:latin typeface="Calibri" panose="020F0502020204030204" pitchFamily="34" charset="0"/>
                        </a:rPr>
                        <a:t>2</a:t>
                      </a:r>
                      <a:endParaRPr lang="en-GB" sz="1000" b="0" i="0" u="none" strike="noStrike">
                        <a:solidFill>
                          <a:srgbClr val="000000"/>
                        </a:solidFill>
                        <a:effectLst/>
                        <a:latin typeface="Calibri" panose="020F0502020204030204" pitchFamily="34" charset="0"/>
                      </a:endParaRP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a:t>
                      </a:r>
                      <a:r>
                        <a:rPr lang="en-GB" sz="1000" b="0" i="0" u="none" strike="noStrike" baseline="30000">
                          <a:solidFill>
                            <a:srgbClr val="000000"/>
                          </a:solidFill>
                          <a:effectLst/>
                          <a:latin typeface="Calibri" panose="020F0502020204030204" pitchFamily="34" charset="0"/>
                        </a:rPr>
                        <a:t>2</a:t>
                      </a:r>
                      <a:endParaRPr lang="en-GB" sz="1000" b="0" i="0" u="none" strike="noStrike">
                        <a:solidFill>
                          <a:srgbClr val="000000"/>
                        </a:solidFill>
                        <a:effectLst/>
                        <a:latin typeface="Calibri" panose="020F0502020204030204" pitchFamily="34" charset="0"/>
                      </a:endParaRP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674026"/>
                  </a:ext>
                </a:extLst>
              </a:tr>
              <a:tr h="175580">
                <a:tc>
                  <a:txBody>
                    <a:bodyPr/>
                    <a:lstStyle/>
                    <a:p>
                      <a:pPr algn="ctr" fontAlgn="ctr"/>
                      <a:r>
                        <a:rPr lang="en-GB" sz="1000" b="0" i="0" u="none" strike="noStrike">
                          <a:solidFill>
                            <a:srgbClr val="000000"/>
                          </a:solidFill>
                          <a:effectLst/>
                          <a:latin typeface="Calibri" panose="020F0502020204030204" pitchFamily="34" charset="0"/>
                        </a:rPr>
                        <a:t>0.25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66.31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17.59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18.45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5502739"/>
                  </a:ext>
                </a:extLst>
              </a:tr>
              <a:tr h="175580">
                <a:tc>
                  <a:txBody>
                    <a:bodyPr/>
                    <a:lstStyle/>
                    <a:p>
                      <a:pPr algn="ctr" fontAlgn="ctr"/>
                      <a:r>
                        <a:rPr lang="en-GB" sz="1000" b="0" i="0" u="none" strike="noStrike">
                          <a:solidFill>
                            <a:srgbClr val="000000"/>
                          </a:solidFill>
                          <a:effectLst/>
                          <a:latin typeface="Calibri" panose="020F0502020204030204" pitchFamily="34" charset="0"/>
                        </a:rPr>
                        <a:t>0.35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106.61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67.92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13.96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2009182"/>
                  </a:ext>
                </a:extLst>
              </a:tr>
              <a:tr h="175580">
                <a:tc>
                  <a:txBody>
                    <a:bodyPr/>
                    <a:lstStyle/>
                    <a:p>
                      <a:pPr algn="ctr" fontAlgn="ctr"/>
                      <a:r>
                        <a:rPr lang="en-GB" sz="1000" b="0" i="0" u="none" strike="noStrike">
                          <a:solidFill>
                            <a:srgbClr val="000000"/>
                          </a:solidFill>
                          <a:effectLst/>
                          <a:latin typeface="Calibri" panose="020F0502020204030204" pitchFamily="34" charset="0"/>
                        </a:rPr>
                        <a:t>0.27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74.01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27.11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22.70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089778"/>
                  </a:ext>
                </a:extLst>
              </a:tr>
              <a:tr h="175580">
                <a:tc>
                  <a:txBody>
                    <a:bodyPr/>
                    <a:lstStyle/>
                    <a:p>
                      <a:pPr algn="ctr" fontAlgn="ctr"/>
                      <a:r>
                        <a:rPr lang="en-GB" sz="1000" b="0" i="0" u="none" strike="noStrike">
                          <a:solidFill>
                            <a:srgbClr val="000000"/>
                          </a:solidFill>
                          <a:effectLst/>
                          <a:latin typeface="Calibri" panose="020F0502020204030204" pitchFamily="34" charset="0"/>
                        </a:rPr>
                        <a:t>0.33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100.6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45.17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15.46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0392072"/>
                  </a:ext>
                </a:extLst>
              </a:tr>
              <a:tr h="175580">
                <a:tc>
                  <a:txBody>
                    <a:bodyPr/>
                    <a:lstStyle/>
                    <a:p>
                      <a:pPr algn="ctr" fontAlgn="ctr"/>
                      <a:r>
                        <a:rPr lang="en-GB" sz="1000" b="0" i="0" u="none" strike="noStrike">
                          <a:solidFill>
                            <a:srgbClr val="000000"/>
                          </a:solidFill>
                          <a:effectLst/>
                          <a:latin typeface="Calibri" panose="020F0502020204030204" pitchFamily="34" charset="0"/>
                        </a:rPr>
                        <a:t>0.40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134.55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43.84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29.32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7150672"/>
                  </a:ext>
                </a:extLst>
              </a:tr>
              <a:tr h="175580">
                <a:tc>
                  <a:txBody>
                    <a:bodyPr/>
                    <a:lstStyle/>
                    <a:p>
                      <a:pPr algn="ctr" fontAlgn="ctr"/>
                      <a:r>
                        <a:rPr lang="en-GB" sz="1000" b="0" i="0" u="none" strike="noStrike">
                          <a:solidFill>
                            <a:srgbClr val="000000"/>
                          </a:solidFill>
                          <a:effectLst/>
                          <a:latin typeface="Calibri" panose="020F0502020204030204" pitchFamily="34" charset="0"/>
                        </a:rPr>
                        <a:t>0.44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157.96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42.16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49.08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352749"/>
                  </a:ext>
                </a:extLst>
              </a:tr>
              <a:tr h="175580">
                <a:tc>
                  <a:txBody>
                    <a:bodyPr/>
                    <a:lstStyle/>
                    <a:p>
                      <a:pPr algn="ctr" fontAlgn="ctr"/>
                      <a:r>
                        <a:rPr lang="en-GB" sz="1000" b="0" i="0" u="none" strike="noStrike">
                          <a:solidFill>
                            <a:srgbClr val="000000"/>
                          </a:solidFill>
                          <a:effectLst/>
                          <a:latin typeface="Calibri" panose="020F0502020204030204" pitchFamily="34" charset="0"/>
                        </a:rPr>
                        <a:t>0.28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76.58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47.86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8.33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3532307"/>
                  </a:ext>
                </a:extLst>
              </a:tr>
              <a:tr h="175580">
                <a:tc>
                  <a:txBody>
                    <a:bodyPr/>
                    <a:lstStyle/>
                    <a:p>
                      <a:pPr algn="ctr" fontAlgn="ctr"/>
                      <a:r>
                        <a:rPr lang="en-GB" sz="1000" b="0" i="0" u="none" strike="noStrike">
                          <a:solidFill>
                            <a:srgbClr val="000000"/>
                          </a:solidFill>
                          <a:effectLst/>
                          <a:latin typeface="Calibri" panose="020F0502020204030204" pitchFamily="34" charset="0"/>
                        </a:rPr>
                        <a:t>0.34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105.53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24.71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32.94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0762764"/>
                  </a:ext>
                </a:extLst>
              </a:tr>
              <a:tr h="175580">
                <a:tc>
                  <a:txBody>
                    <a:bodyPr/>
                    <a:lstStyle/>
                    <a:p>
                      <a:pPr algn="ctr" fontAlgn="ctr"/>
                      <a:r>
                        <a:rPr lang="en-GB" sz="1000" b="0" i="0" u="none" strike="noStrike">
                          <a:solidFill>
                            <a:srgbClr val="000000"/>
                          </a:solidFill>
                          <a:effectLst/>
                          <a:latin typeface="Calibri" panose="020F0502020204030204" pitchFamily="34" charset="0"/>
                        </a:rPr>
                        <a:t>0.23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59.94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29.42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10.53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9534845"/>
                  </a:ext>
                </a:extLst>
              </a:tr>
              <a:tr h="175580">
                <a:tc>
                  <a:txBody>
                    <a:bodyPr/>
                    <a:lstStyle/>
                    <a:p>
                      <a:pPr algn="ctr" fontAlgn="ctr"/>
                      <a:r>
                        <a:rPr lang="en-GB" sz="1000" b="0" i="0" u="none" strike="noStrike">
                          <a:solidFill>
                            <a:srgbClr val="000000"/>
                          </a:solidFill>
                          <a:effectLst/>
                          <a:latin typeface="Calibri" panose="020F0502020204030204" pitchFamily="34" charset="0"/>
                        </a:rPr>
                        <a:t>0.27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74.68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38.86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10.83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2585764"/>
                  </a:ext>
                </a:extLst>
              </a:tr>
              <a:tr h="175580">
                <a:tc>
                  <a:txBody>
                    <a:bodyPr/>
                    <a:lstStyle/>
                    <a:p>
                      <a:pPr algn="ctr" fontAlgn="ctr"/>
                      <a:r>
                        <a:rPr lang="en-GB" sz="1000" b="0" i="0" u="none" strike="noStrike">
                          <a:solidFill>
                            <a:srgbClr val="000000"/>
                          </a:solidFill>
                          <a:effectLst/>
                          <a:latin typeface="Calibri" panose="020F0502020204030204" pitchFamily="34" charset="0"/>
                        </a:rPr>
                        <a:t>0.29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82.39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0.15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36.55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20.26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2878804"/>
                  </a:ext>
                </a:extLst>
              </a:tr>
              <a:tr h="175580">
                <a:tc>
                  <a:txBody>
                    <a:bodyPr/>
                    <a:lstStyle/>
                    <a:p>
                      <a:pPr algn="ctr" fontAlgn="ctr"/>
                      <a:r>
                        <a:rPr lang="en-GB" sz="1000" b="0" i="0" u="none" strike="noStrike">
                          <a:solidFill>
                            <a:srgbClr val="000000"/>
                          </a:solidFill>
                          <a:effectLst/>
                          <a:latin typeface="Calibri" panose="020F0502020204030204" pitchFamily="34" charset="0"/>
                        </a:rPr>
                        <a:t>0.37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119.80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31.04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32.41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9123333"/>
                  </a:ext>
                </a:extLst>
              </a:tr>
              <a:tr h="175580">
                <a:tc>
                  <a:txBody>
                    <a:bodyPr/>
                    <a:lstStyle/>
                    <a:p>
                      <a:pPr algn="ctr" fontAlgn="ctr"/>
                      <a:r>
                        <a:rPr lang="en-GB" sz="1000" b="0" i="0" u="none" strike="noStrike">
                          <a:solidFill>
                            <a:srgbClr val="000000"/>
                          </a:solidFill>
                          <a:effectLst/>
                          <a:latin typeface="Calibri" panose="020F0502020204030204" pitchFamily="34" charset="0"/>
                        </a:rPr>
                        <a:t>0.45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164.86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20.79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73.79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5747160"/>
                  </a:ext>
                </a:extLst>
              </a:tr>
              <a:tr h="175580">
                <a:tc>
                  <a:txBody>
                    <a:bodyPr/>
                    <a:lstStyle/>
                    <a:p>
                      <a:pPr algn="ctr" fontAlgn="ctr"/>
                      <a:r>
                        <a:rPr lang="en-GB" sz="1000" b="0" i="0" u="none" strike="noStrike">
                          <a:solidFill>
                            <a:srgbClr val="000000"/>
                          </a:solidFill>
                          <a:effectLst/>
                          <a:latin typeface="Calibri" panose="020F0502020204030204" pitchFamily="34" charset="0"/>
                        </a:rPr>
                        <a:t>0.27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73.27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35.81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3968714"/>
                  </a:ext>
                </a:extLst>
              </a:tr>
              <a:tr h="175580">
                <a:tc>
                  <a:txBody>
                    <a:bodyPr/>
                    <a:lstStyle/>
                    <a:p>
                      <a:pPr algn="ctr" fontAlgn="ctr"/>
                      <a:r>
                        <a:rPr lang="en-GB" sz="1000" b="0" i="0" u="none" strike="noStrike">
                          <a:solidFill>
                            <a:srgbClr val="000000"/>
                          </a:solidFill>
                          <a:effectLst/>
                          <a:latin typeface="Calibri" panose="020F0502020204030204" pitchFamily="34" charset="0"/>
                        </a:rPr>
                        <a:t>0.40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132.72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37.70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37.61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6221347"/>
                  </a:ext>
                </a:extLst>
              </a:tr>
              <a:tr h="175580">
                <a:tc>
                  <a:txBody>
                    <a:bodyPr/>
                    <a:lstStyle/>
                    <a:p>
                      <a:pPr algn="ctr" fontAlgn="ctr"/>
                      <a:r>
                        <a:rPr lang="en-GB" sz="1000" b="0" i="0" u="none" strike="noStrike">
                          <a:solidFill>
                            <a:srgbClr val="000000"/>
                          </a:solidFill>
                          <a:effectLst/>
                          <a:latin typeface="Calibri" panose="020F0502020204030204" pitchFamily="34" charset="0"/>
                        </a:rPr>
                        <a:t>0.25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67.64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23.51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18.51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0858001"/>
                  </a:ext>
                </a:extLst>
              </a:tr>
              <a:tr h="175580">
                <a:tc>
                  <a:txBody>
                    <a:bodyPr/>
                    <a:lstStyle/>
                    <a:p>
                      <a:pPr algn="ctr" fontAlgn="ctr"/>
                      <a:r>
                        <a:rPr lang="en-GB" sz="1000" b="0" i="0" u="none" strike="noStrike">
                          <a:solidFill>
                            <a:srgbClr val="000000"/>
                          </a:solidFill>
                          <a:effectLst/>
                          <a:latin typeface="Calibri" panose="020F0502020204030204" pitchFamily="34" charset="0"/>
                        </a:rPr>
                        <a:t>0.32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95.57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33.14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26.87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828282"/>
                  </a:ext>
                </a:extLst>
              </a:tr>
              <a:tr h="175580">
                <a:tc>
                  <a:txBody>
                    <a:bodyPr/>
                    <a:lstStyle/>
                    <a:p>
                      <a:pPr algn="ctr" fontAlgn="ctr"/>
                      <a:r>
                        <a:rPr lang="en-GB" sz="1000" b="0" i="0" u="none" strike="noStrike">
                          <a:solidFill>
                            <a:srgbClr val="000000"/>
                          </a:solidFill>
                          <a:effectLst/>
                          <a:latin typeface="Calibri" panose="020F0502020204030204" pitchFamily="34" charset="0"/>
                        </a:rPr>
                        <a:t>0.34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104.19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44.44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16.12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6154204"/>
                  </a:ext>
                </a:extLst>
              </a:tr>
              <a:tr h="175580">
                <a:tc>
                  <a:txBody>
                    <a:bodyPr/>
                    <a:lstStyle/>
                    <a:p>
                      <a:pPr algn="ctr" fontAlgn="ctr"/>
                      <a:r>
                        <a:rPr lang="en-GB" sz="1000" b="0" i="0" u="none" strike="noStrike">
                          <a:solidFill>
                            <a:srgbClr val="000000"/>
                          </a:solidFill>
                          <a:effectLst/>
                          <a:latin typeface="Calibri" panose="020F0502020204030204" pitchFamily="34" charset="0"/>
                        </a:rPr>
                        <a:t>0.40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136.07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39.20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33.84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5495623"/>
                  </a:ext>
                </a:extLst>
              </a:tr>
              <a:tr h="175580">
                <a:tc>
                  <a:txBody>
                    <a:bodyPr/>
                    <a:lstStyle/>
                    <a:p>
                      <a:pPr algn="ctr" fontAlgn="ctr"/>
                      <a:r>
                        <a:rPr lang="en-GB" sz="1000" b="0" i="0" u="none" strike="noStrike">
                          <a:solidFill>
                            <a:srgbClr val="000000"/>
                          </a:solidFill>
                          <a:effectLst/>
                          <a:latin typeface="Calibri" panose="020F0502020204030204" pitchFamily="34" charset="0"/>
                        </a:rPr>
                        <a:t>0.21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53.09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14.84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23.37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6410670"/>
                  </a:ext>
                </a:extLst>
              </a:tr>
              <a:tr h="175580">
                <a:tc>
                  <a:txBody>
                    <a:bodyPr/>
                    <a:lstStyle/>
                    <a:p>
                      <a:pPr algn="ctr" fontAlgn="ctr"/>
                      <a:r>
                        <a:rPr lang="en-GB" sz="1000" b="0" i="0" u="none" strike="noStrike">
                          <a:solidFill>
                            <a:srgbClr val="000000"/>
                          </a:solidFill>
                          <a:effectLst/>
                          <a:latin typeface="Calibri" panose="020F0502020204030204" pitchFamily="34" charset="0"/>
                        </a:rPr>
                        <a:t>0.24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62.77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21.59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18.88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3716386"/>
                  </a:ext>
                </a:extLst>
              </a:tr>
              <a:tr h="175580">
                <a:tc>
                  <a:txBody>
                    <a:bodyPr/>
                    <a:lstStyle/>
                    <a:p>
                      <a:pPr algn="ctr" fontAlgn="ctr"/>
                      <a:r>
                        <a:rPr lang="en-GB" sz="1000" b="0" i="0" u="none" strike="noStrike">
                          <a:solidFill>
                            <a:srgbClr val="000000"/>
                          </a:solidFill>
                          <a:effectLst/>
                          <a:latin typeface="Calibri" panose="020F0502020204030204" pitchFamily="34" charset="0"/>
                        </a:rPr>
                        <a:t>0.22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57.35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38.07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8.47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2358313"/>
                  </a:ext>
                </a:extLst>
              </a:tr>
              <a:tr h="175580">
                <a:tc>
                  <a:txBody>
                    <a:bodyPr/>
                    <a:lstStyle/>
                    <a:p>
                      <a:pPr algn="ctr" fontAlgn="ctr"/>
                      <a:r>
                        <a:rPr lang="en-GB" sz="1000" b="0" i="0" u="none" strike="noStrike">
                          <a:solidFill>
                            <a:srgbClr val="000000"/>
                          </a:solidFill>
                          <a:effectLst/>
                          <a:latin typeface="Calibri" panose="020F0502020204030204" pitchFamily="34" charset="0"/>
                        </a:rPr>
                        <a:t>0.45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161.75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46.85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34.50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2269977"/>
                  </a:ext>
                </a:extLst>
              </a:tr>
              <a:tr h="175580">
                <a:tc>
                  <a:txBody>
                    <a:bodyPr/>
                    <a:lstStyle/>
                    <a:p>
                      <a:pPr algn="ctr" fontAlgn="ctr"/>
                      <a:r>
                        <a:rPr lang="en-GB" sz="1000" b="0" i="0" u="none" strike="noStrike">
                          <a:solidFill>
                            <a:srgbClr val="000000"/>
                          </a:solidFill>
                          <a:effectLst/>
                          <a:latin typeface="Calibri" panose="020F0502020204030204" pitchFamily="34" charset="0"/>
                        </a:rPr>
                        <a:t>0.38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123.14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29.21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0.21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53.000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5848444"/>
                  </a:ext>
                </a:extLst>
              </a:tr>
              <a:tr h="175580">
                <a:tc>
                  <a:txBody>
                    <a:bodyPr/>
                    <a:lstStyle/>
                    <a:p>
                      <a:pPr algn="ctr" fontAlgn="ctr"/>
                      <a:r>
                        <a:rPr lang="en-GB" sz="1000" b="0" i="0" u="none" strike="noStrike">
                          <a:solidFill>
                            <a:srgbClr val="000000"/>
                          </a:solidFill>
                          <a:effectLst/>
                          <a:latin typeface="Calibri" panose="020F0502020204030204" pitchFamily="34" charset="0"/>
                        </a:rPr>
                        <a:t>0.39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129.87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38.00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35.16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4373480"/>
                  </a:ext>
                </a:extLst>
              </a:tr>
              <a:tr h="175580">
                <a:tc>
                  <a:txBody>
                    <a:bodyPr/>
                    <a:lstStyle/>
                    <a:p>
                      <a:pPr algn="ctr" fontAlgn="ctr"/>
                      <a:r>
                        <a:rPr lang="en-GB" sz="1000" b="0" i="0" u="none" strike="noStrike">
                          <a:solidFill>
                            <a:srgbClr val="000000"/>
                          </a:solidFill>
                          <a:effectLst/>
                          <a:latin typeface="Calibri" panose="020F0502020204030204" pitchFamily="34" charset="0"/>
                        </a:rPr>
                        <a:t>0.38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121.08</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13.71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51.56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6014773"/>
                  </a:ext>
                </a:extLst>
              </a:tr>
              <a:tr h="175580">
                <a:tc>
                  <a:txBody>
                    <a:bodyPr/>
                    <a:lstStyle/>
                    <a:p>
                      <a:pPr algn="ctr" fontAlgn="ctr"/>
                      <a:r>
                        <a:rPr lang="en-GB" sz="1000" b="0" i="0" u="none" strike="noStrike">
                          <a:solidFill>
                            <a:srgbClr val="000000"/>
                          </a:solidFill>
                          <a:effectLst/>
                          <a:latin typeface="Calibri" panose="020F0502020204030204" pitchFamily="34" charset="0"/>
                        </a:rPr>
                        <a:t>0.20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51.45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29.95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8.03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6803609"/>
                  </a:ext>
                </a:extLst>
              </a:tr>
              <a:tr h="175580">
                <a:tc>
                  <a:txBody>
                    <a:bodyPr/>
                    <a:lstStyle/>
                    <a:p>
                      <a:pPr algn="ctr" fontAlgn="ctr"/>
                      <a:r>
                        <a:rPr lang="en-GB" sz="1000" b="0" i="0" u="none" strike="noStrike">
                          <a:solidFill>
                            <a:srgbClr val="000000"/>
                          </a:solidFill>
                          <a:effectLst/>
                          <a:latin typeface="Calibri" panose="020F0502020204030204" pitchFamily="34" charset="0"/>
                        </a:rPr>
                        <a:t>0.31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91.95</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29.56</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23.63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5008091"/>
                  </a:ext>
                </a:extLst>
              </a:tr>
              <a:tr h="175580">
                <a:tc>
                  <a:txBody>
                    <a:bodyPr/>
                    <a:lstStyle/>
                    <a:p>
                      <a:pPr algn="ctr" fontAlgn="ctr"/>
                      <a:r>
                        <a:rPr lang="en-GB" sz="1000" b="0" i="0" u="none" strike="noStrike">
                          <a:solidFill>
                            <a:srgbClr val="000000"/>
                          </a:solidFill>
                          <a:effectLst/>
                          <a:latin typeface="Calibri" panose="020F0502020204030204" pitchFamily="34" charset="0"/>
                        </a:rPr>
                        <a:t>0.33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97.63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54.07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15.54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7262255"/>
                  </a:ext>
                </a:extLst>
              </a:tr>
              <a:tr h="175580">
                <a:tc>
                  <a:txBody>
                    <a:bodyPr/>
                    <a:lstStyle/>
                    <a:p>
                      <a:pPr algn="ctr" fontAlgn="ctr"/>
                      <a:r>
                        <a:rPr lang="en-GB" sz="1000" b="0" i="0" u="none" strike="noStrike">
                          <a:solidFill>
                            <a:srgbClr val="000000"/>
                          </a:solidFill>
                          <a:effectLst/>
                          <a:latin typeface="Calibri" panose="020F0502020204030204" pitchFamily="34" charset="0"/>
                        </a:rPr>
                        <a:t>0.42</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144.09</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54.01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29.74</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53" marR="5853" marT="58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6956157"/>
                  </a:ext>
                </a:extLst>
              </a:tr>
            </a:tbl>
          </a:graphicData>
        </a:graphic>
      </p:graphicFrame>
    </p:spTree>
    <p:extLst>
      <p:ext uri="{BB962C8B-B14F-4D97-AF65-F5344CB8AC3E}">
        <p14:creationId xmlns:p14="http://schemas.microsoft.com/office/powerpoint/2010/main" val="1666591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272686992"/>
              </p:ext>
            </p:extLst>
          </p:nvPr>
        </p:nvGraphicFramePr>
        <p:xfrm>
          <a:off x="980728" y="611560"/>
          <a:ext cx="5086296" cy="6442859"/>
        </p:xfrm>
        <a:graphic>
          <a:graphicData uri="http://schemas.openxmlformats.org/drawingml/2006/table">
            <a:tbl>
              <a:tblPr/>
              <a:tblGrid>
                <a:gridCol w="565144">
                  <a:extLst>
                    <a:ext uri="{9D8B030D-6E8A-4147-A177-3AD203B41FA5}">
                      <a16:colId xmlns:a16="http://schemas.microsoft.com/office/drawing/2014/main" val="2329263375"/>
                    </a:ext>
                  </a:extLst>
                </a:gridCol>
                <a:gridCol w="565144">
                  <a:extLst>
                    <a:ext uri="{9D8B030D-6E8A-4147-A177-3AD203B41FA5}">
                      <a16:colId xmlns:a16="http://schemas.microsoft.com/office/drawing/2014/main" val="1911494066"/>
                    </a:ext>
                  </a:extLst>
                </a:gridCol>
                <a:gridCol w="565144">
                  <a:extLst>
                    <a:ext uri="{9D8B030D-6E8A-4147-A177-3AD203B41FA5}">
                      <a16:colId xmlns:a16="http://schemas.microsoft.com/office/drawing/2014/main" val="4161985234"/>
                    </a:ext>
                  </a:extLst>
                </a:gridCol>
                <a:gridCol w="565144">
                  <a:extLst>
                    <a:ext uri="{9D8B030D-6E8A-4147-A177-3AD203B41FA5}">
                      <a16:colId xmlns:a16="http://schemas.microsoft.com/office/drawing/2014/main" val="2675623309"/>
                    </a:ext>
                  </a:extLst>
                </a:gridCol>
                <a:gridCol w="565144">
                  <a:extLst>
                    <a:ext uri="{9D8B030D-6E8A-4147-A177-3AD203B41FA5}">
                      <a16:colId xmlns:a16="http://schemas.microsoft.com/office/drawing/2014/main" val="832678881"/>
                    </a:ext>
                  </a:extLst>
                </a:gridCol>
                <a:gridCol w="565144">
                  <a:extLst>
                    <a:ext uri="{9D8B030D-6E8A-4147-A177-3AD203B41FA5}">
                      <a16:colId xmlns:a16="http://schemas.microsoft.com/office/drawing/2014/main" val="1380703447"/>
                    </a:ext>
                  </a:extLst>
                </a:gridCol>
                <a:gridCol w="565144">
                  <a:extLst>
                    <a:ext uri="{9D8B030D-6E8A-4147-A177-3AD203B41FA5}">
                      <a16:colId xmlns:a16="http://schemas.microsoft.com/office/drawing/2014/main" val="1299158222"/>
                    </a:ext>
                  </a:extLst>
                </a:gridCol>
                <a:gridCol w="565144">
                  <a:extLst>
                    <a:ext uri="{9D8B030D-6E8A-4147-A177-3AD203B41FA5}">
                      <a16:colId xmlns:a16="http://schemas.microsoft.com/office/drawing/2014/main" val="3967137276"/>
                    </a:ext>
                  </a:extLst>
                </a:gridCol>
                <a:gridCol w="565144">
                  <a:extLst>
                    <a:ext uri="{9D8B030D-6E8A-4147-A177-3AD203B41FA5}">
                      <a16:colId xmlns:a16="http://schemas.microsoft.com/office/drawing/2014/main" val="1419181738"/>
                    </a:ext>
                  </a:extLst>
                </a:gridCol>
              </a:tblGrid>
              <a:tr h="359102">
                <a:tc gridSpan="9">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GB" sz="1000" b="1" i="0" u="none" strike="noStrike" dirty="0">
                          <a:solidFill>
                            <a:srgbClr val="000000"/>
                          </a:solidFill>
                          <a:effectLst/>
                          <a:latin typeface="Calibri" panose="020F0502020204030204" pitchFamily="34" charset="0"/>
                        </a:rPr>
                        <a:t>Table S5. </a:t>
                      </a:r>
                      <a:r>
                        <a:rPr lang="en-GB" sz="1000" b="0" i="0" u="none" strike="noStrike" dirty="0">
                          <a:solidFill>
                            <a:schemeClr val="tx1"/>
                          </a:solidFill>
                          <a:effectLst/>
                          <a:latin typeface="Calibri" panose="020F0502020204030204" pitchFamily="34" charset="0"/>
                        </a:rPr>
                        <a:t>Summary values</a:t>
                      </a:r>
                      <a:r>
                        <a:rPr lang="en-GB" sz="1000" b="0" i="0" u="none" strike="noStrike" baseline="0" dirty="0">
                          <a:solidFill>
                            <a:schemeClr val="tx1"/>
                          </a:solidFill>
                          <a:effectLst/>
                          <a:latin typeface="Calibri" panose="020F0502020204030204" pitchFamily="34" charset="0"/>
                        </a:rPr>
                        <a:t> </a:t>
                      </a:r>
                      <a:r>
                        <a:rPr lang="en-GB" sz="1000" b="0" i="0" u="none" strike="noStrike" dirty="0">
                          <a:solidFill>
                            <a:schemeClr val="tx1"/>
                          </a:solidFill>
                          <a:effectLst/>
                          <a:latin typeface="Calibri" panose="020F0502020204030204" pitchFamily="34" charset="0"/>
                        </a:rPr>
                        <a:t>of</a:t>
                      </a:r>
                      <a:r>
                        <a:rPr lang="en-GB" sz="1000" b="0" i="0" u="none" strike="noStrike" baseline="0" dirty="0">
                          <a:solidFill>
                            <a:schemeClr val="tx1"/>
                          </a:solidFill>
                          <a:effectLst/>
                          <a:latin typeface="Calibri" panose="020F0502020204030204" pitchFamily="34" charset="0"/>
                        </a:rPr>
                        <a:t> linear model testing temporal changes (before versus after) in functional beta diversity dissimilarity values differ between treatment groups (control versus invaded rivers) for Anglian region. Models were performed on 30 data selection simulations, each of which contained 100 randomly selected before-after pairwise comparisons from both control and invaded rivers.</a:t>
                      </a:r>
                      <a:endParaRPr lang="en-GB" sz="1000" b="0" i="0" u="none" strike="noStrike" dirty="0">
                        <a:solidFill>
                          <a:schemeClr val="tx1"/>
                        </a:solidFill>
                        <a:effectLst/>
                        <a:latin typeface="Calibri" panose="020F0502020204030204" pitchFamily="34" charset="0"/>
                      </a:endParaRPr>
                    </a:p>
                  </a:txBody>
                  <a:tcPr marL="5887" marR="5887" marT="5887"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73586203"/>
                  </a:ext>
                </a:extLst>
              </a:tr>
              <a:tr h="176607">
                <a:tc gridSpan="3">
                  <a:txBody>
                    <a:bodyPr/>
                    <a:lstStyle/>
                    <a:p>
                      <a:pPr algn="ctr" fontAlgn="ctr"/>
                      <a:r>
                        <a:rPr lang="en-GB" sz="1000" b="1" i="0" u="none" strike="noStrike">
                          <a:solidFill>
                            <a:srgbClr val="000000"/>
                          </a:solidFill>
                          <a:effectLst/>
                          <a:latin typeface="Calibri" panose="020F0502020204030204" pitchFamily="34" charset="0"/>
                        </a:rPr>
                        <a:t>Total Beta</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dirty="0">
                          <a:solidFill>
                            <a:srgbClr val="000000"/>
                          </a:solidFill>
                          <a:effectLst/>
                          <a:latin typeface="Calibri" panose="020F0502020204030204" pitchFamily="34" charset="0"/>
                        </a:rPr>
                        <a:t>Turnover</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a:solidFill>
                            <a:srgbClr val="000000"/>
                          </a:solidFill>
                          <a:effectLst/>
                          <a:latin typeface="Calibri" panose="020F0502020204030204" pitchFamily="34" charset="0"/>
                        </a:rPr>
                        <a:t>Nestedness</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81152086"/>
                  </a:ext>
                </a:extLst>
              </a:tr>
              <a:tr h="200155">
                <a:tc>
                  <a:txBody>
                    <a:bodyPr/>
                    <a:lstStyle/>
                    <a:p>
                      <a:pPr algn="ctr" fontAlgn="ctr"/>
                      <a:r>
                        <a:rPr lang="en-GB" sz="1000" b="0" i="0" u="none" strike="noStrike" dirty="0">
                          <a:solidFill>
                            <a:srgbClr val="000000"/>
                          </a:solidFill>
                          <a:effectLst/>
                          <a:latin typeface="Calibri" panose="020F0502020204030204" pitchFamily="34" charset="0"/>
                        </a:rPr>
                        <a:t>r</a:t>
                      </a:r>
                      <a:r>
                        <a:rPr lang="en-GB" sz="1000" b="0" i="0" u="none" strike="noStrike" baseline="30000" dirty="0">
                          <a:solidFill>
                            <a:srgbClr val="000000"/>
                          </a:solidFill>
                          <a:effectLst/>
                          <a:latin typeface="Calibri" panose="020F0502020204030204" pitchFamily="34" charset="0"/>
                        </a:rPr>
                        <a:t>2</a:t>
                      </a:r>
                      <a:endParaRPr lang="en-GB" sz="1000" b="0" i="0" u="none" strike="noStrike" dirty="0">
                        <a:solidFill>
                          <a:srgbClr val="000000"/>
                        </a:solidFill>
                        <a:effectLst/>
                        <a:latin typeface="Calibri" panose="020F0502020204030204" pitchFamily="34" charset="0"/>
                      </a:endParaRP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F value</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a:t>
                      </a:r>
                      <a:r>
                        <a:rPr lang="en-GB" sz="1000" b="0" i="0" u="none" strike="noStrike" baseline="30000">
                          <a:solidFill>
                            <a:srgbClr val="000000"/>
                          </a:solidFill>
                          <a:effectLst/>
                          <a:latin typeface="Calibri" panose="020F0502020204030204" pitchFamily="34" charset="0"/>
                        </a:rPr>
                        <a:t>2</a:t>
                      </a:r>
                      <a:endParaRPr lang="en-GB" sz="1000" b="0" i="0" u="none" strike="noStrike">
                        <a:solidFill>
                          <a:srgbClr val="000000"/>
                        </a:solidFill>
                        <a:effectLst/>
                        <a:latin typeface="Calibri" panose="020F0502020204030204" pitchFamily="34" charset="0"/>
                      </a:endParaRP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a:t>
                      </a:r>
                      <a:r>
                        <a:rPr lang="en-GB" sz="1000" b="0" i="0" u="none" strike="noStrike" baseline="30000">
                          <a:solidFill>
                            <a:srgbClr val="000000"/>
                          </a:solidFill>
                          <a:effectLst/>
                          <a:latin typeface="Calibri" panose="020F0502020204030204" pitchFamily="34" charset="0"/>
                        </a:rPr>
                        <a:t>2</a:t>
                      </a:r>
                      <a:endParaRPr lang="en-GB" sz="1000" b="0" i="0" u="none" strike="noStrike">
                        <a:solidFill>
                          <a:srgbClr val="000000"/>
                        </a:solidFill>
                        <a:effectLst/>
                        <a:latin typeface="Calibri" panose="020F0502020204030204" pitchFamily="34" charset="0"/>
                      </a:endParaRP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0531273"/>
                  </a:ext>
                </a:extLst>
              </a:tr>
              <a:tr h="176607">
                <a:tc>
                  <a:txBody>
                    <a:bodyPr/>
                    <a:lstStyle/>
                    <a:p>
                      <a:pPr algn="ctr" fontAlgn="ctr"/>
                      <a:r>
                        <a:rPr lang="en-GB" sz="1000" b="0" i="0" u="none" strike="noStrike">
                          <a:solidFill>
                            <a:srgbClr val="000000"/>
                          </a:solidFill>
                          <a:effectLst/>
                          <a:latin typeface="Calibri" panose="020F0502020204030204" pitchFamily="34" charset="0"/>
                        </a:rPr>
                        <a:t>0.23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60.19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8.59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29.99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3771384"/>
                  </a:ext>
                </a:extLst>
              </a:tr>
              <a:tr h="176607">
                <a:tc>
                  <a:txBody>
                    <a:bodyPr/>
                    <a:lstStyle/>
                    <a:p>
                      <a:pPr algn="ctr" fontAlgn="ctr"/>
                      <a:r>
                        <a:rPr lang="en-GB" sz="1000" b="0" i="0" u="none" strike="noStrike">
                          <a:solidFill>
                            <a:srgbClr val="000000"/>
                          </a:solidFill>
                          <a:effectLst/>
                          <a:latin typeface="Calibri" panose="020F0502020204030204" pitchFamily="34" charset="0"/>
                        </a:rPr>
                        <a:t>0.29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82.87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9.34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47.54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2084273"/>
                  </a:ext>
                </a:extLst>
              </a:tr>
              <a:tr h="176607">
                <a:tc>
                  <a:txBody>
                    <a:bodyPr/>
                    <a:lstStyle/>
                    <a:p>
                      <a:pPr algn="ctr" fontAlgn="ctr"/>
                      <a:r>
                        <a:rPr lang="en-GB" sz="1000" b="0" i="0" u="none" strike="noStrike">
                          <a:solidFill>
                            <a:srgbClr val="000000"/>
                          </a:solidFill>
                          <a:effectLst/>
                          <a:latin typeface="Calibri" panose="020F0502020204030204" pitchFamily="34" charset="0"/>
                        </a:rPr>
                        <a:t>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31.16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6.25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13.07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8829491"/>
                  </a:ext>
                </a:extLst>
              </a:tr>
              <a:tr h="176607">
                <a:tc>
                  <a:txBody>
                    <a:bodyPr/>
                    <a:lstStyle/>
                    <a:p>
                      <a:pPr algn="ctr" fontAlgn="ctr"/>
                      <a:r>
                        <a:rPr lang="en-GB" sz="1000" b="0" i="0" u="none" strike="noStrike">
                          <a:solidFill>
                            <a:srgbClr val="000000"/>
                          </a:solidFill>
                          <a:effectLst/>
                          <a:latin typeface="Calibri" panose="020F0502020204030204" pitchFamily="34" charset="0"/>
                        </a:rPr>
                        <a:t>0.20</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52.25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7.25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25.16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4159381"/>
                  </a:ext>
                </a:extLst>
              </a:tr>
              <a:tr h="176607">
                <a:tc>
                  <a:txBody>
                    <a:bodyPr/>
                    <a:lstStyle/>
                    <a:p>
                      <a:pPr algn="ctr" fontAlgn="ctr"/>
                      <a:r>
                        <a:rPr lang="en-GB" sz="1000" b="0" i="0" u="none" strike="noStrike">
                          <a:solidFill>
                            <a:srgbClr val="000000"/>
                          </a:solidFill>
                          <a:effectLst/>
                          <a:latin typeface="Calibri" panose="020F0502020204030204" pitchFamily="34" charset="0"/>
                        </a:rPr>
                        <a:t>0.24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63.67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6.31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36.91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8475262"/>
                  </a:ext>
                </a:extLst>
              </a:tr>
              <a:tr h="176607">
                <a:tc>
                  <a:txBody>
                    <a:bodyPr/>
                    <a:lstStyle/>
                    <a:p>
                      <a:pPr algn="ctr" fontAlgn="ctr"/>
                      <a:r>
                        <a:rPr lang="en-GB" sz="1000" b="0" i="0" u="none" strike="noStrike">
                          <a:solidFill>
                            <a:srgbClr val="000000"/>
                          </a:solidFill>
                          <a:effectLst/>
                          <a:latin typeface="Calibri" panose="020F0502020204030204" pitchFamily="34" charset="0"/>
                        </a:rPr>
                        <a:t>0.22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55.91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4.21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0.042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35.58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4663203"/>
                  </a:ext>
                </a:extLst>
              </a:tr>
              <a:tr h="176607">
                <a:tc>
                  <a:txBody>
                    <a:bodyPr/>
                    <a:lstStyle/>
                    <a:p>
                      <a:pPr algn="ctr" fontAlgn="ctr"/>
                      <a:r>
                        <a:rPr lang="en-GB" sz="1000" b="0" i="0" u="none" strike="noStrike">
                          <a:solidFill>
                            <a:srgbClr val="000000"/>
                          </a:solidFill>
                          <a:effectLst/>
                          <a:latin typeface="Calibri" panose="020F0502020204030204" pitchFamily="34" charset="0"/>
                        </a:rPr>
                        <a:t>0.17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41.68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6.4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22.58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5613153"/>
                  </a:ext>
                </a:extLst>
              </a:tr>
              <a:tr h="176607">
                <a:tc>
                  <a:txBody>
                    <a:bodyPr/>
                    <a:lstStyle/>
                    <a:p>
                      <a:pPr algn="ctr" fontAlgn="ctr"/>
                      <a:r>
                        <a:rPr lang="en-GB" sz="1000" b="0" i="0" u="none" strike="noStrike">
                          <a:solidFill>
                            <a:srgbClr val="000000"/>
                          </a:solidFill>
                          <a:effectLst/>
                          <a:latin typeface="Calibri" panose="020F0502020204030204" pitchFamily="34" charset="0"/>
                        </a:rPr>
                        <a:t>0.23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59.9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12.52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22.79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8228868"/>
                  </a:ext>
                </a:extLst>
              </a:tr>
              <a:tr h="176607">
                <a:tc>
                  <a:txBody>
                    <a:bodyPr/>
                    <a:lstStyle/>
                    <a:p>
                      <a:pPr algn="ctr" fontAlgn="ctr"/>
                      <a:r>
                        <a:rPr lang="en-GB" sz="1000" b="0" i="0" u="none" strike="noStrike">
                          <a:solidFill>
                            <a:srgbClr val="000000"/>
                          </a:solidFill>
                          <a:effectLst/>
                          <a:latin typeface="Calibri" panose="020F0502020204030204" pitchFamily="34" charset="0"/>
                        </a:rPr>
                        <a:t>0.24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63.06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4.82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39.69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6108116"/>
                  </a:ext>
                </a:extLst>
              </a:tr>
              <a:tr h="176607">
                <a:tc>
                  <a:txBody>
                    <a:bodyPr/>
                    <a:lstStyle/>
                    <a:p>
                      <a:pPr algn="ctr" fontAlgn="ctr"/>
                      <a:r>
                        <a:rPr lang="en-GB" sz="1000" b="0" i="0" u="none" strike="noStrike">
                          <a:solidFill>
                            <a:srgbClr val="000000"/>
                          </a:solidFill>
                          <a:effectLst/>
                          <a:latin typeface="Calibri" panose="020F0502020204030204" pitchFamily="34" charset="0"/>
                        </a:rPr>
                        <a:t>0.19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47.6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11.93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16.82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482803"/>
                  </a:ext>
                </a:extLst>
              </a:tr>
              <a:tr h="176607">
                <a:tc>
                  <a:txBody>
                    <a:bodyPr/>
                    <a:lstStyle/>
                    <a:p>
                      <a:pPr algn="ctr" fontAlgn="ctr"/>
                      <a:r>
                        <a:rPr lang="en-GB" sz="1000" b="0" i="0" u="none" strike="noStrike">
                          <a:solidFill>
                            <a:srgbClr val="000000"/>
                          </a:solidFill>
                          <a:effectLst/>
                          <a:latin typeface="Calibri" panose="020F0502020204030204" pitchFamily="34" charset="0"/>
                        </a:rPr>
                        <a:t>0.21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53.39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10.7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9055908"/>
                  </a:ext>
                </a:extLst>
              </a:tr>
              <a:tr h="176607">
                <a:tc>
                  <a:txBody>
                    <a:bodyPr/>
                    <a:lstStyle/>
                    <a:p>
                      <a:pPr algn="ctr" fontAlgn="ctr"/>
                      <a:r>
                        <a:rPr lang="en-GB" sz="1000" b="0" i="0" u="none" strike="noStrike">
                          <a:solidFill>
                            <a:srgbClr val="000000"/>
                          </a:solidFill>
                          <a:effectLst/>
                          <a:latin typeface="Calibri" panose="020F0502020204030204" pitchFamily="34" charset="0"/>
                        </a:rPr>
                        <a:t>0.29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80.85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2.89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0.25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67.48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1210842"/>
                  </a:ext>
                </a:extLst>
              </a:tr>
              <a:tr h="176607">
                <a:tc>
                  <a:txBody>
                    <a:bodyPr/>
                    <a:lstStyle/>
                    <a:p>
                      <a:pPr algn="ctr" fontAlgn="ctr"/>
                      <a:r>
                        <a:rPr lang="en-GB" sz="1000" b="0" i="0" u="none" strike="noStrike">
                          <a:solidFill>
                            <a:srgbClr val="000000"/>
                          </a:solidFill>
                          <a:effectLst/>
                          <a:latin typeface="Calibri" panose="020F0502020204030204" pitchFamily="34" charset="0"/>
                        </a:rPr>
                        <a:t>0.17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40.44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7.11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18.95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408837"/>
                  </a:ext>
                </a:extLst>
              </a:tr>
              <a:tr h="176607">
                <a:tc>
                  <a:txBody>
                    <a:bodyPr/>
                    <a:lstStyle/>
                    <a:p>
                      <a:pPr algn="ctr" fontAlgn="ctr"/>
                      <a:r>
                        <a:rPr lang="en-GB" sz="1000" b="0" i="0" u="none" strike="noStrike">
                          <a:solidFill>
                            <a:srgbClr val="000000"/>
                          </a:solidFill>
                          <a:effectLst/>
                          <a:latin typeface="Calibri" panose="020F0502020204030204" pitchFamily="34" charset="0"/>
                        </a:rPr>
                        <a:t>0.28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76.59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12.16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36.52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2477550"/>
                  </a:ext>
                </a:extLst>
              </a:tr>
              <a:tr h="176607">
                <a:tc>
                  <a:txBody>
                    <a:bodyPr/>
                    <a:lstStyle/>
                    <a:p>
                      <a:pPr algn="ctr" fontAlgn="ctr"/>
                      <a:r>
                        <a:rPr lang="en-GB" sz="1000" b="0" i="0" u="none" strike="noStrike">
                          <a:solidFill>
                            <a:srgbClr val="000000"/>
                          </a:solidFill>
                          <a:effectLst/>
                          <a:latin typeface="Calibri" panose="020F0502020204030204" pitchFamily="34" charset="0"/>
                        </a:rPr>
                        <a:t>0.23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61.66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5.54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35.33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3860246"/>
                  </a:ext>
                </a:extLst>
              </a:tr>
              <a:tr h="176607">
                <a:tc>
                  <a:txBody>
                    <a:bodyPr/>
                    <a:lstStyle/>
                    <a:p>
                      <a:pPr algn="ctr" fontAlgn="ctr"/>
                      <a:r>
                        <a:rPr lang="en-GB" sz="1000" b="0" i="0" u="none" strike="noStrike">
                          <a:solidFill>
                            <a:srgbClr val="000000"/>
                          </a:solidFill>
                          <a:effectLst/>
                          <a:latin typeface="Calibri" panose="020F0502020204030204" pitchFamily="34" charset="0"/>
                        </a:rPr>
                        <a:t>0.26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13.98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23.59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0786317"/>
                  </a:ext>
                </a:extLst>
              </a:tr>
              <a:tr h="176607">
                <a:tc>
                  <a:txBody>
                    <a:bodyPr/>
                    <a:lstStyle/>
                    <a:p>
                      <a:pPr algn="ctr" fontAlgn="ctr"/>
                      <a:r>
                        <a:rPr lang="en-GB" sz="1000" b="0" i="0" u="none" strike="noStrike">
                          <a:solidFill>
                            <a:srgbClr val="000000"/>
                          </a:solidFill>
                          <a:effectLst/>
                          <a:latin typeface="Calibri" panose="020F0502020204030204" pitchFamily="34" charset="0"/>
                        </a:rPr>
                        <a:t>0.22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57.53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21.43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13.49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2311718"/>
                  </a:ext>
                </a:extLst>
              </a:tr>
              <a:tr h="176607">
                <a:tc>
                  <a:txBody>
                    <a:bodyPr/>
                    <a:lstStyle/>
                    <a:p>
                      <a:pPr algn="ctr" fontAlgn="ctr"/>
                      <a:r>
                        <a:rPr lang="en-GB" sz="1000" b="0" i="0" u="none" strike="noStrike">
                          <a:solidFill>
                            <a:srgbClr val="000000"/>
                          </a:solidFill>
                          <a:effectLst/>
                          <a:latin typeface="Calibri" panose="020F0502020204030204" pitchFamily="34" charset="0"/>
                        </a:rPr>
                        <a:t>0.21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54.86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5.86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30.51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4678924"/>
                  </a:ext>
                </a:extLst>
              </a:tr>
              <a:tr h="176607">
                <a:tc>
                  <a:txBody>
                    <a:bodyPr/>
                    <a:lstStyle/>
                    <a:p>
                      <a:pPr algn="ctr" fontAlgn="ctr"/>
                      <a:r>
                        <a:rPr lang="en-GB" sz="1000" b="0" i="0" u="none" strike="noStrike">
                          <a:solidFill>
                            <a:srgbClr val="000000"/>
                          </a:solidFill>
                          <a:effectLst/>
                          <a:latin typeface="Calibri" panose="020F0502020204030204" pitchFamily="34" charset="0"/>
                        </a:rPr>
                        <a:t>0.31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88.98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34.68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2507713"/>
                  </a:ext>
                </a:extLst>
              </a:tr>
              <a:tr h="176607">
                <a:tc>
                  <a:txBody>
                    <a:bodyPr/>
                    <a:lstStyle/>
                    <a:p>
                      <a:pPr algn="ctr" fontAlgn="ctr"/>
                      <a:r>
                        <a:rPr lang="en-GB" sz="1000" b="0" i="0" u="none" strike="noStrike">
                          <a:solidFill>
                            <a:srgbClr val="000000"/>
                          </a:solidFill>
                          <a:effectLst/>
                          <a:latin typeface="Calibri" panose="020F0502020204030204" pitchFamily="34" charset="0"/>
                        </a:rPr>
                        <a:t>0.22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58.62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15.65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20.91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8707612"/>
                  </a:ext>
                </a:extLst>
              </a:tr>
              <a:tr h="176607">
                <a:tc>
                  <a:txBody>
                    <a:bodyPr/>
                    <a:lstStyle/>
                    <a:p>
                      <a:pPr algn="ctr" fontAlgn="ctr"/>
                      <a:r>
                        <a:rPr lang="en-GB" sz="1000" b="0" i="0" u="none" strike="noStrike">
                          <a:solidFill>
                            <a:srgbClr val="000000"/>
                          </a:solidFill>
                          <a:effectLst/>
                          <a:latin typeface="Calibri" panose="020F0502020204030204" pitchFamily="34" charset="0"/>
                        </a:rPr>
                        <a:t>0.28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79.98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47.47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1517469"/>
                  </a:ext>
                </a:extLst>
              </a:tr>
              <a:tr h="176607">
                <a:tc>
                  <a:txBody>
                    <a:bodyPr/>
                    <a:lstStyle/>
                    <a:p>
                      <a:pPr algn="ctr" fontAlgn="ctr"/>
                      <a:r>
                        <a:rPr lang="en-GB" sz="1000" b="0" i="0" u="none" strike="noStrike">
                          <a:solidFill>
                            <a:srgbClr val="000000"/>
                          </a:solidFill>
                          <a:effectLst/>
                          <a:latin typeface="Calibri" panose="020F0502020204030204" pitchFamily="34" charset="0"/>
                        </a:rPr>
                        <a:t>0.26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71.82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11.63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36.73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0678477"/>
                  </a:ext>
                </a:extLst>
              </a:tr>
              <a:tr h="176607">
                <a:tc>
                  <a:txBody>
                    <a:bodyPr/>
                    <a:lstStyle/>
                    <a:p>
                      <a:pPr algn="ctr" fontAlgn="ctr"/>
                      <a:r>
                        <a:rPr lang="en-GB" sz="1000" b="0" i="0" u="none" strike="noStrike">
                          <a:solidFill>
                            <a:srgbClr val="000000"/>
                          </a:solidFill>
                          <a:effectLst/>
                          <a:latin typeface="Calibri" panose="020F0502020204030204" pitchFamily="34" charset="0"/>
                        </a:rPr>
                        <a:t>0.21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53.66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7.26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27.09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0376179"/>
                  </a:ext>
                </a:extLst>
              </a:tr>
              <a:tr h="176607">
                <a:tc>
                  <a:txBody>
                    <a:bodyPr/>
                    <a:lstStyle/>
                    <a:p>
                      <a:pPr algn="ctr" fontAlgn="ctr"/>
                      <a:r>
                        <a:rPr lang="en-GB" sz="1000" b="0" i="0" u="none" strike="noStrike">
                          <a:solidFill>
                            <a:srgbClr val="000000"/>
                          </a:solidFill>
                          <a:effectLst/>
                          <a:latin typeface="Calibri" panose="020F0502020204030204" pitchFamily="34" charset="0"/>
                        </a:rPr>
                        <a:t>0.27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73.09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18.73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26.85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9482560"/>
                  </a:ext>
                </a:extLst>
              </a:tr>
              <a:tr h="176607">
                <a:tc>
                  <a:txBody>
                    <a:bodyPr/>
                    <a:lstStyle/>
                    <a:p>
                      <a:pPr algn="ctr" fontAlgn="ctr"/>
                      <a:r>
                        <a:rPr lang="en-GB" sz="1000" b="0" i="0" u="none" strike="noStrike">
                          <a:solidFill>
                            <a:srgbClr val="000000"/>
                          </a:solidFill>
                          <a:effectLst/>
                          <a:latin typeface="Calibri" panose="020F0502020204030204" pitchFamily="34" charset="0"/>
                        </a:rPr>
                        <a:t>0.26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69.63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9.97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33.29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0829320"/>
                  </a:ext>
                </a:extLst>
              </a:tr>
              <a:tr h="176607">
                <a:tc>
                  <a:txBody>
                    <a:bodyPr/>
                    <a:lstStyle/>
                    <a:p>
                      <a:pPr algn="ctr" fontAlgn="ctr"/>
                      <a:r>
                        <a:rPr lang="en-GB" sz="1000" b="0" i="0" u="none" strike="noStrike">
                          <a:solidFill>
                            <a:srgbClr val="000000"/>
                          </a:solidFill>
                          <a:effectLst/>
                          <a:latin typeface="Calibri" panose="020F0502020204030204" pitchFamily="34" charset="0"/>
                        </a:rPr>
                        <a:t>0.25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66.73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4.99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0.027</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43.62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0385099"/>
                  </a:ext>
                </a:extLst>
              </a:tr>
              <a:tr h="176607">
                <a:tc>
                  <a:txBody>
                    <a:bodyPr/>
                    <a:lstStyle/>
                    <a:p>
                      <a:pPr algn="ctr" fontAlgn="ctr"/>
                      <a:r>
                        <a:rPr lang="en-GB" sz="1000" b="0" i="0" u="none" strike="noStrike">
                          <a:solidFill>
                            <a:srgbClr val="000000"/>
                          </a:solidFill>
                          <a:effectLst/>
                          <a:latin typeface="Calibri" panose="020F0502020204030204" pitchFamily="34" charset="0"/>
                        </a:rPr>
                        <a:t>0.28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80.29</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12.12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36.56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0278724"/>
                  </a:ext>
                </a:extLst>
              </a:tr>
              <a:tr h="176607">
                <a:tc>
                  <a:txBody>
                    <a:bodyPr/>
                    <a:lstStyle/>
                    <a:p>
                      <a:pPr algn="ctr" fontAlgn="ctr"/>
                      <a:r>
                        <a:rPr lang="en-GB" sz="1000" b="0" i="0" u="none" strike="noStrike">
                          <a:solidFill>
                            <a:srgbClr val="000000"/>
                          </a:solidFill>
                          <a:effectLst/>
                          <a:latin typeface="Calibri" panose="020F0502020204030204" pitchFamily="34" charset="0"/>
                        </a:rPr>
                        <a:t>0.23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59.64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7.98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30.24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9828407"/>
                  </a:ext>
                </a:extLst>
              </a:tr>
              <a:tr h="176607">
                <a:tc>
                  <a:txBody>
                    <a:bodyPr/>
                    <a:lstStyle/>
                    <a:p>
                      <a:pPr algn="ctr" fontAlgn="ctr"/>
                      <a:r>
                        <a:rPr lang="en-GB" sz="1000" b="0" i="0" u="none" strike="noStrike">
                          <a:solidFill>
                            <a:srgbClr val="000000"/>
                          </a:solidFill>
                          <a:effectLst/>
                          <a:latin typeface="Calibri" panose="020F0502020204030204" pitchFamily="34" charset="0"/>
                        </a:rPr>
                        <a:t>0.28</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78.46</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9.82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35.82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8243095"/>
                  </a:ext>
                </a:extLst>
              </a:tr>
              <a:tr h="176607">
                <a:tc>
                  <a:txBody>
                    <a:bodyPr/>
                    <a:lstStyle/>
                    <a:p>
                      <a:pPr algn="ctr" fontAlgn="ctr"/>
                      <a:r>
                        <a:rPr lang="en-GB" sz="1000" b="0" i="0" u="none" strike="noStrike">
                          <a:solidFill>
                            <a:srgbClr val="000000"/>
                          </a:solidFill>
                          <a:effectLst/>
                          <a:latin typeface="Calibri" panose="020F0502020204030204" pitchFamily="34" charset="0"/>
                        </a:rPr>
                        <a:t>0.25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67.42</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11.74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30.24</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87" marR="5887" marT="588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811687"/>
                  </a:ext>
                </a:extLst>
              </a:tr>
            </a:tbl>
          </a:graphicData>
        </a:graphic>
      </p:graphicFrame>
    </p:spTree>
    <p:extLst>
      <p:ext uri="{BB962C8B-B14F-4D97-AF65-F5344CB8AC3E}">
        <p14:creationId xmlns:p14="http://schemas.microsoft.com/office/powerpoint/2010/main" val="3306084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62014737"/>
              </p:ext>
            </p:extLst>
          </p:nvPr>
        </p:nvGraphicFramePr>
        <p:xfrm>
          <a:off x="908720" y="539552"/>
          <a:ext cx="5066523" cy="6420792"/>
        </p:xfrm>
        <a:graphic>
          <a:graphicData uri="http://schemas.openxmlformats.org/drawingml/2006/table">
            <a:tbl>
              <a:tblPr/>
              <a:tblGrid>
                <a:gridCol w="562947">
                  <a:extLst>
                    <a:ext uri="{9D8B030D-6E8A-4147-A177-3AD203B41FA5}">
                      <a16:colId xmlns:a16="http://schemas.microsoft.com/office/drawing/2014/main" val="752260664"/>
                    </a:ext>
                  </a:extLst>
                </a:gridCol>
                <a:gridCol w="562947">
                  <a:extLst>
                    <a:ext uri="{9D8B030D-6E8A-4147-A177-3AD203B41FA5}">
                      <a16:colId xmlns:a16="http://schemas.microsoft.com/office/drawing/2014/main" val="229440912"/>
                    </a:ext>
                  </a:extLst>
                </a:gridCol>
                <a:gridCol w="562947">
                  <a:extLst>
                    <a:ext uri="{9D8B030D-6E8A-4147-A177-3AD203B41FA5}">
                      <a16:colId xmlns:a16="http://schemas.microsoft.com/office/drawing/2014/main" val="91601121"/>
                    </a:ext>
                  </a:extLst>
                </a:gridCol>
                <a:gridCol w="562947">
                  <a:extLst>
                    <a:ext uri="{9D8B030D-6E8A-4147-A177-3AD203B41FA5}">
                      <a16:colId xmlns:a16="http://schemas.microsoft.com/office/drawing/2014/main" val="208096515"/>
                    </a:ext>
                  </a:extLst>
                </a:gridCol>
                <a:gridCol w="562947">
                  <a:extLst>
                    <a:ext uri="{9D8B030D-6E8A-4147-A177-3AD203B41FA5}">
                      <a16:colId xmlns:a16="http://schemas.microsoft.com/office/drawing/2014/main" val="3177868551"/>
                    </a:ext>
                  </a:extLst>
                </a:gridCol>
                <a:gridCol w="562947">
                  <a:extLst>
                    <a:ext uri="{9D8B030D-6E8A-4147-A177-3AD203B41FA5}">
                      <a16:colId xmlns:a16="http://schemas.microsoft.com/office/drawing/2014/main" val="755223813"/>
                    </a:ext>
                  </a:extLst>
                </a:gridCol>
                <a:gridCol w="562947">
                  <a:extLst>
                    <a:ext uri="{9D8B030D-6E8A-4147-A177-3AD203B41FA5}">
                      <a16:colId xmlns:a16="http://schemas.microsoft.com/office/drawing/2014/main" val="2684936485"/>
                    </a:ext>
                  </a:extLst>
                </a:gridCol>
                <a:gridCol w="562947">
                  <a:extLst>
                    <a:ext uri="{9D8B030D-6E8A-4147-A177-3AD203B41FA5}">
                      <a16:colId xmlns:a16="http://schemas.microsoft.com/office/drawing/2014/main" val="1491919158"/>
                    </a:ext>
                  </a:extLst>
                </a:gridCol>
                <a:gridCol w="562947">
                  <a:extLst>
                    <a:ext uri="{9D8B030D-6E8A-4147-A177-3AD203B41FA5}">
                      <a16:colId xmlns:a16="http://schemas.microsoft.com/office/drawing/2014/main" val="1412739018"/>
                    </a:ext>
                  </a:extLst>
                </a:gridCol>
              </a:tblGrid>
              <a:tr h="381162">
                <a:tc gridSpan="9">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GB" sz="1000" b="1" i="0" u="none" strike="noStrike" dirty="0">
                          <a:solidFill>
                            <a:srgbClr val="000000"/>
                          </a:solidFill>
                          <a:effectLst/>
                          <a:latin typeface="Calibri" panose="020F0502020204030204" pitchFamily="34" charset="0"/>
                        </a:rPr>
                        <a:t>Table S6. </a:t>
                      </a:r>
                      <a:r>
                        <a:rPr lang="en-GB" sz="1000" b="0" i="0" u="none" strike="noStrike" dirty="0">
                          <a:solidFill>
                            <a:schemeClr val="tx1"/>
                          </a:solidFill>
                          <a:effectLst/>
                          <a:latin typeface="Calibri" panose="020F0502020204030204" pitchFamily="34" charset="0"/>
                        </a:rPr>
                        <a:t>Summary values</a:t>
                      </a:r>
                      <a:r>
                        <a:rPr lang="en-GB" sz="1000" b="0" i="0" u="none" strike="noStrike" baseline="0" dirty="0">
                          <a:solidFill>
                            <a:schemeClr val="tx1"/>
                          </a:solidFill>
                          <a:effectLst/>
                          <a:latin typeface="Calibri" panose="020F0502020204030204" pitchFamily="34" charset="0"/>
                        </a:rPr>
                        <a:t> </a:t>
                      </a:r>
                      <a:r>
                        <a:rPr lang="en-GB" sz="1000" b="0" i="0" u="none" strike="noStrike" dirty="0">
                          <a:solidFill>
                            <a:schemeClr val="tx1"/>
                          </a:solidFill>
                          <a:effectLst/>
                          <a:latin typeface="Calibri" panose="020F0502020204030204" pitchFamily="34" charset="0"/>
                        </a:rPr>
                        <a:t>of</a:t>
                      </a:r>
                      <a:r>
                        <a:rPr lang="en-GB" sz="1000" b="0" i="0" u="none" strike="noStrike" baseline="0" dirty="0">
                          <a:solidFill>
                            <a:schemeClr val="tx1"/>
                          </a:solidFill>
                          <a:effectLst/>
                          <a:latin typeface="Calibri" panose="020F0502020204030204" pitchFamily="34" charset="0"/>
                        </a:rPr>
                        <a:t> linear model testing temporal changes (before versus after) in functional beta diversity dissimilarity values differ between treatment groups (control versus invaded rivers) for North West region. Models were performed on 30 data selection simulations, each of which contained 100 randomly selected before-after pairwise comparisons from both control and invaded rivers.</a:t>
                      </a:r>
                      <a:endParaRPr lang="en-GB" sz="1000" b="0" i="0" u="none" strike="noStrike" dirty="0">
                        <a:solidFill>
                          <a:schemeClr val="tx1"/>
                        </a:solidFill>
                        <a:effectLst/>
                        <a:latin typeface="Calibri" panose="020F0502020204030204" pitchFamily="34" charset="0"/>
                      </a:endParaRPr>
                    </a:p>
                  </a:txBody>
                  <a:tcPr marL="5864" marR="5864" marT="5864"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45991962"/>
                  </a:ext>
                </a:extLst>
              </a:tr>
              <a:tr h="175921">
                <a:tc gridSpan="3">
                  <a:txBody>
                    <a:bodyPr/>
                    <a:lstStyle/>
                    <a:p>
                      <a:pPr algn="ctr" fontAlgn="ctr"/>
                      <a:r>
                        <a:rPr lang="en-GB" sz="1000" b="1" i="0" u="none" strike="noStrike">
                          <a:solidFill>
                            <a:srgbClr val="000000"/>
                          </a:solidFill>
                          <a:effectLst/>
                          <a:latin typeface="Calibri" panose="020F0502020204030204" pitchFamily="34" charset="0"/>
                        </a:rPr>
                        <a:t>Total Beta</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a:solidFill>
                            <a:srgbClr val="000000"/>
                          </a:solidFill>
                          <a:effectLst/>
                          <a:latin typeface="Calibri" panose="020F0502020204030204" pitchFamily="34" charset="0"/>
                        </a:rPr>
                        <a:t>Turnover</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a:solidFill>
                            <a:srgbClr val="000000"/>
                          </a:solidFill>
                          <a:effectLst/>
                          <a:latin typeface="Calibri" panose="020F0502020204030204" pitchFamily="34" charset="0"/>
                        </a:rPr>
                        <a:t>Nestedness</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93488455"/>
                  </a:ext>
                </a:extLst>
              </a:tr>
              <a:tr h="199377">
                <a:tc>
                  <a:txBody>
                    <a:bodyPr/>
                    <a:lstStyle/>
                    <a:p>
                      <a:pPr algn="ctr" fontAlgn="ctr"/>
                      <a:r>
                        <a:rPr lang="en-GB" sz="1000" b="0" i="0" u="none" strike="noStrike" dirty="0">
                          <a:solidFill>
                            <a:srgbClr val="000000"/>
                          </a:solidFill>
                          <a:effectLst/>
                          <a:latin typeface="Calibri" panose="020F0502020204030204" pitchFamily="34" charset="0"/>
                        </a:rPr>
                        <a:t>r</a:t>
                      </a:r>
                      <a:r>
                        <a:rPr lang="en-GB" sz="1000" b="0" i="0" u="none" strike="noStrike" baseline="30000" dirty="0">
                          <a:solidFill>
                            <a:srgbClr val="000000"/>
                          </a:solidFill>
                          <a:effectLst/>
                          <a:latin typeface="Calibri" panose="020F0502020204030204" pitchFamily="34" charset="0"/>
                        </a:rPr>
                        <a:t>2</a:t>
                      </a:r>
                      <a:endParaRPr lang="en-GB" sz="1000" b="0" i="0" u="none" strike="noStrike" dirty="0">
                        <a:solidFill>
                          <a:srgbClr val="000000"/>
                        </a:solidFill>
                        <a:effectLst/>
                        <a:latin typeface="Calibri" panose="020F0502020204030204" pitchFamily="34" charset="0"/>
                      </a:endParaRP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a:t>
                      </a:r>
                      <a:r>
                        <a:rPr lang="en-GB" sz="1000" b="0" i="0" u="none" strike="noStrike" baseline="30000">
                          <a:solidFill>
                            <a:srgbClr val="000000"/>
                          </a:solidFill>
                          <a:effectLst/>
                          <a:latin typeface="Calibri" panose="020F0502020204030204" pitchFamily="34" charset="0"/>
                        </a:rPr>
                        <a:t>2</a:t>
                      </a:r>
                      <a:endParaRPr lang="en-GB" sz="1000" b="0" i="0" u="none" strike="noStrike">
                        <a:solidFill>
                          <a:srgbClr val="000000"/>
                        </a:solidFill>
                        <a:effectLst/>
                        <a:latin typeface="Calibri" panose="020F0502020204030204" pitchFamily="34" charset="0"/>
                      </a:endParaRP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a:t>
                      </a:r>
                      <a:r>
                        <a:rPr lang="en-GB" sz="1000" b="0" i="0" u="none" strike="noStrike" baseline="30000">
                          <a:solidFill>
                            <a:srgbClr val="000000"/>
                          </a:solidFill>
                          <a:effectLst/>
                          <a:latin typeface="Calibri" panose="020F0502020204030204" pitchFamily="34" charset="0"/>
                        </a:rPr>
                        <a:t>2</a:t>
                      </a:r>
                      <a:endParaRPr lang="en-GB" sz="1000" b="0" i="0" u="none" strike="noStrike">
                        <a:solidFill>
                          <a:srgbClr val="000000"/>
                        </a:solidFill>
                        <a:effectLst/>
                        <a:latin typeface="Calibri" panose="020F0502020204030204" pitchFamily="34" charset="0"/>
                      </a:endParaRP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 value</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p-value</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8946516"/>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0.57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0.452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13.37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11.31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8464163"/>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3.86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12.63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21.73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8454358"/>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0.788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20.82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12.99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358025"/>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0.171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17.32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23.49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4844666"/>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0.708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24.82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11.98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441240"/>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12.77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26.03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493609"/>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0.64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0.424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20.62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6.32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2223790"/>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1.61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10.13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12.28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768011"/>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0.697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21.19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9.92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722842"/>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0.74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0.391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28.18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14.44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008796"/>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22.66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5726928"/>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0.31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0.578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6.51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2175403"/>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0.859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17.17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7.53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8614732"/>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0.228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3.36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5.63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1238726"/>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0.733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17.17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19.11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8245899"/>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1.60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14.71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22.79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5510094"/>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0.751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18.75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14.79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1988222"/>
                  </a:ext>
                </a:extLst>
              </a:tr>
              <a:tr h="175921">
                <a:tc>
                  <a:txBody>
                    <a:bodyPr/>
                    <a:lstStyle/>
                    <a:p>
                      <a:pPr algn="ctr" fontAlgn="ctr"/>
                      <a:r>
                        <a:rPr lang="en-GB" sz="1000" b="0" i="0" u="none" strike="noStrike">
                          <a:solidFill>
                            <a:srgbClr val="000000"/>
                          </a:solidFill>
                          <a:effectLst/>
                          <a:latin typeface="Calibri" panose="020F0502020204030204" pitchFamily="34" charset="0"/>
                        </a:rPr>
                        <a:t>0.02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5.95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0.016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20.43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38.09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2776203"/>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0.791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36.99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28.46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243173"/>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0.149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15.84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19.4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8962200"/>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0.213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19.66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593556"/>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1.71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0.193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25.88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31.10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1863341"/>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3.21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16.89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15.88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9920510"/>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0.318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7.57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8.20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0.005</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7558250"/>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1.23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0.268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21.17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21.66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3311337"/>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1.13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0.288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30.91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7.52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0032889"/>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2.29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0.132</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38.73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0.04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9.04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0.003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171128"/>
                  </a:ext>
                </a:extLst>
              </a:tr>
              <a:tr h="175921">
                <a:tc>
                  <a:txBody>
                    <a:bodyPr/>
                    <a:lstStyle/>
                    <a:p>
                      <a:pPr algn="ctr" fontAlgn="ctr"/>
                      <a:r>
                        <a:rPr lang="en-GB" sz="1000" b="0" i="0" u="none" strike="noStrike">
                          <a:solidFill>
                            <a:srgbClr val="000000"/>
                          </a:solidFill>
                          <a:effectLst/>
                          <a:latin typeface="Calibri" panose="020F0502020204030204" pitchFamily="34" charset="0"/>
                        </a:rPr>
                        <a:t>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3.70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0.056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18.97</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21.89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1300641"/>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0.803</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23.99</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19.16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1323035"/>
                  </a:ext>
                </a:extLst>
              </a:tr>
              <a:tr h="175921">
                <a:tc>
                  <a:txBody>
                    <a:bodyPr/>
                    <a:lstStyle/>
                    <a:p>
                      <a:pPr algn="ctr" fontAlgn="ctr"/>
                      <a:r>
                        <a:rPr lang="en-GB" sz="1000" b="0" i="0" u="none" strike="noStrike">
                          <a:solidFill>
                            <a:srgbClr val="000000"/>
                          </a:solidFill>
                          <a:effectLst/>
                          <a:latin typeface="Calibri" panose="020F0502020204030204" pitchFamily="34" charset="0"/>
                        </a:rPr>
                        <a:t>0.00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0.44</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0.510</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18.48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0.06</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13.38</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000000"/>
                          </a:solidFill>
                          <a:effectLst/>
                          <a:latin typeface="Calibri" panose="020F0502020204030204" pitchFamily="34" charset="0"/>
                        </a:rPr>
                        <a:t>&lt;0.001</a:t>
                      </a:r>
                    </a:p>
                  </a:txBody>
                  <a:tcPr marL="5864" marR="5864" marT="58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6134032"/>
                  </a:ext>
                </a:extLst>
              </a:tr>
            </a:tbl>
          </a:graphicData>
        </a:graphic>
      </p:graphicFrame>
    </p:spTree>
    <p:extLst>
      <p:ext uri="{BB962C8B-B14F-4D97-AF65-F5344CB8AC3E}">
        <p14:creationId xmlns:p14="http://schemas.microsoft.com/office/powerpoint/2010/main" val="3285002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96404618"/>
              </p:ext>
            </p:extLst>
          </p:nvPr>
        </p:nvGraphicFramePr>
        <p:xfrm>
          <a:off x="1916832" y="323528"/>
          <a:ext cx="3098800" cy="3340100"/>
        </p:xfrm>
        <a:graphic>
          <a:graphicData uri="http://schemas.openxmlformats.org/drawingml/2006/table">
            <a:tbl>
              <a:tblPr/>
              <a:tblGrid>
                <a:gridCol w="1071190">
                  <a:extLst>
                    <a:ext uri="{9D8B030D-6E8A-4147-A177-3AD203B41FA5}">
                      <a16:colId xmlns:a16="http://schemas.microsoft.com/office/drawing/2014/main" val="4151528420"/>
                    </a:ext>
                  </a:extLst>
                </a:gridCol>
                <a:gridCol w="612109">
                  <a:extLst>
                    <a:ext uri="{9D8B030D-6E8A-4147-A177-3AD203B41FA5}">
                      <a16:colId xmlns:a16="http://schemas.microsoft.com/office/drawing/2014/main" val="1393679853"/>
                    </a:ext>
                  </a:extLst>
                </a:gridCol>
                <a:gridCol w="679058">
                  <a:extLst>
                    <a:ext uri="{9D8B030D-6E8A-4147-A177-3AD203B41FA5}">
                      <a16:colId xmlns:a16="http://schemas.microsoft.com/office/drawing/2014/main" val="4099053880"/>
                    </a:ext>
                  </a:extLst>
                </a:gridCol>
                <a:gridCol w="736443">
                  <a:extLst>
                    <a:ext uri="{9D8B030D-6E8A-4147-A177-3AD203B41FA5}">
                      <a16:colId xmlns:a16="http://schemas.microsoft.com/office/drawing/2014/main" val="1448961122"/>
                    </a:ext>
                  </a:extLst>
                </a:gridCol>
              </a:tblGrid>
              <a:tr h="577850">
                <a:tc gridSpan="4">
                  <a:txBody>
                    <a:bodyPr/>
                    <a:lstStyle/>
                    <a:p>
                      <a:pPr algn="l" fontAlgn="b"/>
                      <a:r>
                        <a:rPr lang="en-GB" sz="1100" b="1" i="0" u="none" strike="noStrike" dirty="0">
                          <a:solidFill>
                            <a:srgbClr val="000000"/>
                          </a:solidFill>
                          <a:effectLst/>
                          <a:latin typeface="Calibri" panose="020F0502020204030204" pitchFamily="34" charset="0"/>
                          <a:cs typeface="Calibri" panose="020F0502020204030204" pitchFamily="34" charset="0"/>
                        </a:rPr>
                        <a:t>Table S7. </a:t>
                      </a:r>
                      <a:r>
                        <a:rPr lang="en-GB" sz="1100" b="0" i="0" u="none" strike="noStrike" dirty="0">
                          <a:solidFill>
                            <a:srgbClr val="000000"/>
                          </a:solidFill>
                          <a:effectLst/>
                          <a:latin typeface="Calibri" panose="020F0502020204030204" pitchFamily="34" charset="0"/>
                          <a:cs typeface="Calibri" panose="020F0502020204030204" pitchFamily="34" charset="0"/>
                        </a:rPr>
                        <a:t>Environment Agency of England macroinvertebrate sampling site data employed in the study.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37332186"/>
                  </a:ext>
                </a:extLst>
              </a:tr>
              <a:tr h="184150">
                <a:tc>
                  <a:txBody>
                    <a:bodyPr/>
                    <a:lstStyle/>
                    <a:p>
                      <a:pPr algn="ctr" fontAlgn="b"/>
                      <a:r>
                        <a:rPr lang="en-GB" sz="1100" b="1" i="0" u="none" strike="noStrike">
                          <a:solidFill>
                            <a:srgbClr val="000000"/>
                          </a:solidFill>
                          <a:effectLst/>
                          <a:latin typeface="Calibri" panose="020F0502020204030204" pitchFamily="34" charset="0"/>
                          <a:cs typeface="Calibri" panose="020F0502020204030204" pitchFamily="34" charset="0"/>
                        </a:rPr>
                        <a:t>River</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cs typeface="Calibri" panose="020F0502020204030204" pitchFamily="34" charset="0"/>
                        </a:rPr>
                        <a:t>Site Code</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cs typeface="Calibri" panose="020F0502020204030204" pitchFamily="34" charset="0"/>
                        </a:rPr>
                        <a:t>Treatment</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cs typeface="Calibri" panose="020F0502020204030204" pitchFamily="34" charset="0"/>
                        </a:rPr>
                        <a:t>Region</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8302228"/>
                  </a:ext>
                </a:extLst>
              </a:tr>
              <a:tr h="184150">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Rib</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34346</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South</a:t>
                      </a:r>
                      <a:r>
                        <a:rPr lang="en-GB" sz="1100" b="0" i="0" u="none" strike="noStrike" baseline="0" dirty="0">
                          <a:solidFill>
                            <a:srgbClr val="000000"/>
                          </a:solidFill>
                          <a:effectLst/>
                          <a:latin typeface="Calibri" panose="020F0502020204030204" pitchFamily="34" charset="0"/>
                          <a:cs typeface="Calibri" panose="020F0502020204030204" pitchFamily="34" charset="0"/>
                        </a:rPr>
                        <a:t> East</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19268739"/>
                  </a:ext>
                </a:extLst>
              </a:tr>
              <a:tr h="184150">
                <a:tc>
                  <a:txBody>
                    <a:bodyPr/>
                    <a:lstStyle/>
                    <a:p>
                      <a:pPr algn="ctr" fontAlgn="b"/>
                      <a:r>
                        <a:rPr lang="en-GB" sz="1100" b="0" i="0" u="none" strike="noStrike" dirty="0" err="1">
                          <a:solidFill>
                            <a:srgbClr val="000000"/>
                          </a:solidFill>
                          <a:effectLst/>
                          <a:latin typeface="Calibri" panose="020F0502020204030204" pitchFamily="34" charset="0"/>
                          <a:cs typeface="Calibri" panose="020F0502020204030204" pitchFamily="34" charset="0"/>
                        </a:rPr>
                        <a:t>Ver</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34044</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South</a:t>
                      </a:r>
                      <a:r>
                        <a:rPr lang="en-GB" sz="1100" b="0" i="0" u="none" strike="noStrike" baseline="0" dirty="0">
                          <a:solidFill>
                            <a:srgbClr val="000000"/>
                          </a:solidFill>
                          <a:effectLst/>
                          <a:latin typeface="Calibri" panose="020F0502020204030204" pitchFamily="34" charset="0"/>
                          <a:cs typeface="Calibri" panose="020F0502020204030204" pitchFamily="34" charset="0"/>
                        </a:rPr>
                        <a:t> East</a:t>
                      </a:r>
                    </a:p>
                  </a:txBody>
                  <a:tcPr marL="6350" marR="6350" marT="6350" marB="0" anchor="b">
                    <a:lnL>
                      <a:noFill/>
                    </a:lnL>
                    <a:lnR>
                      <a:noFill/>
                    </a:lnR>
                    <a:lnT>
                      <a:noFill/>
                    </a:lnT>
                    <a:lnB>
                      <a:noFill/>
                    </a:lnB>
                  </a:tcPr>
                </a:tc>
                <a:extLst>
                  <a:ext uri="{0D108BD9-81ED-4DB2-BD59-A6C34878D82A}">
                    <a16:rowId xmlns:a16="http://schemas.microsoft.com/office/drawing/2014/main" val="3917201087"/>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Gade</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34312</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South</a:t>
                      </a:r>
                      <a:r>
                        <a:rPr lang="en-GB" sz="1100" b="0" i="0" u="none" strike="noStrike" baseline="0" dirty="0">
                          <a:solidFill>
                            <a:srgbClr val="000000"/>
                          </a:solidFill>
                          <a:effectLst/>
                          <a:latin typeface="Calibri" panose="020F0502020204030204" pitchFamily="34" charset="0"/>
                          <a:cs typeface="Calibri" panose="020F0502020204030204" pitchFamily="34" charset="0"/>
                        </a:rPr>
                        <a:t> East</a:t>
                      </a:r>
                    </a:p>
                  </a:txBody>
                  <a:tcPr marL="6350" marR="6350" marT="6350" marB="0" anchor="b">
                    <a:lnL>
                      <a:noFill/>
                    </a:lnL>
                    <a:lnR>
                      <a:noFill/>
                    </a:lnR>
                    <a:lnT>
                      <a:noFill/>
                    </a:lnT>
                    <a:lnB>
                      <a:noFill/>
                    </a:lnB>
                  </a:tcPr>
                </a:tc>
                <a:extLst>
                  <a:ext uri="{0D108BD9-81ED-4DB2-BD59-A6C34878D82A}">
                    <a16:rowId xmlns:a16="http://schemas.microsoft.com/office/drawing/2014/main" val="2869173255"/>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Mimram</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34171</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South</a:t>
                      </a:r>
                      <a:r>
                        <a:rPr lang="en-GB" sz="1100" b="0" i="0" u="none" strike="noStrike" baseline="0" dirty="0">
                          <a:solidFill>
                            <a:srgbClr val="000000"/>
                          </a:solidFill>
                          <a:effectLst/>
                          <a:latin typeface="Calibri" panose="020F0502020204030204" pitchFamily="34" charset="0"/>
                          <a:cs typeface="Calibri" panose="020F0502020204030204" pitchFamily="34" charset="0"/>
                        </a:rPr>
                        <a:t> East</a:t>
                      </a:r>
                    </a:p>
                  </a:txBody>
                  <a:tcPr marL="6350" marR="6350" marT="6350" marB="0" anchor="b">
                    <a:lnL>
                      <a:noFill/>
                    </a:lnL>
                    <a:lnR>
                      <a:noFill/>
                    </a:lnR>
                    <a:lnT>
                      <a:noFill/>
                    </a:lnT>
                    <a:lnB>
                      <a:noFill/>
                    </a:lnB>
                  </a:tcPr>
                </a:tc>
                <a:extLst>
                  <a:ext uri="{0D108BD9-81ED-4DB2-BD59-A6C34878D82A}">
                    <a16:rowId xmlns:a16="http://schemas.microsoft.com/office/drawing/2014/main" val="1856434558"/>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Ash</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34360</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South</a:t>
                      </a:r>
                      <a:r>
                        <a:rPr lang="en-GB" sz="1100" b="0" i="0" u="none" strike="noStrike" baseline="0" dirty="0">
                          <a:solidFill>
                            <a:srgbClr val="000000"/>
                          </a:solidFill>
                          <a:effectLst/>
                          <a:latin typeface="Calibri" panose="020F0502020204030204" pitchFamily="34" charset="0"/>
                          <a:cs typeface="Calibri" panose="020F0502020204030204" pitchFamily="34" charset="0"/>
                        </a:rPr>
                        <a:t> East</a:t>
                      </a:r>
                    </a:p>
                  </a:txBody>
                  <a:tcPr marL="6350" marR="6350" marT="6350" marB="0" anchor="b">
                    <a:lnL>
                      <a:noFill/>
                    </a:lnL>
                    <a:lnR>
                      <a:noFill/>
                    </a:lnR>
                    <a:lnT>
                      <a:noFill/>
                    </a:lnT>
                    <a:lnB>
                      <a:noFill/>
                    </a:lnB>
                  </a:tcPr>
                </a:tc>
                <a:extLst>
                  <a:ext uri="{0D108BD9-81ED-4DB2-BD59-A6C34878D82A}">
                    <a16:rowId xmlns:a16="http://schemas.microsoft.com/office/drawing/2014/main" val="2640090145"/>
                  </a:ext>
                </a:extLst>
              </a:tr>
              <a:tr h="184150">
                <a:tc>
                  <a:txBody>
                    <a:bodyPr/>
                    <a:lstStyle/>
                    <a:p>
                      <a:pPr algn="ctr" fontAlgn="b"/>
                      <a:r>
                        <a:rPr lang="en-GB" sz="1100" b="0" i="0" u="none" strike="noStrike" dirty="0" err="1">
                          <a:solidFill>
                            <a:srgbClr val="000000"/>
                          </a:solidFill>
                          <a:effectLst/>
                          <a:latin typeface="Calibri" panose="020F0502020204030204" pitchFamily="34" charset="0"/>
                          <a:cs typeface="Calibri" panose="020F0502020204030204" pitchFamily="34" charset="0"/>
                        </a:rPr>
                        <a:t>Eyebrook</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55538</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Anglian</a:t>
                      </a:r>
                    </a:p>
                  </a:txBody>
                  <a:tcPr marL="6350" marR="6350" marT="6350" marB="0" anchor="b">
                    <a:lnL>
                      <a:noFill/>
                    </a:lnL>
                    <a:lnR>
                      <a:noFill/>
                    </a:lnR>
                    <a:lnT>
                      <a:noFill/>
                    </a:lnT>
                    <a:lnB>
                      <a:noFill/>
                    </a:lnB>
                  </a:tcPr>
                </a:tc>
                <a:extLst>
                  <a:ext uri="{0D108BD9-81ED-4DB2-BD59-A6C34878D82A}">
                    <a16:rowId xmlns:a16="http://schemas.microsoft.com/office/drawing/2014/main" val="2199685061"/>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Gwash</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55582</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Anglian</a:t>
                      </a:r>
                    </a:p>
                  </a:txBody>
                  <a:tcPr marL="6350" marR="6350" marT="6350" marB="0" anchor="b">
                    <a:lnL>
                      <a:noFill/>
                    </a:lnL>
                    <a:lnR>
                      <a:noFill/>
                    </a:lnR>
                    <a:lnT>
                      <a:noFill/>
                    </a:lnT>
                    <a:lnB>
                      <a:noFill/>
                    </a:lnB>
                  </a:tcPr>
                </a:tc>
                <a:extLst>
                  <a:ext uri="{0D108BD9-81ED-4DB2-BD59-A6C34878D82A}">
                    <a16:rowId xmlns:a16="http://schemas.microsoft.com/office/drawing/2014/main" val="3866251767"/>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Chater</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55499</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Anglian</a:t>
                      </a:r>
                    </a:p>
                  </a:txBody>
                  <a:tcPr marL="6350" marR="6350" marT="6350" marB="0" anchor="b">
                    <a:lnL>
                      <a:noFill/>
                    </a:lnL>
                    <a:lnR>
                      <a:noFill/>
                    </a:lnR>
                    <a:lnT>
                      <a:noFill/>
                    </a:lnT>
                    <a:lnB>
                      <a:noFill/>
                    </a:lnB>
                  </a:tcPr>
                </a:tc>
                <a:extLst>
                  <a:ext uri="{0D108BD9-81ED-4DB2-BD59-A6C34878D82A}">
                    <a16:rowId xmlns:a16="http://schemas.microsoft.com/office/drawing/2014/main" val="3134087035"/>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Nene</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55467</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Anglian</a:t>
                      </a:r>
                    </a:p>
                  </a:txBody>
                  <a:tcPr marL="6350" marR="6350" marT="6350" marB="0" anchor="b">
                    <a:lnL>
                      <a:noFill/>
                    </a:lnL>
                    <a:lnR>
                      <a:noFill/>
                    </a:lnR>
                    <a:lnT>
                      <a:noFill/>
                    </a:lnT>
                    <a:lnB>
                      <a:noFill/>
                    </a:lnB>
                  </a:tcPr>
                </a:tc>
                <a:extLst>
                  <a:ext uri="{0D108BD9-81ED-4DB2-BD59-A6C34878D82A}">
                    <a16:rowId xmlns:a16="http://schemas.microsoft.com/office/drawing/2014/main" val="1805643807"/>
                  </a:ext>
                </a:extLst>
              </a:tr>
              <a:tr h="184150">
                <a:tc>
                  <a:txBody>
                    <a:bodyPr/>
                    <a:lstStyle/>
                    <a:p>
                      <a:pPr algn="ctr" fontAlgn="b"/>
                      <a:r>
                        <a:rPr lang="en-GB" sz="1100" b="0" i="0" u="none" strike="noStrike" dirty="0" err="1">
                          <a:solidFill>
                            <a:srgbClr val="000000"/>
                          </a:solidFill>
                          <a:effectLst/>
                          <a:latin typeface="Calibri" panose="020F0502020204030204" pitchFamily="34" charset="0"/>
                          <a:cs typeface="Calibri" panose="020F0502020204030204" pitchFamily="34" charset="0"/>
                        </a:rPr>
                        <a:t>Harrop</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67988</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North-West</a:t>
                      </a:r>
                    </a:p>
                  </a:txBody>
                  <a:tcPr marL="6350" marR="6350" marT="6350" marB="0" anchor="b">
                    <a:lnL>
                      <a:noFill/>
                    </a:lnL>
                    <a:lnR>
                      <a:noFill/>
                    </a:lnR>
                    <a:lnT>
                      <a:noFill/>
                    </a:lnT>
                    <a:lnB>
                      <a:noFill/>
                    </a:lnB>
                  </a:tcPr>
                </a:tc>
                <a:extLst>
                  <a:ext uri="{0D108BD9-81ED-4DB2-BD59-A6C34878D82A}">
                    <a16:rowId xmlns:a16="http://schemas.microsoft.com/office/drawing/2014/main" val="1145798732"/>
                  </a:ext>
                </a:extLst>
              </a:tr>
              <a:tr h="184150">
                <a:tc>
                  <a:txBody>
                    <a:bodyPr/>
                    <a:lstStyle/>
                    <a:p>
                      <a:pPr algn="ctr" fontAlgn="b"/>
                      <a:r>
                        <a:rPr lang="en-GB" sz="1100" b="0" i="0" u="none" strike="noStrike" dirty="0" err="1">
                          <a:solidFill>
                            <a:srgbClr val="000000"/>
                          </a:solidFill>
                          <a:effectLst/>
                          <a:latin typeface="Calibri" panose="020F0502020204030204" pitchFamily="34" charset="0"/>
                          <a:cs typeface="Calibri" panose="020F0502020204030204" pitchFamily="34" charset="0"/>
                        </a:rPr>
                        <a:t>Torkington</a:t>
                      </a:r>
                      <a:r>
                        <a:rPr lang="en-GB" sz="1100" b="0" i="0" u="none" strike="noStrike" dirty="0">
                          <a:solidFill>
                            <a:srgbClr val="000000"/>
                          </a:solidFill>
                          <a:effectLst/>
                          <a:latin typeface="Calibri" panose="020F0502020204030204" pitchFamily="34" charset="0"/>
                          <a:cs typeface="Calibri" panose="020F0502020204030204" pitchFamily="34" charset="0"/>
                        </a:rPr>
                        <a:t> Brook</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67326</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North-West</a:t>
                      </a:r>
                    </a:p>
                  </a:txBody>
                  <a:tcPr marL="6350" marR="6350" marT="6350" marB="0" anchor="b">
                    <a:lnL>
                      <a:noFill/>
                    </a:lnL>
                    <a:lnR>
                      <a:noFill/>
                    </a:lnR>
                    <a:lnT>
                      <a:noFill/>
                    </a:lnT>
                    <a:lnB>
                      <a:noFill/>
                    </a:lnB>
                  </a:tcPr>
                </a:tc>
                <a:extLst>
                  <a:ext uri="{0D108BD9-81ED-4DB2-BD59-A6C34878D82A}">
                    <a16:rowId xmlns:a16="http://schemas.microsoft.com/office/drawing/2014/main" val="719096318"/>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Glossop</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67777</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Invaded</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North-West</a:t>
                      </a:r>
                    </a:p>
                  </a:txBody>
                  <a:tcPr marL="6350" marR="6350" marT="6350" marB="0" anchor="b">
                    <a:lnL>
                      <a:noFill/>
                    </a:lnL>
                    <a:lnR>
                      <a:noFill/>
                    </a:lnR>
                    <a:lnT>
                      <a:noFill/>
                    </a:lnT>
                    <a:lnB>
                      <a:noFill/>
                    </a:lnB>
                  </a:tcPr>
                </a:tc>
                <a:extLst>
                  <a:ext uri="{0D108BD9-81ED-4DB2-BD59-A6C34878D82A}">
                    <a16:rowId xmlns:a16="http://schemas.microsoft.com/office/drawing/2014/main" val="852276521"/>
                  </a:ext>
                </a:extLst>
              </a:tr>
              <a:tr h="184150">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Bollin</a:t>
                      </a:r>
                    </a:p>
                  </a:txBody>
                  <a:tcPr marL="6350" marR="6350" marT="6350"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67130</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North-West</a:t>
                      </a:r>
                    </a:p>
                  </a:txBody>
                  <a:tcPr marL="6350" marR="6350" marT="6350" marB="0" anchor="b">
                    <a:lnL>
                      <a:noFill/>
                    </a:lnL>
                    <a:lnR>
                      <a:noFill/>
                    </a:lnR>
                    <a:lnT>
                      <a:noFill/>
                    </a:lnT>
                    <a:lnB>
                      <a:noFill/>
                    </a:lnB>
                  </a:tcPr>
                </a:tc>
                <a:extLst>
                  <a:ext uri="{0D108BD9-81ED-4DB2-BD59-A6C34878D82A}">
                    <a16:rowId xmlns:a16="http://schemas.microsoft.com/office/drawing/2014/main" val="2844753650"/>
                  </a:ext>
                </a:extLst>
              </a:tr>
              <a:tr h="184150">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Sett</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67808</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cs typeface="Calibri" panose="020F0502020204030204" pitchFamily="34" charset="0"/>
                        </a:rPr>
                        <a:t>Control</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cs typeface="Calibri" panose="020F0502020204030204" pitchFamily="34" charset="0"/>
                        </a:rPr>
                        <a:t>North-West</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56543"/>
                  </a:ext>
                </a:extLst>
              </a:tr>
            </a:tbl>
          </a:graphicData>
        </a:graphic>
      </p:graphicFrame>
    </p:spTree>
    <p:extLst>
      <p:ext uri="{BB962C8B-B14F-4D97-AF65-F5344CB8AC3E}">
        <p14:creationId xmlns:p14="http://schemas.microsoft.com/office/powerpoint/2010/main" val="1803929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80" y="323528"/>
            <a:ext cx="5705872" cy="5705872"/>
          </a:xfrm>
          <a:prstGeom prst="rect">
            <a:avLst/>
          </a:prstGeom>
        </p:spPr>
      </p:pic>
      <p:sp>
        <p:nvSpPr>
          <p:cNvPr id="5" name="Rectangle 4"/>
          <p:cNvSpPr/>
          <p:nvPr/>
        </p:nvSpPr>
        <p:spPr>
          <a:xfrm>
            <a:off x="764704" y="6034269"/>
            <a:ext cx="5760640" cy="1015663"/>
          </a:xfrm>
          <a:prstGeom prst="rect">
            <a:avLst/>
          </a:prstGeom>
        </p:spPr>
        <p:txBody>
          <a:bodyPr wrap="square">
            <a:spAutoFit/>
          </a:bodyPr>
          <a:lstStyle/>
          <a:p>
            <a:pPr>
              <a:spcBef>
                <a:spcPts val="1200"/>
              </a:spcBef>
              <a:spcAft>
                <a:spcPts val="800"/>
              </a:spcAft>
            </a:pPr>
            <a:r>
              <a:rPr lang="en-GB" sz="1200" b="1" dirty="0">
                <a:latin typeface="Arial" panose="020B0604020202020204" pitchFamily="34" charset="0"/>
                <a:ea typeface="Calibri" panose="020F0502020204030204" pitchFamily="34" charset="0"/>
                <a:cs typeface="Times New Roman" panose="02020603050405020304" pitchFamily="18" charset="0"/>
              </a:rPr>
              <a:t>Figure S1</a:t>
            </a:r>
            <a:r>
              <a:rPr lang="en-GB" sz="1200" dirty="0">
                <a:latin typeface="Arial" panose="020B0604020202020204" pitchFamily="34" charset="0"/>
                <a:ea typeface="Calibri" panose="020F0502020204030204" pitchFamily="34" charset="0"/>
                <a:cs typeface="Times New Roman" panose="02020603050405020304" pitchFamily="18" charset="0"/>
              </a:rPr>
              <a:t>. Seasonal principal coordinates analysis (</a:t>
            </a:r>
            <a:r>
              <a:rPr lang="en-GB" sz="1200" dirty="0" err="1">
                <a:latin typeface="Arial" panose="020B0604020202020204" pitchFamily="34" charset="0"/>
                <a:ea typeface="Calibri" panose="020F0502020204030204" pitchFamily="34" charset="0"/>
                <a:cs typeface="Times New Roman" panose="02020603050405020304" pitchFamily="18" charset="0"/>
              </a:rPr>
              <a:t>PCoA</a:t>
            </a:r>
            <a:r>
              <a:rPr lang="en-GB" sz="1200" dirty="0">
                <a:latin typeface="Arial" panose="020B0604020202020204" pitchFamily="34" charset="0"/>
                <a:ea typeface="Calibri" panose="020F0502020204030204" pitchFamily="34" charset="0"/>
                <a:cs typeface="Times New Roman" panose="02020603050405020304" pitchFamily="18" charset="0"/>
              </a:rPr>
              <a:t>) centroid plots of functional macroinvertebrate community composition in </a:t>
            </a:r>
            <a:r>
              <a:rPr lang="en-GB" sz="1200" dirty="0" err="1">
                <a:latin typeface="Arial" panose="020B0604020202020204" pitchFamily="34" charset="0"/>
                <a:ea typeface="Calibri" panose="020F0502020204030204" pitchFamily="34" charset="0"/>
                <a:cs typeface="Times New Roman" panose="02020603050405020304" pitchFamily="18" charset="0"/>
              </a:rPr>
              <a:t>a&amp;b</a:t>
            </a:r>
            <a:r>
              <a:rPr lang="en-GB" sz="1200" dirty="0">
                <a:latin typeface="Arial" panose="020B0604020202020204" pitchFamily="34" charset="0"/>
                <a:ea typeface="Calibri" panose="020F0502020204030204" pitchFamily="34" charset="0"/>
                <a:cs typeface="Times New Roman" panose="02020603050405020304" pitchFamily="18" charset="0"/>
              </a:rPr>
              <a:t>) South East; </a:t>
            </a:r>
            <a:r>
              <a:rPr lang="en-GB" sz="1200" dirty="0" err="1">
                <a:latin typeface="Arial" panose="020B0604020202020204" pitchFamily="34" charset="0"/>
                <a:ea typeface="Calibri" panose="020F0502020204030204" pitchFamily="34" charset="0"/>
                <a:cs typeface="Times New Roman" panose="02020603050405020304" pitchFamily="18" charset="0"/>
              </a:rPr>
              <a:t>c&amp;d</a:t>
            </a:r>
            <a:r>
              <a:rPr lang="en-GB" sz="1200" dirty="0">
                <a:latin typeface="Arial" panose="020B0604020202020204" pitchFamily="34" charset="0"/>
                <a:ea typeface="Calibri" panose="020F0502020204030204" pitchFamily="34" charset="0"/>
                <a:cs typeface="Times New Roman" panose="02020603050405020304" pitchFamily="18" charset="0"/>
              </a:rPr>
              <a:t>) Anglian and; </a:t>
            </a:r>
            <a:r>
              <a:rPr lang="en-GB" sz="1200" dirty="0" err="1">
                <a:latin typeface="Arial" panose="020B0604020202020204" pitchFamily="34" charset="0"/>
                <a:ea typeface="Calibri" panose="020F0502020204030204" pitchFamily="34" charset="0"/>
                <a:cs typeface="Times New Roman" panose="02020603050405020304" pitchFamily="18" charset="0"/>
              </a:rPr>
              <a:t>e&amp;f</a:t>
            </a:r>
            <a:r>
              <a:rPr lang="en-GB" sz="1200" dirty="0">
                <a:latin typeface="Arial" panose="020B0604020202020204" pitchFamily="34" charset="0"/>
                <a:ea typeface="Calibri" panose="020F0502020204030204" pitchFamily="34" charset="0"/>
                <a:cs typeface="Times New Roman" panose="02020603050405020304" pitchFamily="18" charset="0"/>
              </a:rPr>
              <a:t>) North West. Each BACI level is enclosed in a convex hull corresponding to all replicate samples. Before control = light blue; After control = dark blue; Before invaded = orange; and; After invaded = red.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0401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7564" y="6300192"/>
            <a:ext cx="6048672" cy="1015663"/>
          </a:xfrm>
          <a:prstGeom prst="rect">
            <a:avLst/>
          </a:prstGeom>
        </p:spPr>
        <p:txBody>
          <a:bodyPr wrap="square">
            <a:spAutoFit/>
          </a:bodyPr>
          <a:lstStyle/>
          <a:p>
            <a:pPr>
              <a:spcBef>
                <a:spcPts val="1200"/>
              </a:spcBef>
              <a:spcAft>
                <a:spcPts val="800"/>
              </a:spcAft>
            </a:pPr>
            <a:r>
              <a:rPr lang="en-GB" sz="1200" b="1" dirty="0">
                <a:latin typeface="Arial" panose="020B0604020202020204" pitchFamily="34" charset="0"/>
                <a:ea typeface="Calibri" panose="020F0502020204030204" pitchFamily="34" charset="0"/>
                <a:cs typeface="Times New Roman" panose="02020603050405020304" pitchFamily="18" charset="0"/>
              </a:rPr>
              <a:t>Figure S2. </a:t>
            </a:r>
            <a:r>
              <a:rPr lang="en-GB" sz="1200" dirty="0">
                <a:latin typeface="Arial" panose="020B0604020202020204" pitchFamily="34" charset="0"/>
                <a:ea typeface="Calibri" panose="020F0502020204030204" pitchFamily="34" charset="0"/>
                <a:cs typeface="Times New Roman" panose="02020603050405020304" pitchFamily="18" charset="0"/>
              </a:rPr>
              <a:t>Macroinvertebrate community responses (mean ± 2 SE) derived from GEES model for taxonomic richness, functional diversity and Rao’s Quadratic Entropy for each region for each before, after, invaded and control factor associated with </a:t>
            </a:r>
            <a:r>
              <a:rPr lang="en-GB" sz="1200" i="1" dirty="0" err="1">
                <a:latin typeface="Arial" panose="020B0604020202020204" pitchFamily="34" charset="0"/>
                <a:ea typeface="Calibri" panose="020F0502020204030204" pitchFamily="34" charset="0"/>
                <a:cs typeface="Times New Roman" panose="02020603050405020304" pitchFamily="18" charset="0"/>
              </a:rPr>
              <a:t>Pacifastacus</a:t>
            </a:r>
            <a:r>
              <a:rPr lang="en-GB" sz="1200" i="1" dirty="0">
                <a:latin typeface="Arial" panose="020B0604020202020204" pitchFamily="34" charset="0"/>
                <a:ea typeface="Calibri" panose="020F0502020204030204" pitchFamily="34" charset="0"/>
                <a:cs typeface="Times New Roman" panose="02020603050405020304" pitchFamily="18" charset="0"/>
              </a:rPr>
              <a:t> </a:t>
            </a:r>
            <a:r>
              <a:rPr lang="en-GB" sz="1200" i="1" dirty="0" err="1">
                <a:latin typeface="Arial" panose="020B0604020202020204" pitchFamily="34" charset="0"/>
                <a:ea typeface="Calibri" panose="020F0502020204030204" pitchFamily="34" charset="0"/>
                <a:cs typeface="Times New Roman" panose="02020603050405020304" pitchFamily="18" charset="0"/>
              </a:rPr>
              <a:t>leniusculus</a:t>
            </a:r>
            <a:r>
              <a:rPr lang="en-GB" sz="1200" i="1" dirty="0">
                <a:latin typeface="Arial" panose="020B0604020202020204" pitchFamily="34" charset="0"/>
                <a:ea typeface="Calibri" panose="020F0502020204030204" pitchFamily="34" charset="0"/>
                <a:cs typeface="Times New Roman" panose="02020603050405020304" pitchFamily="18" charset="0"/>
              </a:rPr>
              <a:t> </a:t>
            </a:r>
            <a:r>
              <a:rPr lang="en-GB" sz="1200" dirty="0">
                <a:latin typeface="Arial" panose="020B0604020202020204" pitchFamily="34" charset="0"/>
                <a:ea typeface="Calibri" panose="020F0502020204030204" pitchFamily="34" charset="0"/>
                <a:cs typeface="Times New Roman" panose="02020603050405020304" pitchFamily="18" charset="0"/>
              </a:rPr>
              <a:t>invasion. Invaded = grey and control = black. For global plots of functional richness, functional evenness and Functional divergence see Figures 4.</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40" y="251520"/>
            <a:ext cx="6438934" cy="5853576"/>
          </a:xfrm>
          <a:prstGeom prst="rect">
            <a:avLst/>
          </a:prstGeom>
        </p:spPr>
      </p:pic>
    </p:spTree>
    <p:extLst>
      <p:ext uri="{BB962C8B-B14F-4D97-AF65-F5344CB8AC3E}">
        <p14:creationId xmlns:p14="http://schemas.microsoft.com/office/powerpoint/2010/main" val="3337289283"/>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12D48FD714BA429D1A233797B227A8" ma:contentTypeVersion="12" ma:contentTypeDescription="Create a new document." ma:contentTypeScope="" ma:versionID="f62eadc09f6fd69c3872c8ca0e48f49a">
  <xsd:schema xmlns:xsd="http://www.w3.org/2001/XMLSchema" xmlns:xs="http://www.w3.org/2001/XMLSchema" xmlns:p="http://schemas.microsoft.com/office/2006/metadata/properties" xmlns:ns3="fed0414f-9f51-401e-827b-a8c57b0555b9" xmlns:ns4="db0645f4-2af9-4dce-b774-fa0c19e05152" targetNamespace="http://schemas.microsoft.com/office/2006/metadata/properties" ma:root="true" ma:fieldsID="97053c88b281c309bb8434af218ed9c2" ns3:_="" ns4:_="">
    <xsd:import namespace="fed0414f-9f51-401e-827b-a8c57b0555b9"/>
    <xsd:import namespace="db0645f4-2af9-4dce-b774-fa0c19e0515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d0414f-9f51-401e-827b-a8c57b0555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b0645f4-2af9-4dce-b774-fa0c19e0515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87034A-BE23-45A2-9762-55013A6638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d0414f-9f51-401e-827b-a8c57b0555b9"/>
    <ds:schemaRef ds:uri="db0645f4-2af9-4dce-b774-fa0c19e051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831263-797A-46D4-8CA9-52A2C9939976}">
  <ds:schemaRefs>
    <ds:schemaRef ds:uri="http://schemas.microsoft.com/sharepoint/v3/contenttype/forms"/>
  </ds:schemaRefs>
</ds:datastoreItem>
</file>

<file path=customXml/itemProps3.xml><?xml version="1.0" encoding="utf-8"?>
<ds:datastoreItem xmlns:ds="http://schemas.openxmlformats.org/officeDocument/2006/customXml" ds:itemID="{CE0D4066-173A-4AFC-AE33-1DCCE01663B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Default Theme</Template>
  <TotalTime>77</TotalTime>
  <Words>2374</Words>
  <Application>Microsoft Office PowerPoint</Application>
  <PresentationFormat>On-screen Show (4:3)</PresentationFormat>
  <Paragraphs>1162</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Loughborough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Staff/Research Student</dc:creator>
  <cp:lastModifiedBy>Elaine Collis</cp:lastModifiedBy>
  <cp:revision>71</cp:revision>
  <cp:lastPrinted>2018-01-02T15:27:46Z</cp:lastPrinted>
  <dcterms:created xsi:type="dcterms:W3CDTF">2018-01-02T15:17:42Z</dcterms:created>
  <dcterms:modified xsi:type="dcterms:W3CDTF">2020-08-13T12:45:15Z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0x0101006F12D48FD714BA429D1A233797B227A8</vt:lpwstr>
  </property>
</Properties>
</file>