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79" r:id="rId2"/>
    <p:sldId id="296" r:id="rId3"/>
    <p:sldId id="282" r:id="rId4"/>
    <p:sldId id="284" r:id="rId5"/>
    <p:sldId id="285" r:id="rId6"/>
    <p:sldId id="281" r:id="rId7"/>
    <p:sldId id="286" r:id="rId8"/>
    <p:sldId id="287" r:id="rId9"/>
    <p:sldId id="288" r:id="rId10"/>
    <p:sldId id="289" r:id="rId11"/>
    <p:sldId id="290" r:id="rId12"/>
    <p:sldId id="291" r:id="rId13"/>
    <p:sldId id="292" r:id="rId14"/>
    <p:sldId id="293" r:id="rId15"/>
    <p:sldId id="294" r:id="rId16"/>
    <p:sldId id="295" r:id="rId17"/>
    <p:sldId id="29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27"/>
    <p:restoredTop sz="57415" autoAdjust="0"/>
  </p:normalViewPr>
  <p:slideViewPr>
    <p:cSldViewPr snapToGrid="0" snapToObjects="1">
      <p:cViewPr varScale="1">
        <p:scale>
          <a:sx n="116" d="100"/>
          <a:sy n="116" d="100"/>
        </p:scale>
        <p:origin x="208" y="352"/>
      </p:cViewPr>
      <p:guideLst>
        <p:guide orient="horz" pos="2160"/>
        <p:guide pos="384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1B9FB8-F6D2-B24C-94C2-781B93C8EC5B}" type="datetimeFigureOut">
              <a:rPr lang="en-US" smtClean="0"/>
              <a:t>12/6/23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78BD13-E2B3-EE4A-92A0-1A7655E27112}" type="slidenum">
              <a:rPr lang="en-US" smtClean="0"/>
              <a:t>‹#›</a:t>
            </a:fld>
            <a:endParaRPr lang="en-US"/>
          </a:p>
        </p:txBody>
      </p:sp>
    </p:spTree>
    <p:extLst>
      <p:ext uri="{BB962C8B-B14F-4D97-AF65-F5344CB8AC3E}">
        <p14:creationId xmlns:p14="http://schemas.microsoft.com/office/powerpoint/2010/main" val="18536785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5A6478FB-EFF9-3347-B07B-EDAD2F40B17D}" type="datetimeFigureOut">
              <a:rPr lang="en-US" smtClean="0"/>
              <a:pPr/>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A6478FB-EFF9-3347-B07B-EDAD2F40B17D}" type="datetimeFigureOut">
              <a:rPr lang="en-US" smtClean="0"/>
              <a:pPr/>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A6478FB-EFF9-3347-B07B-EDAD2F40B17D}" type="datetimeFigureOut">
              <a:rPr lang="en-US" smtClean="0"/>
              <a:pPr/>
              <a:t>12/6/23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A6478FB-EFF9-3347-B07B-EDAD2F40B17D}" type="datetimeFigureOut">
              <a:rPr lang="en-US" smtClean="0"/>
              <a:pPr/>
              <a:t>12/6/23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478FB-EFF9-3347-B07B-EDAD2F40B17D}" type="datetimeFigureOut">
              <a:rPr lang="en-US" smtClean="0"/>
              <a:pPr/>
              <a:t>12/6/23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A6478FB-EFF9-3347-B07B-EDAD2F40B17D}" type="datetimeFigureOut">
              <a:rPr lang="en-US" smtClean="0"/>
              <a:pPr/>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A6478FB-EFF9-3347-B07B-EDAD2F40B17D}" type="datetimeFigureOut">
              <a:rPr lang="en-US" smtClean="0"/>
              <a:pPr/>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6478FB-EFF9-3347-B07B-EDAD2F40B17D}" type="datetimeFigureOut">
              <a:rPr lang="en-US" smtClean="0"/>
              <a:pPr/>
              <a:t>12/6/23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55E7F9-2CE9-DC4D-8100-35732FBAA6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B6DBB-02FA-8042-90CA-6C2A72D9A3DB}"/>
              </a:ext>
            </a:extLst>
          </p:cNvPr>
          <p:cNvSpPr>
            <a:spLocks noGrp="1"/>
          </p:cNvSpPr>
          <p:nvPr>
            <p:ph type="ctrTitle"/>
          </p:nvPr>
        </p:nvSpPr>
        <p:spPr/>
        <p:txBody>
          <a:bodyPr>
            <a:normAutofit/>
          </a:bodyPr>
          <a:lstStyle/>
          <a:p>
            <a:r>
              <a:rPr lang="en-US" sz="4800" b="1" dirty="0"/>
              <a:t>Feminist Art Making Histories</a:t>
            </a:r>
          </a:p>
        </p:txBody>
      </p:sp>
      <p:sp>
        <p:nvSpPr>
          <p:cNvPr id="3" name="Subtitle 2">
            <a:extLst>
              <a:ext uri="{FF2B5EF4-FFF2-40B4-BE49-F238E27FC236}">
                <a16:creationId xmlns:a16="http://schemas.microsoft.com/office/drawing/2014/main" id="{06D2D156-33D0-834A-8F6A-C4CC26E3F800}"/>
              </a:ext>
            </a:extLst>
          </p:cNvPr>
          <p:cNvSpPr>
            <a:spLocks noGrp="1"/>
          </p:cNvSpPr>
          <p:nvPr>
            <p:ph type="subTitle" idx="1"/>
          </p:nvPr>
        </p:nvSpPr>
        <p:spPr/>
        <p:txBody>
          <a:bodyPr/>
          <a:lstStyle/>
          <a:p>
            <a:r>
              <a:rPr lang="en-US" b="1" dirty="0">
                <a:solidFill>
                  <a:schemeClr val="tx1"/>
                </a:solidFill>
              </a:rPr>
              <a:t>Hilary Robinson</a:t>
            </a:r>
          </a:p>
        </p:txBody>
      </p:sp>
    </p:spTree>
    <p:extLst>
      <p:ext uri="{BB962C8B-B14F-4D97-AF65-F5344CB8AC3E}">
        <p14:creationId xmlns:p14="http://schemas.microsoft.com/office/powerpoint/2010/main" val="3938619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4EF5E7E-AE5C-92B4-6DD8-E95956BD6D9B}"/>
              </a:ext>
            </a:extLst>
          </p:cNvPr>
          <p:cNvSpPr txBox="1"/>
          <p:nvPr/>
        </p:nvSpPr>
        <p:spPr>
          <a:xfrm>
            <a:off x="1077685" y="500743"/>
            <a:ext cx="9601201" cy="7017306"/>
          </a:xfrm>
          <a:prstGeom prst="rect">
            <a:avLst/>
          </a:prstGeom>
          <a:noFill/>
        </p:spPr>
        <p:txBody>
          <a:bodyPr wrap="square" rtlCol="0">
            <a:spAutoFit/>
          </a:bodyPr>
          <a:lstStyle/>
          <a:p>
            <a:r>
              <a:rPr lang="en-GB" sz="1500" b="1" i="1" dirty="0">
                <a:effectLst/>
                <a:latin typeface="Arial" panose="020B0604020202020204" pitchFamily="34" charset="0"/>
                <a:ea typeface="Times New Roman" panose="02020603050405020304" pitchFamily="18" charset="0"/>
                <a:cs typeface="Arial" panose="020B0604020202020204" pitchFamily="34" charset="0"/>
              </a:rPr>
              <a:t>This Will Have Been</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Feb-3</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rd</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2012</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Museum of Contemporary Art, Chicago, USA</a:t>
            </a:r>
          </a:p>
          <a:p>
            <a:endParaRPr lang="en-GB" sz="1500" b="1" i="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Contemporary Australia: Women</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April-22</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nd</a:t>
            </a:r>
            <a:r>
              <a:rPr lang="en-GB" sz="1500" b="1" dirty="0">
                <a:effectLst/>
                <a:latin typeface="Arial" panose="020B0604020202020204" pitchFamily="34" charset="0"/>
                <a:ea typeface="Times New Roman" panose="02020603050405020304" pitchFamily="18" charset="0"/>
                <a:cs typeface="Arial" panose="020B0604020202020204" pitchFamily="34" charset="0"/>
              </a:rPr>
              <a:t> July 2012</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Gallery of Modern Art, Brisbane, Australia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kern="1800" dirty="0">
                <a:effectLst/>
                <a:latin typeface="Arial" panose="020B0604020202020204" pitchFamily="34" charset="0"/>
                <a:ea typeface="Times New Roman" panose="02020603050405020304" pitchFamily="18" charset="0"/>
                <a:cs typeface="Arial" panose="020B0604020202020204" pitchFamily="34" charset="0"/>
              </a:rPr>
              <a:t>Women Adventurers: Five Eras of Taiwanese Art</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22</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nd</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June-29</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September 2013</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Taipei Fine Arts Museum, Taiwan</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The Beginning is Always Today: Contemporary Feminist Art in Scandinavia</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 2013-19</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2014</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SKMU: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Sørlandets</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Kunstmuseum</a:t>
            </a:r>
            <a:r>
              <a:rPr lang="en-GB" sz="1500" b="1" dirty="0">
                <a:effectLst/>
                <a:latin typeface="Arial" panose="020B0604020202020204" pitchFamily="34" charset="0"/>
                <a:ea typeface="Times New Roman" panose="02020603050405020304" pitchFamily="18" charset="0"/>
                <a:cs typeface="Arial" panose="020B0604020202020204" pitchFamily="34" charset="0"/>
              </a:rPr>
              <a:t>, Kristiansand, Norway</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Where We’re At! Other Voices on Gender</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June-31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Aug 2014, BOZAR, Centre for Fine Arts, Brussels, Belgium.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East Asia Feminism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FANTasia</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2015</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SeMA</a:t>
            </a:r>
            <a:r>
              <a:rPr lang="en-GB" sz="1500" b="1" dirty="0">
                <a:effectLst/>
                <a:latin typeface="Arial" panose="020B0604020202020204" pitchFamily="34" charset="0"/>
                <a:ea typeface="Times New Roman" panose="02020603050405020304" pitchFamily="18" charset="0"/>
                <a:cs typeface="Arial" panose="020B0604020202020204" pitchFamily="34" charset="0"/>
              </a:rPr>
              <a:t>: Seoul Museum of Art, Seoul, South Korea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All Men Become Sisters</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23</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rd</a:t>
            </a:r>
            <a:r>
              <a:rPr lang="en-GB" sz="1500" b="1" dirty="0">
                <a:effectLst/>
                <a:latin typeface="Arial" panose="020B0604020202020204" pitchFamily="34" charset="0"/>
                <a:ea typeface="Times New Roman" panose="02020603050405020304" pitchFamily="18" charset="0"/>
                <a:cs typeface="Arial" panose="020B0604020202020204" pitchFamily="34" charset="0"/>
              </a:rPr>
              <a:t> Oct 2015-17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2016,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Muzeum</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Stuki</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Łodź</a:t>
            </a:r>
            <a:r>
              <a:rPr lang="en-GB" sz="1500" b="1" dirty="0">
                <a:effectLst/>
                <a:latin typeface="Arial" panose="020B0604020202020204" pitchFamily="34" charset="0"/>
                <a:ea typeface="Times New Roman" panose="02020603050405020304" pitchFamily="18" charset="0"/>
                <a:cs typeface="Arial" panose="020B0604020202020204" pitchFamily="34" charset="0"/>
              </a:rPr>
              <a:t>, Poland.</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a:effectLst/>
                <a:latin typeface="Arial" panose="020B0604020202020204" pitchFamily="34" charset="0"/>
                <a:ea typeface="Times New Roman" panose="02020603050405020304" pitchFamily="18" charset="0"/>
                <a:cs typeface="Arial" panose="020B0604020202020204" pitchFamily="34" charset="0"/>
              </a:rPr>
              <a:t>M/A\G/M\A: Body and Words in Italian and Lithuanian Women’s Art from 1965 to the present.</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April-4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2017, Lithuanian Art Museum/National Gallery of Art, Vilnius, Lithuania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We Wanted a Revolution: Black Radical Women 1965-85: New Perspectives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April-17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 2017, Brooklyn Museum, New York USA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endParaRPr lang="en-GB" sz="15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0133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390047-D63F-EB0E-8F91-C8C632B8E683}"/>
              </a:ext>
            </a:extLst>
          </p:cNvPr>
          <p:cNvSpPr txBox="1"/>
          <p:nvPr/>
        </p:nvSpPr>
        <p:spPr>
          <a:xfrm>
            <a:off x="827314" y="500744"/>
            <a:ext cx="10874829" cy="6786473"/>
          </a:xfrm>
          <a:prstGeom prst="rect">
            <a:avLst/>
          </a:prstGeom>
          <a:noFill/>
        </p:spPr>
        <p:txBody>
          <a:bodyPr wrap="square" rtlCol="0">
            <a:spAutoFit/>
          </a:bodyPr>
          <a:lstStyle/>
          <a:p>
            <a:r>
              <a:rPr lang="en-GB" sz="1500" b="1" i="1" dirty="0">
                <a:effectLst/>
                <a:latin typeface="Arial" panose="020B0604020202020204" pitchFamily="34" charset="0"/>
                <a:ea typeface="Times New Roman" panose="02020603050405020304" pitchFamily="18" charset="0"/>
                <a:cs typeface="Arial" panose="020B0604020202020204" pitchFamily="34" charset="0"/>
              </a:rPr>
              <a:t>Being Her(e): Meditations on African Femininities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10</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May-9</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2017 – part 1, Constitution Hill, Johannesburg, South Africa</a:t>
            </a:r>
          </a:p>
          <a:p>
            <a:r>
              <a:rPr lang="en-GB" sz="1500" b="1" spc="40" dirty="0">
                <a:effectLst/>
                <a:latin typeface="Arial" panose="020B0604020202020204" pitchFamily="34" charset="0"/>
                <a:ea typeface="Times New Roman" panose="02020603050405020304" pitchFamily="18" charset="0"/>
                <a:cs typeface="Arial" panose="020B0604020202020204" pitchFamily="34" charset="0"/>
              </a:rPr>
              <a:t>23</a:t>
            </a:r>
            <a:r>
              <a:rPr lang="en-GB" sz="1500" b="1" spc="40" baseline="30000" dirty="0">
                <a:effectLst/>
                <a:latin typeface="Arial" panose="020B0604020202020204" pitchFamily="34" charset="0"/>
                <a:ea typeface="Times New Roman" panose="02020603050405020304" pitchFamily="18" charset="0"/>
                <a:cs typeface="Arial" panose="020B0604020202020204" pitchFamily="34" charset="0"/>
              </a:rPr>
              <a:t>rd</a:t>
            </a:r>
            <a:r>
              <a:rPr lang="en-GB" sz="1500" b="1" spc="40" dirty="0">
                <a:effectLst/>
                <a:latin typeface="Arial" panose="020B0604020202020204" pitchFamily="34" charset="0"/>
                <a:ea typeface="Times New Roman" panose="02020603050405020304" pitchFamily="18" charset="0"/>
                <a:cs typeface="Arial" panose="020B0604020202020204" pitchFamily="34" charset="0"/>
              </a:rPr>
              <a:t> November 2017 – 31</a:t>
            </a:r>
            <a:r>
              <a:rPr lang="en-GB" sz="1500" b="1" spc="40"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spc="40" dirty="0">
                <a:effectLst/>
                <a:latin typeface="Arial" panose="020B0604020202020204" pitchFamily="34" charset="0"/>
                <a:ea typeface="Times New Roman" panose="02020603050405020304" pitchFamily="18" charset="0"/>
                <a:cs typeface="Arial" panose="020B0604020202020204" pitchFamily="34" charset="0"/>
              </a:rPr>
              <a:t> January 2018 – part 2</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spc="40" dirty="0" err="1">
                <a:effectLst/>
                <a:latin typeface="Arial" panose="020B0604020202020204" pitchFamily="34" charset="0"/>
                <a:ea typeface="Times New Roman" panose="02020603050405020304" pitchFamily="18" charset="0"/>
                <a:cs typeface="Arial" panose="020B0604020202020204" pitchFamily="34" charset="0"/>
              </a:rPr>
              <a:t>Galeria</a:t>
            </a:r>
            <a:r>
              <a:rPr lang="en-GB" sz="1500" b="1" spc="40" dirty="0">
                <a:effectLst/>
                <a:latin typeface="Arial" panose="020B0604020202020204" pitchFamily="34" charset="0"/>
                <a:ea typeface="Times New Roman" panose="02020603050405020304" pitchFamily="18" charset="0"/>
                <a:cs typeface="Arial" panose="020B0604020202020204" pitchFamily="34" charset="0"/>
              </a:rPr>
              <a:t> do Banco </a:t>
            </a:r>
            <a:r>
              <a:rPr lang="en-GB" sz="1500" b="1" spc="40" dirty="0" err="1">
                <a:effectLst/>
                <a:latin typeface="Arial" panose="020B0604020202020204" pitchFamily="34" charset="0"/>
                <a:ea typeface="Times New Roman" panose="02020603050405020304" pitchFamily="18" charset="0"/>
                <a:cs typeface="Arial" panose="020B0604020202020204" pitchFamily="34" charset="0"/>
              </a:rPr>
              <a:t>Económico</a:t>
            </a:r>
            <a:r>
              <a:rPr lang="en-GB" sz="1500" b="1" spc="40" dirty="0">
                <a:effectLst/>
                <a:latin typeface="Arial" panose="020B0604020202020204" pitchFamily="34" charset="0"/>
                <a:ea typeface="Times New Roman" panose="02020603050405020304" pitchFamily="18" charset="0"/>
                <a:cs typeface="Arial" panose="020B0604020202020204" pitchFamily="34" charset="0"/>
              </a:rPr>
              <a:t>, Luanda, Angola </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err="1">
                <a:effectLst/>
                <a:latin typeface="Arial" panose="020B0604020202020204" pitchFamily="34" charset="0"/>
                <a:ea typeface="Times New Roman" panose="02020603050405020304" pitchFamily="18" charset="0"/>
                <a:cs typeface="Arial" panose="020B0604020202020204" pitchFamily="34" charset="0"/>
              </a:rPr>
              <a:t>Corpo</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Corpo</a:t>
            </a:r>
            <a:r>
              <a:rPr lang="en-GB" sz="1500" b="1" i="1" dirty="0">
                <a:effectLst/>
                <a:latin typeface="Arial" panose="020B0604020202020204" pitchFamily="34" charset="0"/>
                <a:ea typeface="Times New Roman" panose="02020603050405020304" pitchFamily="18" charset="0"/>
                <a:cs typeface="Arial" panose="020B0604020202020204" pitchFamily="34" charset="0"/>
              </a:rPr>
              <a:t> – Body to Body</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22</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nd</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June-24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September 2017, Galleria Nazionale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d’Arte</a:t>
            </a:r>
            <a:r>
              <a:rPr lang="en-GB" sz="1500" b="1" dirty="0">
                <a:effectLst/>
                <a:latin typeface="Arial" panose="020B0604020202020204" pitchFamily="34" charset="0"/>
                <a:ea typeface="Times New Roman" panose="02020603050405020304" pitchFamily="18" charset="0"/>
                <a:cs typeface="Arial" panose="020B0604020202020204" pitchFamily="34" charset="0"/>
              </a:rPr>
              <a:t> Moderna e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Contemporanea</a:t>
            </a:r>
            <a:r>
              <a:rPr lang="en-GB" sz="1500" b="1" dirty="0">
                <a:effectLst/>
                <a:latin typeface="Arial" panose="020B0604020202020204" pitchFamily="34" charset="0"/>
                <a:ea typeface="Times New Roman" panose="02020603050405020304" pitchFamily="18" charset="0"/>
                <a:cs typeface="Arial" panose="020B0604020202020204" pitchFamily="34" charset="0"/>
              </a:rPr>
              <a:t> di Roma, Rome, Italy</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Radical Women: Latin American Art, 1960-1985</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15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Sept-31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Dec 2017, Hammer Museum, Los Angeles, USA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Trigger: Gender as a Tool and a Weapon</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 2017-21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2018, New Museum, New York, USA.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Women House</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20</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Oct 2017-28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2018, 11 Conti, Paris, France</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Collective Women: Feminist Art Archives from the 1970s to the 1990s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2017-30</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2019, Auckland Art Gallery Toi O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Tāmaki</a:t>
            </a:r>
            <a:r>
              <a:rPr lang="en-GB" sz="1500" b="1" dirty="0">
                <a:effectLst/>
                <a:latin typeface="Arial" panose="020B0604020202020204" pitchFamily="34" charset="0"/>
                <a:ea typeface="Times New Roman" panose="02020603050405020304" pitchFamily="18" charset="0"/>
                <a:cs typeface="Arial" panose="020B0604020202020204" pitchFamily="34" charset="0"/>
              </a:rPr>
              <a:t>, Auckland, New Zealand</a:t>
            </a:r>
          </a:p>
          <a:p>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Unfinished Business: Perspectives on Art and Feminism</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December 2017-25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March 2018, Australian Centre for Contemporary Art, Melbourne, Australia.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BREAD &amp; ROSES: Four Generations of Kazakh Women Artists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Sept-20</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Oct 2018,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Kunstquartier</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Bethanien</a:t>
            </a:r>
            <a:r>
              <a:rPr lang="en-GB" sz="1500" b="1" dirty="0">
                <a:effectLst/>
                <a:latin typeface="Arial" panose="020B0604020202020204" pitchFamily="34" charset="0"/>
                <a:ea typeface="Times New Roman" panose="02020603050405020304" pitchFamily="18" charset="0"/>
                <a:cs typeface="Arial" panose="020B0604020202020204" pitchFamily="34" charset="0"/>
              </a:rPr>
              <a:t>, Berlin, Germany</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err="1">
                <a:effectLst/>
                <a:latin typeface="Arial" panose="020B0604020202020204" pitchFamily="34" charset="0"/>
                <a:ea typeface="Times New Roman" panose="02020603050405020304" pitchFamily="18" charset="0"/>
                <a:cs typeface="Arial" panose="020B0604020202020204" pitchFamily="34" charset="0"/>
              </a:rPr>
              <a:t>Niepodległe</a:t>
            </a:r>
            <a:r>
              <a:rPr lang="en-GB" sz="1500" b="1" i="1" dirty="0">
                <a:effectLst/>
                <a:latin typeface="Arial" panose="020B0604020202020204" pitchFamily="34" charset="0"/>
                <a:ea typeface="Times New Roman" panose="02020603050405020304" pitchFamily="18" charset="0"/>
                <a:cs typeface="Arial" panose="020B0604020202020204" pitchFamily="34" charset="0"/>
              </a:rPr>
              <a:t>: Women, Independence and National Discourse</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26</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Oct 2018–3</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rd</a:t>
            </a:r>
            <a:r>
              <a:rPr lang="en-GB" sz="1500" b="1" dirty="0">
                <a:effectLst/>
                <a:latin typeface="Arial" panose="020B0604020202020204" pitchFamily="34" charset="0"/>
                <a:ea typeface="Times New Roman" panose="02020603050405020304" pitchFamily="18" charset="0"/>
                <a:cs typeface="Arial" panose="020B0604020202020204" pitchFamily="34" charset="0"/>
              </a:rPr>
              <a:t> Feb 2019, Museum of Modern Art, Warsaw, Poland</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74086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1D3DC0-243A-1AEC-AB3E-9ED3DDC9FF14}"/>
              </a:ext>
            </a:extLst>
          </p:cNvPr>
          <p:cNvSpPr txBox="1"/>
          <p:nvPr/>
        </p:nvSpPr>
        <p:spPr>
          <a:xfrm>
            <a:off x="816430" y="696687"/>
            <a:ext cx="10907484" cy="5863144"/>
          </a:xfrm>
          <a:prstGeom prst="rect">
            <a:avLst/>
          </a:prstGeom>
          <a:noFill/>
        </p:spPr>
        <p:txBody>
          <a:bodyPr wrap="square" rtlCol="0">
            <a:spAutoFit/>
          </a:bodyPr>
          <a:lstStyle/>
          <a:p>
            <a:r>
              <a:rPr lang="en-GB" sz="1500" b="1" i="1" dirty="0">
                <a:effectLst/>
                <a:latin typeface="Arial" panose="020B0604020202020204" pitchFamily="34" charset="0"/>
                <a:ea typeface="Times New Roman" panose="02020603050405020304" pitchFamily="18" charset="0"/>
                <a:cs typeface="Arial" panose="020B0604020202020204" pitchFamily="34" charset="0"/>
              </a:rPr>
              <a:t>The Medea Insurrection: Radical Women Artists Behind the Iron Curtain</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Dec 2018-March 31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2019,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Lipsiusbau</a:t>
            </a:r>
            <a:r>
              <a:rPr lang="en-GB" sz="1500" b="1" dirty="0">
                <a:effectLst/>
                <a:latin typeface="Arial" panose="020B0604020202020204" pitchFamily="34" charset="0"/>
                <a:ea typeface="Times New Roman" panose="02020603050405020304" pitchFamily="18" charset="0"/>
                <a:cs typeface="Arial" panose="020B0604020202020204" pitchFamily="34" charset="0"/>
              </a:rPr>
              <a:t> – Staatliche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Kunstsammlungen</a:t>
            </a:r>
            <a:r>
              <a:rPr lang="en-GB" sz="1500" b="1" dirty="0">
                <a:effectLst/>
                <a:latin typeface="Arial" panose="020B0604020202020204" pitchFamily="34" charset="0"/>
                <a:ea typeface="Times New Roman" panose="02020603050405020304" pitchFamily="18" charset="0"/>
                <a:cs typeface="Arial" panose="020B0604020202020204" pitchFamily="34" charset="0"/>
              </a:rPr>
              <a:t> Dresden, Germany;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Paint, also known as blood. Women, affect, and desire in contemporary painting</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June-11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Aug 2019</a:t>
            </a:r>
            <a:r>
              <a:rPr lang="en-GB" sz="1500" b="1" i="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Museum of Modern Art, Warsaw, Poland</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Kiss my Genders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12</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 2019, Hayward Gallery, London, UK.</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Her Own Way: Female Artists and the Moving Image in Art in Poland: From the 1970s to the Present.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14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August-14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October 2019, TOP: Tokyo Photographic Art Museum, Tokyo, Japan</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i="1" dirty="0" err="1">
                <a:effectLst/>
                <a:latin typeface="Arial" panose="020B0604020202020204" pitchFamily="34" charset="0"/>
                <a:ea typeface="Times New Roman" panose="02020603050405020304" pitchFamily="18" charset="0"/>
                <a:cs typeface="Arial" panose="020B0604020202020204" pitchFamily="34" charset="0"/>
              </a:rPr>
              <a:t>Historias</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feministas</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artistas</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depois</a:t>
            </a:r>
            <a:r>
              <a:rPr lang="en-GB" sz="1500" b="1" i="1" dirty="0">
                <a:effectLst/>
                <a:latin typeface="Arial" panose="020B0604020202020204" pitchFamily="34" charset="0"/>
                <a:ea typeface="Times New Roman" panose="02020603050405020304" pitchFamily="18" charset="0"/>
                <a:cs typeface="Arial" panose="020B0604020202020204" pitchFamily="34" charset="0"/>
              </a:rPr>
              <a:t> 2000</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23</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rd</a:t>
            </a:r>
            <a:r>
              <a:rPr lang="en-GB" sz="1500" b="1" dirty="0">
                <a:effectLst/>
                <a:latin typeface="Arial" panose="020B0604020202020204" pitchFamily="34" charset="0"/>
                <a:ea typeface="Times New Roman" panose="02020603050405020304" pitchFamily="18" charset="0"/>
                <a:cs typeface="Arial" panose="020B0604020202020204" pitchFamily="34" charset="0"/>
              </a:rPr>
              <a:t> Aug.-17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2019, MASP, Sao Paulo, Brazil</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Feminale</a:t>
            </a:r>
            <a:r>
              <a:rPr lang="en-GB" sz="1500" b="1" i="1" dirty="0">
                <a:effectLst/>
                <a:latin typeface="Arial" panose="020B0604020202020204" pitchFamily="34" charset="0"/>
                <a:ea typeface="Times New Roman" panose="02020603050405020304" pitchFamily="18" charset="0"/>
                <a:cs typeface="Arial" panose="020B0604020202020204" pitchFamily="34" charset="0"/>
              </a:rPr>
              <a:t>: the First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Feminale</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November–15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December 2019,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Gapar</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Aitiev</a:t>
            </a:r>
            <a:r>
              <a:rPr lang="en-GB" sz="1500" b="1" dirty="0">
                <a:effectLst/>
                <a:latin typeface="Arial" panose="020B0604020202020204" pitchFamily="34" charset="0"/>
                <a:ea typeface="Times New Roman" panose="02020603050405020304" pitchFamily="18" charset="0"/>
                <a:cs typeface="Arial" panose="020B0604020202020204" pitchFamily="34" charset="0"/>
              </a:rPr>
              <a:t> Kyrgyz National Museum of Fine Arts, Bishkek, Kyrgyzstan</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err="1">
                <a:effectLst/>
                <a:latin typeface="Arial" panose="020B0604020202020204" pitchFamily="34" charset="0"/>
                <a:ea typeface="Times New Roman" panose="02020603050405020304" pitchFamily="18" charset="0"/>
                <a:cs typeface="Arial" panose="020B0604020202020204" pitchFamily="34" charset="0"/>
              </a:rPr>
              <a:t>Earthkeeping</a:t>
            </a:r>
            <a:r>
              <a:rPr lang="en-GB" sz="1500" b="1" i="1" dirty="0">
                <a:effectLst/>
                <a:latin typeface="Arial" panose="020B0604020202020204" pitchFamily="34" charset="0"/>
                <a:ea typeface="Times New Roman" panose="02020603050405020304" pitchFamily="18" charset="0"/>
                <a:cs typeface="Arial" panose="020B0604020202020204" pitchFamily="34" charset="0"/>
              </a:rPr>
              <a:t>/</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Earthshaking</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Arte</a:t>
            </a:r>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Feminismos</a:t>
            </a:r>
            <a:r>
              <a:rPr lang="en-GB" sz="1500" b="1" i="1" dirty="0">
                <a:effectLst/>
                <a:latin typeface="Arial" panose="020B0604020202020204" pitchFamily="34" charset="0"/>
                <a:ea typeface="Times New Roman" panose="02020603050405020304" pitchFamily="18" charset="0"/>
                <a:cs typeface="Arial" panose="020B0604020202020204" pitchFamily="34" charset="0"/>
              </a:rPr>
              <a:t> e </a:t>
            </a:r>
            <a:r>
              <a:rPr lang="en-GB" sz="1500" b="1" i="1" dirty="0" err="1">
                <a:effectLst/>
                <a:latin typeface="Arial" panose="020B0604020202020204" pitchFamily="34" charset="0"/>
                <a:ea typeface="Times New Roman" panose="02020603050405020304" pitchFamily="18" charset="0"/>
                <a:cs typeface="Arial" panose="020B0604020202020204" pitchFamily="34" charset="0"/>
              </a:rPr>
              <a:t>Ecologia</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25</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July-4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October 2020, Gallerias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Municipais</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Lisboa</a:t>
            </a:r>
            <a:r>
              <a:rPr lang="en-GB" sz="1500" b="1" dirty="0">
                <a:effectLst/>
                <a:latin typeface="Arial" panose="020B0604020202020204" pitchFamily="34" charset="0"/>
                <a:ea typeface="Times New Roman" panose="02020603050405020304" pitchFamily="18" charset="0"/>
                <a:cs typeface="Arial" panose="020B0604020202020204" pitchFamily="34" charset="0"/>
              </a:rPr>
              <a:t>, Portugal</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Know My Name: Australian Women Artists 1900 to Now</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Part 1: 14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2020-9</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May 2021; part 2: 12</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2021-26</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June 2022, National Gallery of Australia, Canberra.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endParaRPr lang="en-GB" sz="15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0208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0DA904-DBD9-AA2E-D002-A52CF86EB2E1}"/>
              </a:ext>
            </a:extLst>
          </p:cNvPr>
          <p:cNvSpPr txBox="1"/>
          <p:nvPr/>
        </p:nvSpPr>
        <p:spPr>
          <a:xfrm>
            <a:off x="751113" y="772886"/>
            <a:ext cx="11005457" cy="5159760"/>
          </a:xfrm>
          <a:prstGeom prst="rect">
            <a:avLst/>
          </a:prstGeom>
          <a:noFill/>
        </p:spPr>
        <p:txBody>
          <a:bodyPr wrap="square" rtlCol="0">
            <a:spAutoFit/>
          </a:bodyPr>
          <a:lstStyle/>
          <a:p>
            <a:r>
              <a:rPr lang="en-GB" sz="1500" b="1" i="1" dirty="0">
                <a:effectLst/>
                <a:latin typeface="Arial" panose="020B0604020202020204" pitchFamily="34" charset="0"/>
                <a:ea typeface="Times New Roman" panose="02020603050405020304" pitchFamily="18" charset="0"/>
                <a:cs typeface="Arial" panose="020B0604020202020204" pitchFamily="34" charset="0"/>
              </a:rPr>
              <a:t>Female identities in the global south</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Part 1: </a:t>
            </a:r>
            <a:r>
              <a:rPr lang="en-GB" sz="1500" b="1" i="1" dirty="0">
                <a:effectLst/>
                <a:latin typeface="Arial" panose="020B0604020202020204" pitchFamily="34" charset="0"/>
                <a:ea typeface="Times New Roman" panose="02020603050405020304" pitchFamily="18" charset="0"/>
                <a:cs typeface="Arial" panose="020B0604020202020204" pitchFamily="34" charset="0"/>
              </a:rPr>
              <a:t>Contemporary female identities in the global south</a:t>
            </a:r>
            <a:r>
              <a:rPr lang="en-GB" sz="1500" b="1" i="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16</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September 2020-30</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January 2021</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Part 2: </a:t>
            </a:r>
            <a:r>
              <a:rPr lang="en-GB" sz="1500" b="1" i="1" dirty="0">
                <a:effectLst/>
                <a:latin typeface="Arial" panose="020B0604020202020204" pitchFamily="34" charset="0"/>
                <a:ea typeface="Times New Roman" panose="02020603050405020304" pitchFamily="18" charset="0"/>
                <a:cs typeface="Arial" panose="020B0604020202020204" pitchFamily="34" charset="0"/>
              </a:rPr>
              <a:t>Contemporary liminal identities in the global south</a:t>
            </a:r>
            <a:r>
              <a:rPr lang="en-GB" sz="1500" b="1" i="1" dirty="0">
                <a:latin typeface="Arial" panose="020B0604020202020204" pitchFamily="34" charset="0"/>
                <a:ea typeface="Times New Roman" panose="02020603050405020304" pitchFamily="18" charset="0"/>
                <a:cs typeface="Arial" panose="020B0604020202020204" pitchFamily="34" charset="0"/>
              </a:rPr>
              <a:t>, </a:t>
            </a:r>
            <a:r>
              <a:rPr lang="en-GB" sz="1500" b="1" dirty="0">
                <a:effectLst/>
                <a:latin typeface="Arial" panose="020B0604020202020204" pitchFamily="34" charset="0"/>
                <a:ea typeface="Times New Roman" panose="02020603050405020304" pitchFamily="18" charset="0"/>
                <a:cs typeface="Arial" panose="020B0604020202020204" pitchFamily="34" charset="0"/>
              </a:rPr>
              <a:t>29 June 2021-29</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2022, </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Part 3: </a:t>
            </a:r>
            <a:r>
              <a:rPr lang="en-GB" sz="15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Kahlo, Sher-Gil, Stern: Modernist Identities in the Global South</a:t>
            </a:r>
            <a:r>
              <a:rPr lang="en-GB" sz="1500" b="1" i="1" dirty="0">
                <a:latin typeface="Arial" panose="020B0604020202020204" pitchFamily="34" charset="0"/>
                <a:ea typeface="Times New Roman" panose="02020603050405020304" pitchFamily="18" charset="0"/>
                <a:cs typeface="Arial" panose="020B0604020202020204" pitchFamily="34" charset="0"/>
              </a:rPr>
              <a:t>, </a:t>
            </a:r>
            <a:r>
              <a:rPr lang="en-GB" sz="1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r>
              <a:rPr lang="en-GB" sz="1500" b="1"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t>
            </a:r>
            <a:r>
              <a:rPr lang="en-GB" sz="1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October 2022-22</a:t>
            </a:r>
            <a:r>
              <a:rPr lang="en-GB" sz="1500" b="1"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nd</a:t>
            </a:r>
            <a:r>
              <a:rPr lang="en-GB" sz="1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February 2023</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Joburg Contemporary Art Foundation, Johannesburg, South Africa.</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 </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I Remember Therefore I am. Unwritten Stories: Woman Artist Archives.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14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2020-24</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 2021, Latvian Centre of Contemporary Art, Riga, Latvia.</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Who will write the history of tears: Artists on women’s rights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26</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 2021-27 March 2022, Museum of Modern Art, Warsaw, Poland</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Declaration: A Pacific Feminist Agenda</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26 March-31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July 2022, Auckland Art Gallery</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Empowerment: Art and Feminisms</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solidFill>
                  <a:srgbClr val="1C1C19"/>
                </a:solidFill>
                <a:effectLst/>
                <a:latin typeface="Arial" panose="020B0604020202020204" pitchFamily="34" charset="0"/>
                <a:ea typeface="Times New Roman" panose="02020603050405020304" pitchFamily="18" charset="0"/>
                <a:cs typeface="Arial" panose="020B0604020202020204" pitchFamily="34" charset="0"/>
              </a:rPr>
              <a:t>September 10, 2022 – January 8, 2023,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Kunstmuseum</a:t>
            </a:r>
            <a:r>
              <a:rPr lang="en-GB" sz="1500" b="1" dirty="0">
                <a:effectLst/>
                <a:latin typeface="Arial" panose="020B0604020202020204" pitchFamily="34" charset="0"/>
                <a:ea typeface="Times New Roman" panose="02020603050405020304" pitchFamily="18" charset="0"/>
                <a:cs typeface="Arial" panose="020B0604020202020204" pitchFamily="34" charset="0"/>
              </a:rPr>
              <a:t> Wolfsburg, Germany</a:t>
            </a:r>
          </a:p>
          <a:p>
            <a:r>
              <a:rPr lang="en-GB" sz="1500" b="1" dirty="0">
                <a:effectLst/>
                <a:latin typeface="Arial" panose="020B0604020202020204" pitchFamily="34" charset="0"/>
                <a:ea typeface="Times New Roman" panose="02020603050405020304" pitchFamily="18" charset="0"/>
                <a:cs typeface="Arial" panose="020B0604020202020204" pitchFamily="34" charset="0"/>
              </a:rPr>
              <a:t> </a:t>
            </a:r>
          </a:p>
          <a:p>
            <a:r>
              <a:rPr lang="en-GB" sz="1500" b="1" i="1" dirty="0">
                <a:effectLst/>
                <a:latin typeface="Arial" panose="020B0604020202020204" pitchFamily="34" charset="0"/>
                <a:ea typeface="Times New Roman" panose="02020603050405020304" pitchFamily="18" charset="0"/>
                <a:cs typeface="Arial" panose="020B0604020202020204" pitchFamily="34" charset="0"/>
              </a:rPr>
              <a:t>Women in Revolt! Art, Activism, and the Women’s Movement in the UK 1970-1990</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8</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November 2023-7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April 2024, Tate Britain</a:t>
            </a:r>
          </a:p>
          <a:p>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endParaRPr lang="en-GB" sz="15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9107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96E7E0-BAFF-504D-6B3C-F789D8D35A53}"/>
              </a:ext>
            </a:extLst>
          </p:cNvPr>
          <p:cNvSpPr txBox="1"/>
          <p:nvPr/>
        </p:nvSpPr>
        <p:spPr>
          <a:xfrm>
            <a:off x="772886" y="805543"/>
            <a:ext cx="10831285" cy="5970865"/>
          </a:xfrm>
          <a:prstGeom prst="rect">
            <a:avLst/>
          </a:prstGeom>
          <a:noFill/>
        </p:spPr>
        <p:txBody>
          <a:bodyPr wrap="square" rtlCol="0">
            <a:spAutoFit/>
          </a:bodyPr>
          <a:lstStyle/>
          <a:p>
            <a:pPr>
              <a:lnSpc>
                <a:spcPct val="115000"/>
              </a:lnSpc>
            </a:pPr>
            <a:r>
              <a:rPr lang="en-GB" sz="2000" b="1" kern="0" dirty="0">
                <a:effectLst/>
                <a:latin typeface="Arial" panose="020B0604020202020204" pitchFamily="34" charset="0"/>
                <a:ea typeface="Times New Roman" panose="02020603050405020304" pitchFamily="18" charset="0"/>
                <a:cs typeface="Arial" panose="020B0604020202020204" pitchFamily="34" charset="0"/>
              </a:rPr>
              <a:t>As the WLM was rising in the mid to late 1960s, so too were ‘the Troubles’ in Northern Ireland. </a:t>
            </a:r>
          </a:p>
          <a:p>
            <a:pPr>
              <a:lnSpc>
                <a:spcPct val="115000"/>
              </a:lnSpc>
            </a:pPr>
            <a:endParaRPr lang="en-GB" sz="2000" b="1" kern="0"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pPr>
            <a:r>
              <a:rPr lang="en-GB" sz="2000" b="1" kern="0" dirty="0">
                <a:effectLst/>
                <a:latin typeface="Arial" panose="020B0604020202020204" pitchFamily="34" charset="0"/>
                <a:ea typeface="Times New Roman" panose="02020603050405020304" pitchFamily="18" charset="0"/>
                <a:cs typeface="Arial" panose="020B0604020202020204" pitchFamily="34" charset="0"/>
              </a:rPr>
              <a:t>It is impossible to consider British political and cultural history of the 1960s onwards without paying careful attention to NI;</a:t>
            </a:r>
          </a:p>
          <a:p>
            <a:pPr>
              <a:lnSpc>
                <a:spcPct val="115000"/>
              </a:lnSpc>
            </a:pPr>
            <a:endParaRPr lang="en-GB" sz="2000" b="1" kern="0"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pPr>
            <a:r>
              <a:rPr lang="en-GB" sz="2000" b="1" kern="0" dirty="0">
                <a:effectLst/>
                <a:latin typeface="Arial" panose="020B0604020202020204" pitchFamily="34" charset="0"/>
                <a:ea typeface="Times New Roman" panose="02020603050405020304" pitchFamily="18" charset="0"/>
                <a:cs typeface="Arial" panose="020B0604020202020204" pitchFamily="34" charset="0"/>
              </a:rPr>
              <a:t> it is impossible to consider the sexual politics, higher education, art practices and culture of NI without considering the Republic of Ireland (</a:t>
            </a:r>
            <a:r>
              <a:rPr lang="en-GB" sz="2000" b="1" kern="0" dirty="0" err="1">
                <a:effectLst/>
                <a:latin typeface="Arial" panose="020B0604020202020204" pitchFamily="34" charset="0"/>
                <a:ea typeface="Times New Roman" panose="02020603050405020304" pitchFamily="18" charset="0"/>
                <a:cs typeface="Arial" panose="020B0604020202020204" pitchFamily="34" charset="0"/>
              </a:rPr>
              <a:t>RoI</a:t>
            </a:r>
            <a:r>
              <a:rPr lang="en-GB" sz="2000" b="1" kern="0" dirty="0">
                <a:effectLst/>
                <a:latin typeface="Arial" panose="020B0604020202020204" pitchFamily="34" charset="0"/>
                <a:ea typeface="Times New Roman" panose="02020603050405020304" pitchFamily="18" charset="0"/>
                <a:cs typeface="Arial" panose="020B0604020202020204" pitchFamily="34" charset="0"/>
              </a:rPr>
              <a:t>). </a:t>
            </a:r>
          </a:p>
          <a:p>
            <a:pPr>
              <a:lnSpc>
                <a:spcPct val="115000"/>
              </a:lnSpc>
            </a:pPr>
            <a:endParaRPr lang="en-GB" sz="2000" b="1" kern="0"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pPr>
            <a:r>
              <a:rPr lang="en-GB" sz="2000" b="1" kern="0" dirty="0">
                <a:effectLst/>
                <a:latin typeface="Arial" panose="020B0604020202020204" pitchFamily="34" charset="0"/>
                <a:ea typeface="Times New Roman" panose="02020603050405020304" pitchFamily="18" charset="0"/>
                <a:cs typeface="Arial" panose="020B0604020202020204" pitchFamily="34" charset="0"/>
              </a:rPr>
              <a:t>Even more so, given the colonial history and causes of ‘the Troubles,’ as well as the porosity of the border, it is impossible to consider cultural and sexual politics, history, Art History, art practices and higher education in the </a:t>
            </a:r>
            <a:r>
              <a:rPr lang="en-GB" sz="2000" b="1" kern="0" dirty="0" err="1">
                <a:effectLst/>
                <a:latin typeface="Arial" panose="020B0604020202020204" pitchFamily="34" charset="0"/>
                <a:ea typeface="Times New Roman" panose="02020603050405020304" pitchFamily="18" charset="0"/>
                <a:cs typeface="Arial" panose="020B0604020202020204" pitchFamily="34" charset="0"/>
              </a:rPr>
              <a:t>RoI</a:t>
            </a:r>
            <a:r>
              <a:rPr lang="en-GB" sz="2000" b="1" kern="0" dirty="0">
                <a:effectLst/>
                <a:latin typeface="Arial" panose="020B0604020202020204" pitchFamily="34" charset="0"/>
                <a:ea typeface="Times New Roman" panose="02020603050405020304" pitchFamily="18" charset="0"/>
                <a:cs typeface="Arial" panose="020B0604020202020204" pitchFamily="34" charset="0"/>
              </a:rPr>
              <a:t> without considering NI and the UK. </a:t>
            </a:r>
          </a:p>
          <a:p>
            <a:pPr>
              <a:lnSpc>
                <a:spcPct val="115000"/>
              </a:lnSpc>
            </a:pPr>
            <a:endParaRPr lang="en-GB" sz="2000" b="1" kern="100" dirty="0">
              <a:effectLst/>
              <a:latin typeface="Arial" panose="020B0604020202020204" pitchFamily="34" charset="0"/>
              <a:ea typeface="Calibri" panose="020F0502020204030204" pitchFamily="34" charset="0"/>
              <a:cs typeface="Arial" panose="020B0604020202020204" pitchFamily="34" charset="0"/>
            </a:endParaRPr>
          </a:p>
          <a:p>
            <a:r>
              <a:rPr lang="en-GB" sz="2000" b="1" kern="0" dirty="0">
                <a:effectLst/>
                <a:latin typeface="Arial" panose="020B0604020202020204" pitchFamily="34" charset="0"/>
                <a:ea typeface="Times New Roman" panose="02020603050405020304" pitchFamily="18" charset="0"/>
                <a:cs typeface="Arial" panose="020B0604020202020204" pitchFamily="34" charset="0"/>
              </a:rPr>
              <a:t>That these categories do not mirror each other indicates the imbalance of political power and of art world visibility between the entities.</a:t>
            </a:r>
            <a:r>
              <a:rPr lang="en-GB" sz="2000" b="1" dirty="0">
                <a:effectLst/>
                <a:latin typeface="Arial" panose="020B0604020202020204" pitchFamily="34" charset="0"/>
                <a:cs typeface="Arial" panose="020B0604020202020204" pitchFamily="34" charset="0"/>
              </a:rPr>
              <a:t> </a:t>
            </a:r>
            <a:endParaRPr lang="en-GB" sz="2000" b="1" dirty="0">
              <a:latin typeface="Arial" panose="020B0604020202020204" pitchFamily="34" charset="0"/>
              <a:cs typeface="Arial" panose="020B0604020202020204" pitchFamily="34" charset="0"/>
            </a:endParaRPr>
          </a:p>
          <a:p>
            <a:endParaRPr lang="en-GB" sz="2000" dirty="0"/>
          </a:p>
        </p:txBody>
      </p:sp>
    </p:spTree>
    <p:extLst>
      <p:ext uri="{BB962C8B-B14F-4D97-AF65-F5344CB8AC3E}">
        <p14:creationId xmlns:p14="http://schemas.microsoft.com/office/powerpoint/2010/main" val="72148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85D85-81A1-1234-1834-E0BFDE415772}"/>
              </a:ext>
            </a:extLst>
          </p:cNvPr>
          <p:cNvSpPr txBox="1"/>
          <p:nvPr/>
        </p:nvSpPr>
        <p:spPr>
          <a:xfrm>
            <a:off x="696686" y="500743"/>
            <a:ext cx="11190514" cy="6417141"/>
          </a:xfrm>
          <a:prstGeom prst="rect">
            <a:avLst/>
          </a:prstGeom>
          <a:noFill/>
        </p:spPr>
        <p:txBody>
          <a:bodyPr wrap="square" rtlCol="0">
            <a:spAutoFit/>
          </a:bodyPr>
          <a:lstStyle/>
          <a:p>
            <a:pPr>
              <a:lnSpc>
                <a:spcPct val="115000"/>
              </a:lnSpc>
            </a:pPr>
            <a:r>
              <a:rPr lang="en-GB" sz="2000" b="1" kern="0" dirty="0">
                <a:effectLst/>
                <a:latin typeface="Helvetica" pitchFamily="2" charset="0"/>
                <a:ea typeface="Times New Roman" panose="02020603050405020304" pitchFamily="18" charset="0"/>
                <a:cs typeface="Arial" panose="020B0604020202020204" pitchFamily="34" charset="0"/>
              </a:rPr>
              <a:t>Emerging from this set of problems, we have the following research questions:</a:t>
            </a:r>
            <a:br>
              <a:rPr lang="en-GB" sz="2000" b="1" kern="0" dirty="0">
                <a:effectLst/>
                <a:latin typeface="Helvetica" pitchFamily="2" charset="0"/>
                <a:ea typeface="Times New Roman" panose="02020603050405020304" pitchFamily="18" charset="0"/>
                <a:cs typeface="Arial" panose="020B0604020202020204" pitchFamily="34" charset="0"/>
              </a:rPr>
            </a:br>
            <a:r>
              <a:rPr lang="en-GB" sz="2000" b="1" kern="0" dirty="0">
                <a:effectLst/>
                <a:latin typeface="Helvetica" pitchFamily="2" charset="0"/>
                <a:ea typeface="Times New Roman" panose="02020603050405020304" pitchFamily="18" charset="0"/>
                <a:cs typeface="Arial" panose="020B0604020202020204" pitchFamily="34" charset="0"/>
              </a:rPr>
              <a:t>1) </a:t>
            </a:r>
            <a:r>
              <a:rPr lang="en-GB" sz="2000" b="1" kern="0" dirty="0">
                <a:effectLst/>
                <a:latin typeface="Helvetica" pitchFamily="2" charset="0"/>
                <a:ea typeface="Times New Roman" panose="02020603050405020304" pitchFamily="18" charset="0"/>
                <a:cs typeface="Times New Roman" panose="02020603050405020304" pitchFamily="18" charset="0"/>
              </a:rPr>
              <a:t>What is the hidden history of the encounter between feminism and art in the UK and Ireland – who was doing what, where, and why?</a:t>
            </a:r>
            <a:endParaRPr lang="en-GB" sz="2000" b="1" kern="100" dirty="0">
              <a:effectLst/>
              <a:latin typeface="Helvetica" pitchFamily="2" charset="0"/>
              <a:ea typeface="Calibri" panose="020F0502020204030204" pitchFamily="34" charset="0"/>
              <a:cs typeface="Times New Roman" panose="02020603050405020304" pitchFamily="18" charset="0"/>
            </a:endParaRPr>
          </a:p>
          <a:p>
            <a:pPr>
              <a:lnSpc>
                <a:spcPct val="115000"/>
              </a:lnSpc>
            </a:pPr>
            <a:r>
              <a:rPr lang="en-GB" sz="2000" b="1" kern="0" dirty="0">
                <a:effectLst/>
                <a:latin typeface="Helvetica" pitchFamily="2" charset="0"/>
                <a:ea typeface="Times New Roman" panose="02020603050405020304" pitchFamily="18" charset="0"/>
                <a:cs typeface="Arial" panose="020B0604020202020204" pitchFamily="34" charset="0"/>
              </a:rPr>
              <a:t>2) </a:t>
            </a:r>
            <a:r>
              <a:rPr lang="en-GB" sz="2000" b="1" kern="0" dirty="0">
                <a:effectLst/>
                <a:latin typeface="Helvetica" pitchFamily="2" charset="0"/>
                <a:ea typeface="Times New Roman" panose="02020603050405020304" pitchFamily="18" charset="0"/>
                <a:cs typeface="Times New Roman" panose="02020603050405020304" pitchFamily="18" charset="0"/>
              </a:rPr>
              <a:t>What is the heritage and legacy of this encounter, with its dynamics of movement of people, artworks, and ideas between and within the geographic islands of Ireland and Britain, and the political entities of the Republic of Ireland and the component parts of the United Kingdom?</a:t>
            </a:r>
            <a:endParaRPr lang="en-GB" sz="2000" b="1" kern="100" dirty="0">
              <a:effectLst/>
              <a:latin typeface="Helvetica" pitchFamily="2" charset="0"/>
              <a:ea typeface="Calibri" panose="020F0502020204030204" pitchFamily="34" charset="0"/>
              <a:cs typeface="Times New Roman" panose="02020603050405020304" pitchFamily="18" charset="0"/>
            </a:endParaRPr>
          </a:p>
          <a:p>
            <a:pPr>
              <a:lnSpc>
                <a:spcPct val="115000"/>
              </a:lnSpc>
            </a:pPr>
            <a:r>
              <a:rPr lang="en-GB" sz="2000" b="1" kern="0" dirty="0">
                <a:effectLst/>
                <a:latin typeface="Helvetica" pitchFamily="2" charset="0"/>
                <a:ea typeface="Times New Roman" panose="02020603050405020304" pitchFamily="18" charset="0"/>
                <a:cs typeface="Arial" panose="020B0604020202020204" pitchFamily="34" charset="0"/>
              </a:rPr>
              <a:t>3) </a:t>
            </a:r>
            <a:r>
              <a:rPr lang="en-GB" sz="2000" b="1" kern="0" dirty="0">
                <a:effectLst/>
                <a:latin typeface="Helvetica" pitchFamily="2" charset="0"/>
                <a:ea typeface="Times New Roman" panose="02020603050405020304" pitchFamily="18" charset="0"/>
                <a:cs typeface="Times New Roman" panose="02020603050405020304" pitchFamily="18" charset="0"/>
              </a:rPr>
              <a:t>What methodologies, processes and policies can be developed (honouring and enacting feminist thinking, practices, and critiques of disciplinary canons) to address issues of privacy, ethics, copyright, which will emerge from this work? How do these processes inform/transform digital art history methods and curation?</a:t>
            </a:r>
            <a:endParaRPr lang="en-GB" sz="2000" b="1" kern="100" dirty="0">
              <a:effectLst/>
              <a:latin typeface="Helvetica" pitchFamily="2" charset="0"/>
              <a:ea typeface="Calibri" panose="020F0502020204030204" pitchFamily="34" charset="0"/>
              <a:cs typeface="Times New Roman" panose="02020603050405020304" pitchFamily="18" charset="0"/>
            </a:endParaRPr>
          </a:p>
          <a:p>
            <a:pPr>
              <a:lnSpc>
                <a:spcPct val="115000"/>
              </a:lnSpc>
            </a:pPr>
            <a:r>
              <a:rPr lang="en-GB" sz="2000" b="1" kern="0" dirty="0">
                <a:effectLst/>
                <a:latin typeface="Helvetica" pitchFamily="2" charset="0"/>
                <a:ea typeface="Times New Roman" panose="02020603050405020304" pitchFamily="18" charset="0"/>
                <a:cs typeface="Arial" panose="020B0604020202020204" pitchFamily="34" charset="0"/>
              </a:rPr>
              <a:t>4) </a:t>
            </a:r>
            <a:r>
              <a:rPr lang="en-GB" sz="2000" b="1" kern="0" dirty="0">
                <a:effectLst/>
                <a:latin typeface="Helvetica" pitchFamily="2" charset="0"/>
                <a:ea typeface="Times New Roman" panose="02020603050405020304" pitchFamily="18" charset="0"/>
                <a:cs typeface="Times New Roman" panose="02020603050405020304" pitchFamily="18" charset="0"/>
              </a:rPr>
              <a:t>Utilising such methodologies to critique disciplinary structures, how can this research then be positioned to make an impact upon the development of Digital Humanities? How can feminist methods of discipline-building be integral, rather than marginal issues of ‘accessibility’, ‘add-ons’, ‘special interest’, or even ‘inclusion’ in exclusionary structures?</a:t>
            </a:r>
            <a:endParaRPr lang="en-GB" sz="2000" b="1" kern="100" dirty="0">
              <a:effectLst/>
              <a:latin typeface="Helvetica" pitchFamily="2" charset="0"/>
              <a:ea typeface="Calibri" panose="020F0502020204030204" pitchFamily="34" charset="0"/>
              <a:cs typeface="Times New Roman" panose="02020603050405020304" pitchFamily="18" charset="0"/>
            </a:endParaRPr>
          </a:p>
          <a:p>
            <a:pPr>
              <a:lnSpc>
                <a:spcPct val="115000"/>
              </a:lnSpc>
            </a:pPr>
            <a:r>
              <a:rPr lang="en-GB" sz="2000" b="1" kern="0" dirty="0">
                <a:effectLst/>
                <a:latin typeface="Helvetica" pitchFamily="2" charset="0"/>
                <a:ea typeface="Times New Roman" panose="02020603050405020304" pitchFamily="18" charset="0"/>
                <a:cs typeface="Arial" panose="020B0604020202020204" pitchFamily="34" charset="0"/>
              </a:rPr>
              <a:t>5) </a:t>
            </a:r>
            <a:r>
              <a:rPr lang="en-GB" sz="2000" b="1" kern="0" dirty="0">
                <a:effectLst/>
                <a:latin typeface="Helvetica" pitchFamily="2" charset="0"/>
                <a:ea typeface="Times New Roman" panose="02020603050405020304" pitchFamily="18" charset="0"/>
                <a:cs typeface="Times New Roman" panose="02020603050405020304" pitchFamily="18" charset="0"/>
              </a:rPr>
              <a:t>What constitutes feminist practice in </a:t>
            </a:r>
            <a:r>
              <a:rPr lang="en-GB" sz="2000" b="1" kern="0" dirty="0">
                <a:effectLst/>
                <a:latin typeface="Helvetica" pitchFamily="2" charset="0"/>
                <a:ea typeface="Times New Roman" panose="02020603050405020304" pitchFamily="18" charset="0"/>
                <a:cs typeface="Arial" panose="020B0604020202020204" pitchFamily="34" charset="0"/>
              </a:rPr>
              <a:t>FAMH</a:t>
            </a:r>
            <a:r>
              <a:rPr lang="en-GB" sz="2000" b="1" kern="0" dirty="0">
                <a:effectLst/>
                <a:latin typeface="Helvetica" pitchFamily="2" charset="0"/>
                <a:ea typeface="Times New Roman" panose="02020603050405020304" pitchFamily="18" charset="0"/>
                <a:cs typeface="Times New Roman" panose="02020603050405020304" pitchFamily="18" charset="0"/>
              </a:rPr>
              <a:t>: in methods; curating; portal; access to archive? </a:t>
            </a:r>
            <a:endParaRPr lang="en-GB" sz="2000" b="1" kern="100" dirty="0">
              <a:effectLst/>
              <a:latin typeface="Helvetica" pitchFamily="2" charset="0"/>
              <a:ea typeface="Calibri" panose="020F0502020204030204" pitchFamily="34" charset="0"/>
              <a:cs typeface="Times New Roman" panose="02020603050405020304" pitchFamily="18" charset="0"/>
            </a:endParaRPr>
          </a:p>
          <a:p>
            <a:endParaRPr lang="en-GB" sz="2000" b="1" dirty="0"/>
          </a:p>
        </p:txBody>
      </p:sp>
    </p:spTree>
    <p:extLst>
      <p:ext uri="{BB962C8B-B14F-4D97-AF65-F5344CB8AC3E}">
        <p14:creationId xmlns:p14="http://schemas.microsoft.com/office/powerpoint/2010/main" val="1471735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F48E69-24D8-827C-0C2D-57B690ECF5AC}"/>
              </a:ext>
            </a:extLst>
          </p:cNvPr>
          <p:cNvSpPr txBox="1"/>
          <p:nvPr/>
        </p:nvSpPr>
        <p:spPr>
          <a:xfrm>
            <a:off x="1741714" y="2231571"/>
            <a:ext cx="8567057" cy="2246769"/>
          </a:xfrm>
          <a:prstGeom prst="rect">
            <a:avLst/>
          </a:prstGeom>
          <a:noFill/>
        </p:spPr>
        <p:txBody>
          <a:bodyPr wrap="square" rtlCol="0">
            <a:spAutoFit/>
          </a:bodyPr>
          <a:lstStyle/>
          <a:p>
            <a:r>
              <a:rPr lang="en-GB" sz="2800" b="1" dirty="0">
                <a:effectLst/>
                <a:latin typeface="Arial" panose="020B0604020202020204" pitchFamily="34" charset="0"/>
                <a:ea typeface="Calibri" panose="020F0502020204030204" pitchFamily="34" charset="0"/>
                <a:cs typeface="Arial" panose="020B0604020202020204" pitchFamily="34" charset="0"/>
              </a:rPr>
              <a:t>Further, while focused on UK/Ireland, we hope that FAMH will serve as a model of practice for researchers elsewhere, and would like to work with colleagues across Europe </a:t>
            </a:r>
            <a:r>
              <a:rPr lang="en-GB" sz="2800" b="1">
                <a:effectLst/>
                <a:latin typeface="Arial" panose="020B0604020202020204" pitchFamily="34" charset="0"/>
                <a:ea typeface="Calibri" panose="020F0502020204030204" pitchFamily="34" charset="0"/>
                <a:cs typeface="Arial" panose="020B0604020202020204" pitchFamily="34" charset="0"/>
              </a:rPr>
              <a:t>in expanding this work.</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0032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6298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1017CFC-8E5B-950B-97BC-113AC0CFD2ED}"/>
              </a:ext>
            </a:extLst>
          </p:cNvPr>
          <p:cNvSpPr txBox="1"/>
          <p:nvPr/>
        </p:nvSpPr>
        <p:spPr>
          <a:xfrm>
            <a:off x="707136" y="694944"/>
            <a:ext cx="10594848" cy="5632311"/>
          </a:xfrm>
          <a:prstGeom prst="rect">
            <a:avLst/>
          </a:prstGeom>
          <a:noFill/>
        </p:spPr>
        <p:txBody>
          <a:bodyPr wrap="square" rtlCol="0">
            <a:spAutoFit/>
          </a:bodyPr>
          <a:lstStyle/>
          <a:p>
            <a:r>
              <a:rPr lang="en-GB" sz="2400" b="1" u="none" strike="noStrike" dirty="0">
                <a:effectLst/>
                <a:latin typeface="Arial" panose="020B0604020202020204" pitchFamily="34" charset="0"/>
                <a:cs typeface="Arial" panose="020B0604020202020204" pitchFamily="34" charset="0"/>
              </a:rPr>
              <a:t>The 3-year grant is awarded to Feminist Art Making Histories by Arts and Humanities Research Council (UK) and the Irish Research Council: UK-Ireland under the Collaboration in the Digital Humanities Research Grants Scheme.</a:t>
            </a:r>
          </a:p>
          <a:p>
            <a:endParaRPr lang="en-GB" sz="2400"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Dr Tina Kinsella, Institute of Art, Design &amp; Technology (IADT), Dublin, Ireland</a:t>
            </a: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Dr Elspeth Mitchell, University of Leeds, UK</a:t>
            </a: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Dr Amy Tobin, University of Cambridge, UK</a:t>
            </a: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Dr Ana </a:t>
            </a:r>
            <a:r>
              <a:rPr lang="en-GB" sz="2400" b="1" dirty="0" err="1">
                <a:latin typeface="Arial" panose="020B0604020202020204" pitchFamily="34" charset="0"/>
                <a:cs typeface="Arial" panose="020B0604020202020204" pitchFamily="34" charset="0"/>
              </a:rPr>
              <a:t>Baeza</a:t>
            </a:r>
            <a:r>
              <a:rPr lang="en-GB" sz="2400" b="1" dirty="0">
                <a:latin typeface="Arial" panose="020B0604020202020204" pitchFamily="34" charset="0"/>
                <a:cs typeface="Arial" panose="020B0604020202020204" pitchFamily="34" charset="0"/>
              </a:rPr>
              <a:t> Ruiz, Loughborough University, UK</a:t>
            </a: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Dr Martina Mullaney, IADT, Ireland.</a:t>
            </a:r>
          </a:p>
          <a:p>
            <a:pPr marL="342900" indent="-342900">
              <a:buFont typeface="Arial" panose="020B0604020202020204" pitchFamily="34" charset="0"/>
              <a:buChar char="•"/>
            </a:pPr>
            <a:endParaRPr lang="en-GB" sz="2400" b="1" dirty="0">
              <a:latin typeface="Arial" panose="020B0604020202020204" pitchFamily="34" charset="0"/>
              <a:cs typeface="Arial" panose="020B0604020202020204" pitchFamily="34" charset="0"/>
            </a:endParaRPr>
          </a:p>
          <a:p>
            <a:r>
              <a:rPr lang="en-GB" sz="2400" b="1" dirty="0">
                <a:latin typeface="Arial" panose="020B0604020202020204" pitchFamily="34" charset="0"/>
                <a:cs typeface="Arial" panose="020B0604020202020204" pitchFamily="34" charset="0"/>
              </a:rPr>
              <a:t>The project is to undertake long interviews, up to 6 hours, with 60 Irish and UK feminist artists who were working in the 1970s-1990s; and then to make these interviews accessible.</a:t>
            </a:r>
          </a:p>
        </p:txBody>
      </p:sp>
    </p:spTree>
    <p:extLst>
      <p:ext uri="{BB962C8B-B14F-4D97-AF65-F5344CB8AC3E}">
        <p14:creationId xmlns:p14="http://schemas.microsoft.com/office/powerpoint/2010/main" val="3559822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pic>
        <p:nvPicPr>
          <p:cNvPr id="3" name="Picture 2" descr="A person drawing on a blackboard&#10;&#10;Description automatically generated">
            <a:extLst>
              <a:ext uri="{FF2B5EF4-FFF2-40B4-BE49-F238E27FC236}">
                <a16:creationId xmlns:a16="http://schemas.microsoft.com/office/drawing/2014/main" id="{3304320A-AE85-899B-AA21-9545482F1EEE}"/>
              </a:ext>
            </a:extLst>
          </p:cNvPr>
          <p:cNvPicPr>
            <a:picLocks noChangeAspect="1"/>
          </p:cNvPicPr>
          <p:nvPr/>
        </p:nvPicPr>
        <p:blipFill>
          <a:blip r:embed="rId3"/>
          <a:stretch>
            <a:fillRect/>
          </a:stretch>
        </p:blipFill>
        <p:spPr>
          <a:xfrm>
            <a:off x="546652" y="480688"/>
            <a:ext cx="4870174" cy="6377312"/>
          </a:xfrm>
          <a:prstGeom prst="rect">
            <a:avLst/>
          </a:prstGeom>
        </p:spPr>
      </p:pic>
      <p:pic>
        <p:nvPicPr>
          <p:cNvPr id="5" name="Picture 4" descr="A person sitting in front of a painting&#10;&#10;Description automatically generated">
            <a:extLst>
              <a:ext uri="{FF2B5EF4-FFF2-40B4-BE49-F238E27FC236}">
                <a16:creationId xmlns:a16="http://schemas.microsoft.com/office/drawing/2014/main" id="{D158BC15-BCE5-C18A-8750-23312E6A5DE3}"/>
              </a:ext>
            </a:extLst>
          </p:cNvPr>
          <p:cNvPicPr>
            <a:picLocks noChangeAspect="1"/>
          </p:cNvPicPr>
          <p:nvPr/>
        </p:nvPicPr>
        <p:blipFill>
          <a:blip r:embed="rId4"/>
          <a:stretch>
            <a:fillRect/>
          </a:stretch>
        </p:blipFill>
        <p:spPr>
          <a:xfrm>
            <a:off x="6775176" y="480688"/>
            <a:ext cx="4986130" cy="6373002"/>
          </a:xfrm>
          <a:prstGeom prst="rect">
            <a:avLst/>
          </a:prstGeom>
        </p:spPr>
      </p:pic>
      <p:sp>
        <p:nvSpPr>
          <p:cNvPr id="6" name="TextBox 5">
            <a:extLst>
              <a:ext uri="{FF2B5EF4-FFF2-40B4-BE49-F238E27FC236}">
                <a16:creationId xmlns:a16="http://schemas.microsoft.com/office/drawing/2014/main" id="{37DF13CC-02A3-6847-62E2-5A87FBF24882}"/>
              </a:ext>
            </a:extLst>
          </p:cNvPr>
          <p:cNvSpPr txBox="1"/>
          <p:nvPr/>
        </p:nvSpPr>
        <p:spPr>
          <a:xfrm>
            <a:off x="-268357" y="89452"/>
            <a:ext cx="5685182" cy="430887"/>
          </a:xfrm>
          <a:prstGeom prst="rect">
            <a:avLst/>
          </a:prstGeom>
          <a:noFill/>
        </p:spPr>
        <p:txBody>
          <a:bodyPr wrap="square" rtlCol="0">
            <a:spAutoFit/>
          </a:bodyPr>
          <a:lstStyle/>
          <a:p>
            <a:pPr algn="r"/>
            <a:r>
              <a:rPr lang="en-GB" sz="2200" b="1" dirty="0"/>
              <a:t>Ivor Robinson. 28/10/1924 – 19/2/2014 </a:t>
            </a:r>
          </a:p>
        </p:txBody>
      </p:sp>
      <p:sp>
        <p:nvSpPr>
          <p:cNvPr id="7" name="TextBox 6">
            <a:extLst>
              <a:ext uri="{FF2B5EF4-FFF2-40B4-BE49-F238E27FC236}">
                <a16:creationId xmlns:a16="http://schemas.microsoft.com/office/drawing/2014/main" id="{B33CC22A-CDC2-A3A7-187E-197160115995}"/>
              </a:ext>
            </a:extLst>
          </p:cNvPr>
          <p:cNvSpPr txBox="1"/>
          <p:nvPr/>
        </p:nvSpPr>
        <p:spPr>
          <a:xfrm>
            <a:off x="6698974" y="61556"/>
            <a:ext cx="5493025" cy="430887"/>
          </a:xfrm>
          <a:prstGeom prst="rect">
            <a:avLst/>
          </a:prstGeom>
          <a:noFill/>
        </p:spPr>
        <p:txBody>
          <a:bodyPr wrap="square" rtlCol="0">
            <a:spAutoFit/>
          </a:bodyPr>
          <a:lstStyle/>
          <a:p>
            <a:r>
              <a:rPr lang="en-GB" sz="2200" b="1" dirty="0"/>
              <a:t>Alexis Hunter. 4/11/1948 – 24/2/2014</a:t>
            </a:r>
          </a:p>
        </p:txBody>
      </p:sp>
    </p:spTree>
    <p:extLst>
      <p:ext uri="{BB962C8B-B14F-4D97-AF65-F5344CB8AC3E}">
        <p14:creationId xmlns:p14="http://schemas.microsoft.com/office/powerpoint/2010/main" val="3807696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9ED1A0-ED9E-3BE1-6DC0-07C01CF2EA7C}"/>
              </a:ext>
            </a:extLst>
          </p:cNvPr>
          <p:cNvSpPr txBox="1"/>
          <p:nvPr/>
        </p:nvSpPr>
        <p:spPr>
          <a:xfrm>
            <a:off x="619116" y="606287"/>
            <a:ext cx="6096541" cy="5109091"/>
          </a:xfrm>
          <a:prstGeom prst="rect">
            <a:avLst/>
          </a:prstGeom>
          <a:noFill/>
        </p:spPr>
        <p:txBody>
          <a:bodyPr wrap="none" rtlCol="0">
            <a:spAutoFit/>
          </a:bodyPr>
          <a:lstStyle/>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Helen Chadwick 		</a:t>
            </a:r>
            <a:r>
              <a:rPr lang="en-GB" sz="2200" b="1" kern="0" dirty="0">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18/5/1953 – 15/3/1996</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Monica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Sjöo</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31/12/1938 – 8/8/2005</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Maud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Sulter</a:t>
            </a:r>
            <a:r>
              <a:rPr lang="en-GB" sz="2200" b="1" i="0" u="none" strike="noStrike" dirty="0">
                <a:effectLst/>
                <a:latin typeface="Arial" panose="020B0604020202020204" pitchFamily="34" charset="0"/>
                <a:cs typeface="Arial" panose="020B0604020202020204" pitchFamily="34" charset="0"/>
              </a:rPr>
              <a:t> 			  19/9/1960 – 27/2/2008</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Rozsika</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Parker 		</a:t>
            </a:r>
            <a:r>
              <a:rPr lang="en-GB" sz="2200" b="1" i="0" u="none" strike="noStrike" dirty="0">
                <a:effectLst/>
                <a:latin typeface="Arial" panose="020B0604020202020204" pitchFamily="34" charset="0"/>
                <a:cs typeface="Arial" panose="020B0604020202020204" pitchFamily="34" charset="0"/>
              </a:rPr>
              <a:t>27/12/1945 – 5/11/2010</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Monica Ross 			</a:t>
            </a:r>
            <a:r>
              <a:rPr lang="en-GB" sz="2200" b="1" i="0" u="none" strike="noStrike" dirty="0">
                <a:effectLst/>
                <a:latin typeface="Arial" panose="020B0604020202020204" pitchFamily="34" charset="0"/>
                <a:cs typeface="Arial" panose="020B0604020202020204" pitchFamily="34" charset="0"/>
              </a:rPr>
              <a:t>26/11/1950 – 14/6/2013</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dirty="0">
                <a:latin typeface="Arial" panose="020B0604020202020204" pitchFamily="34" charset="0"/>
                <a:cs typeface="Arial" panose="020B0604020202020204" pitchFamily="34" charset="0"/>
              </a:rPr>
              <a:t>Alexis Hunter		 	  4/11/1948 – 24/2/2014</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Jacqueline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Morreau</a:t>
            </a:r>
            <a:r>
              <a:rPr lang="en-GB" sz="2200" b="1" kern="0" dirty="0">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18/1/1929 – 13/7/2016</a:t>
            </a:r>
          </a:p>
          <a:p>
            <a:endParaRPr lang="en-GB" sz="2200" b="1"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4699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9ED1A0-ED9E-3BE1-6DC0-07C01CF2EA7C}"/>
              </a:ext>
            </a:extLst>
          </p:cNvPr>
          <p:cNvSpPr txBox="1"/>
          <p:nvPr/>
        </p:nvSpPr>
        <p:spPr>
          <a:xfrm>
            <a:off x="658389" y="606287"/>
            <a:ext cx="6017994" cy="5447645"/>
          </a:xfrm>
          <a:prstGeom prst="rect">
            <a:avLst/>
          </a:prstGeom>
          <a:noFill/>
        </p:spPr>
        <p:txBody>
          <a:bodyPr wrap="none" rtlCol="0">
            <a:spAutoFit/>
          </a:bodyPr>
          <a:lstStyle/>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Helen Chadwick 		</a:t>
            </a:r>
            <a:r>
              <a:rPr lang="en-GB" sz="2200" b="1" kern="0" dirty="0">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18/51953 – 15/3/1996</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Monica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Sjöo</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31/12/1938 – 8/8/2005</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Maud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Sulter</a:t>
            </a:r>
            <a:r>
              <a:rPr lang="en-GB" sz="2200" b="1" i="0" u="none" strike="noStrike" dirty="0">
                <a:effectLst/>
                <a:latin typeface="Arial" panose="020B0604020202020204" pitchFamily="34" charset="0"/>
                <a:cs typeface="Arial" panose="020B0604020202020204" pitchFamily="34" charset="0"/>
              </a:rPr>
              <a:t> 			  19/9/1960 – 27/2/2008</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Rozsika</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Parker 		</a:t>
            </a:r>
            <a:r>
              <a:rPr lang="en-GB" sz="2200" b="1" i="0" u="none" strike="noStrike" dirty="0">
                <a:effectLst/>
                <a:latin typeface="Arial" panose="020B0604020202020204" pitchFamily="34" charset="0"/>
                <a:cs typeface="Arial" panose="020B0604020202020204" pitchFamily="34" charset="0"/>
              </a:rPr>
              <a:t>27/12/1945 – 5/11/2010</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Monica Ross 			</a:t>
            </a:r>
            <a:r>
              <a:rPr lang="en-GB" sz="2200" b="1" i="0" u="none" strike="noStrike" dirty="0">
                <a:effectLst/>
                <a:latin typeface="Arial" panose="020B0604020202020204" pitchFamily="34" charset="0"/>
                <a:cs typeface="Arial" panose="020B0604020202020204" pitchFamily="34" charset="0"/>
              </a:rPr>
              <a:t>26/11/1950 – 14/6/2013</a:t>
            </a:r>
          </a:p>
          <a:p>
            <a:pPr algn="just"/>
            <a:endParaRPr lang="en-GB" sz="2200" b="1" kern="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GB" sz="2200" b="1" kern="0" dirty="0">
                <a:effectLst/>
                <a:latin typeface="Arial" panose="020B0604020202020204" pitchFamily="34" charset="0"/>
                <a:ea typeface="Times New Roman" panose="02020603050405020304" pitchFamily="18" charset="0"/>
                <a:cs typeface="Arial" panose="020B0604020202020204" pitchFamily="34" charset="0"/>
              </a:rPr>
              <a:t>Jacqueline </a:t>
            </a:r>
            <a:r>
              <a:rPr lang="en-GB" sz="2200" b="1" kern="0" dirty="0" err="1">
                <a:effectLst/>
                <a:latin typeface="Arial" panose="020B0604020202020204" pitchFamily="34" charset="0"/>
                <a:ea typeface="Times New Roman" panose="02020603050405020304" pitchFamily="18" charset="0"/>
                <a:cs typeface="Arial" panose="020B0604020202020204" pitchFamily="34" charset="0"/>
              </a:rPr>
              <a:t>Morreau</a:t>
            </a:r>
            <a:r>
              <a:rPr lang="en-GB" sz="2200" b="1" kern="0" dirty="0">
                <a:latin typeface="Arial" panose="020B0604020202020204" pitchFamily="34" charset="0"/>
                <a:ea typeface="Times New Roman" panose="02020603050405020304" pitchFamily="18" charset="0"/>
                <a:cs typeface="Arial" panose="020B0604020202020204" pitchFamily="34" charset="0"/>
              </a:rPr>
              <a:t>	  </a:t>
            </a:r>
            <a:r>
              <a:rPr lang="en-GB" sz="2200" b="1" i="0" u="none" strike="noStrike" dirty="0">
                <a:effectLst/>
                <a:latin typeface="Arial" panose="020B0604020202020204" pitchFamily="34" charset="0"/>
                <a:cs typeface="Arial" panose="020B0604020202020204" pitchFamily="34" charset="0"/>
              </a:rPr>
              <a:t>18/1/1929 – 13/7/2016</a:t>
            </a:r>
          </a:p>
          <a:p>
            <a:pPr algn="just"/>
            <a:endParaRPr lang="en-GB" sz="2200" b="1" dirty="0">
              <a:latin typeface="Arial" panose="020B0604020202020204" pitchFamily="34" charset="0"/>
              <a:cs typeface="Arial" panose="020B0604020202020204" pitchFamily="34" charset="0"/>
            </a:endParaRPr>
          </a:p>
          <a:p>
            <a:pPr algn="just"/>
            <a:r>
              <a:rPr lang="en-GB" sz="2200" b="1" dirty="0">
                <a:latin typeface="Arial" panose="020B0604020202020204" pitchFamily="34" charset="0"/>
                <a:cs typeface="Arial" panose="020B0604020202020204" pitchFamily="34" charset="0"/>
              </a:rPr>
              <a:t>Alexis Hunter		 	  4/11/1948 – 24/2/2014</a:t>
            </a:r>
            <a:endParaRPr lang="en-GB" sz="2200" b="1" i="0" u="none" strike="noStrike" dirty="0">
              <a:effectLst/>
              <a:latin typeface="Arial" panose="020B0604020202020204" pitchFamily="34" charset="0"/>
              <a:cs typeface="Arial" panose="020B0604020202020204" pitchFamily="34" charset="0"/>
            </a:endParaRPr>
          </a:p>
          <a:p>
            <a:endParaRPr lang="en-GB" sz="2200" b="1" dirty="0">
              <a:latin typeface="Arial" panose="020B0604020202020204" pitchFamily="34" charset="0"/>
              <a:cs typeface="Arial" panose="020B0604020202020204" pitchFamily="34" charset="0"/>
            </a:endParaRPr>
          </a:p>
          <a:p>
            <a:r>
              <a:rPr lang="en-GB" sz="2200" b="1" kern="0" dirty="0">
                <a:effectLst/>
                <a:latin typeface="Arial" panose="020B0604020202020204" pitchFamily="34" charset="0"/>
                <a:ea typeface="Times New Roman" panose="02020603050405020304" pitchFamily="18" charset="0"/>
                <a:cs typeface="Arial" panose="020B0604020202020204" pitchFamily="34" charset="0"/>
              </a:rPr>
              <a:t>Susan Hiller 			    </a:t>
            </a:r>
            <a:r>
              <a:rPr lang="en-GB" sz="2200" b="1" i="0" u="none" strike="noStrike" dirty="0">
                <a:effectLst/>
                <a:latin typeface="Arial" panose="020B0604020202020204" pitchFamily="34" charset="0"/>
                <a:cs typeface="Arial" panose="020B0604020202020204" pitchFamily="34" charset="0"/>
              </a:rPr>
              <a:t>7</a:t>
            </a:r>
            <a:r>
              <a:rPr lang="en-GB" sz="2200" b="1" dirty="0">
                <a:latin typeface="Arial" panose="020B0604020202020204" pitchFamily="34" charset="0"/>
                <a:cs typeface="Arial" panose="020B0604020202020204" pitchFamily="34" charset="0"/>
              </a:rPr>
              <a:t>/3/</a:t>
            </a:r>
            <a:r>
              <a:rPr lang="en-GB" sz="2200" b="1" i="0" u="none" strike="noStrike" dirty="0">
                <a:effectLst/>
                <a:latin typeface="Arial" panose="020B0604020202020204" pitchFamily="34" charset="0"/>
                <a:cs typeface="Arial" panose="020B0604020202020204" pitchFamily="34" charset="0"/>
              </a:rPr>
              <a:t>1940 – 28/1/2019</a:t>
            </a:r>
            <a:r>
              <a:rPr lang="en-GB" sz="2200" b="1" kern="0" dirty="0">
                <a:effectLst/>
                <a:latin typeface="Arial" panose="020B0604020202020204" pitchFamily="34" charset="0"/>
                <a:ea typeface="Times New Roman" panose="02020603050405020304" pitchFamily="18" charset="0"/>
                <a:cs typeface="Arial" panose="020B0604020202020204" pitchFamily="34" charset="0"/>
              </a:rPr>
              <a:t> </a:t>
            </a:r>
          </a:p>
          <a:p>
            <a:endParaRPr lang="en-GB" b="1" dirty="0">
              <a:latin typeface="Arial" panose="020B0604020202020204" pitchFamily="34" charset="0"/>
              <a:cs typeface="Arial" panose="020B0604020202020204" pitchFamily="34" charset="0"/>
            </a:endParaRPr>
          </a:p>
        </p:txBody>
      </p:sp>
      <p:pic>
        <p:nvPicPr>
          <p:cNvPr id="5" name="Picture 4" descr="A person standing in front of a dresser&#10;&#10;Description automatically generated">
            <a:extLst>
              <a:ext uri="{FF2B5EF4-FFF2-40B4-BE49-F238E27FC236}">
                <a16:creationId xmlns:a16="http://schemas.microsoft.com/office/drawing/2014/main" id="{0B6D95AA-D61B-D4D6-26E6-BBF225F9F9FB}"/>
              </a:ext>
            </a:extLst>
          </p:cNvPr>
          <p:cNvPicPr>
            <a:picLocks noChangeAspect="1"/>
          </p:cNvPicPr>
          <p:nvPr/>
        </p:nvPicPr>
        <p:blipFill>
          <a:blip r:embed="rId3"/>
          <a:stretch>
            <a:fillRect/>
          </a:stretch>
        </p:blipFill>
        <p:spPr>
          <a:xfrm>
            <a:off x="7231237" y="0"/>
            <a:ext cx="4612894" cy="6858000"/>
          </a:xfrm>
          <a:prstGeom prst="rect">
            <a:avLst/>
          </a:prstGeom>
        </p:spPr>
      </p:pic>
    </p:spTree>
    <p:extLst>
      <p:ext uri="{BB962C8B-B14F-4D97-AF65-F5344CB8AC3E}">
        <p14:creationId xmlns:p14="http://schemas.microsoft.com/office/powerpoint/2010/main" val="181304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B2184B-018D-1E36-6A1D-4801F703433C}"/>
              </a:ext>
            </a:extLst>
          </p:cNvPr>
          <p:cNvSpPr txBox="1"/>
          <p:nvPr/>
        </p:nvSpPr>
        <p:spPr>
          <a:xfrm>
            <a:off x="1197429" y="1567543"/>
            <a:ext cx="9982201" cy="3593858"/>
          </a:xfrm>
          <a:prstGeom prst="rect">
            <a:avLst/>
          </a:prstGeom>
          <a:noFill/>
        </p:spPr>
        <p:txBody>
          <a:bodyPr wrap="square" rtlCol="0">
            <a:spAutoFit/>
          </a:bodyPr>
          <a:lstStyle/>
          <a:p>
            <a:r>
              <a:rPr lang="en-GB" sz="2800" b="1" kern="0" dirty="0">
                <a:effectLst/>
                <a:latin typeface="Helvetica" pitchFamily="2" charset="0"/>
                <a:ea typeface="Times New Roman" panose="02020603050405020304" pitchFamily="18" charset="0"/>
                <a:cs typeface="Times New Roman" panose="02020603050405020304" pitchFamily="18" charset="0"/>
              </a:rPr>
              <a:t>Women today in the UK art world: </a:t>
            </a:r>
          </a:p>
          <a:p>
            <a:endParaRPr lang="en-GB" sz="2800" b="1" kern="0" dirty="0">
              <a:effectLst/>
              <a:latin typeface="Helvetica" pitchFamily="2" charset="0"/>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GB" sz="2800" b="1" kern="0" dirty="0">
                <a:effectLst/>
                <a:latin typeface="Helvetica" pitchFamily="2" charset="0"/>
                <a:ea typeface="Times New Roman" panose="02020603050405020304" pitchFamily="18" charset="0"/>
                <a:cs typeface="Times New Roman" panose="02020603050405020304" pitchFamily="18" charset="0"/>
              </a:rPr>
              <a:t>are 65% of art school students; </a:t>
            </a:r>
          </a:p>
          <a:p>
            <a:pPr marL="342900" indent="-342900">
              <a:buFont typeface="Arial" panose="020B0604020202020204" pitchFamily="34" charset="0"/>
              <a:buChar char="•"/>
            </a:pPr>
            <a:r>
              <a:rPr lang="en-GB" sz="2800" b="1" kern="0" dirty="0">
                <a:effectLst/>
                <a:latin typeface="Helvetica" pitchFamily="2" charset="0"/>
                <a:ea typeface="Times New Roman" panose="02020603050405020304" pitchFamily="18" charset="0"/>
                <a:cs typeface="Times New Roman" panose="02020603050405020304" pitchFamily="18" charset="0"/>
              </a:rPr>
              <a:t>outperform men at BA Art; </a:t>
            </a:r>
            <a:endParaRPr lang="en-GB" sz="2800" b="1" kern="0" dirty="0">
              <a:latin typeface="Helvetica" pitchFamily="2" charset="0"/>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GB" sz="2800" b="1" kern="0" dirty="0">
                <a:effectLst/>
                <a:latin typeface="Helvetica" pitchFamily="2" charset="0"/>
                <a:ea typeface="Times New Roman" panose="02020603050405020304" pitchFamily="18" charset="0"/>
                <a:cs typeface="Times New Roman" panose="02020603050405020304" pitchFamily="18" charset="0"/>
              </a:rPr>
              <a:t>are proportionately less likely to continue to PhD Art; </a:t>
            </a:r>
          </a:p>
          <a:p>
            <a:pPr marL="342900" indent="-342900">
              <a:buFont typeface="Arial" panose="020B0604020202020204" pitchFamily="34" charset="0"/>
              <a:buChar char="•"/>
            </a:pPr>
            <a:r>
              <a:rPr lang="en-GB" sz="2800" b="1" kern="0" dirty="0">
                <a:effectLst/>
                <a:latin typeface="Helvetica" pitchFamily="2" charset="0"/>
                <a:ea typeface="Times New Roman" panose="02020603050405020304" pitchFamily="18" charset="0"/>
                <a:cs typeface="Times New Roman" panose="02020603050405020304" pitchFamily="18" charset="0"/>
              </a:rPr>
              <a:t>are 31% of full Art School Professors; </a:t>
            </a:r>
          </a:p>
          <a:p>
            <a:pPr marL="342900" indent="-342900">
              <a:buFont typeface="Arial" panose="020B0604020202020204" pitchFamily="34" charset="0"/>
              <a:buChar char="•"/>
            </a:pPr>
            <a:r>
              <a:rPr lang="en-GB" sz="2800" b="1" kern="0" dirty="0">
                <a:effectLst/>
                <a:latin typeface="Helvetica" pitchFamily="2" charset="0"/>
                <a:ea typeface="Times New Roman" panose="02020603050405020304" pitchFamily="18" charset="0"/>
                <a:cs typeface="Times New Roman" panose="02020603050405020304" pitchFamily="18" charset="0"/>
              </a:rPr>
              <a:t>are 55% of Art School short-term contract academics</a:t>
            </a:r>
          </a:p>
          <a:p>
            <a:pPr marL="342900" indent="-342900">
              <a:buFont typeface="Arial" panose="020B0604020202020204" pitchFamily="34" charset="0"/>
              <a:buChar char="•"/>
            </a:pPr>
            <a:r>
              <a:rPr lang="en-GB" sz="2800" b="1" kern="0" dirty="0">
                <a:effectLst/>
                <a:latin typeface="Helvetica" pitchFamily="2" charset="0"/>
                <a:cs typeface="Times New Roman" panose="02020603050405020304" pitchFamily="18" charset="0"/>
              </a:rPr>
              <a:t>Woman artists get 0-5 of annual </a:t>
            </a:r>
            <a:r>
              <a:rPr lang="en-GB" sz="2800" b="1" kern="0" dirty="0">
                <a:latin typeface="Helvetica" pitchFamily="2" charset="0"/>
                <a:cs typeface="Times New Roman" panose="02020603050405020304" pitchFamily="18" charset="0"/>
              </a:rPr>
              <a:t>top 100 auction prices</a:t>
            </a:r>
            <a:endParaRPr lang="en-GB" sz="2800" b="1" dirty="0"/>
          </a:p>
        </p:txBody>
      </p:sp>
    </p:spTree>
    <p:extLst>
      <p:ext uri="{BB962C8B-B14F-4D97-AF65-F5344CB8AC3E}">
        <p14:creationId xmlns:p14="http://schemas.microsoft.com/office/powerpoint/2010/main" val="1013573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62BD5F-5B7F-95FE-AAC1-C324184B88B3}"/>
              </a:ext>
            </a:extLst>
          </p:cNvPr>
          <p:cNvSpPr txBox="1"/>
          <p:nvPr/>
        </p:nvSpPr>
        <p:spPr>
          <a:xfrm>
            <a:off x="1284513" y="2209800"/>
            <a:ext cx="9873344" cy="2739211"/>
          </a:xfrm>
          <a:prstGeom prst="rect">
            <a:avLst/>
          </a:prstGeom>
          <a:noFill/>
        </p:spPr>
        <p:txBody>
          <a:bodyPr wrap="square" rtlCol="0">
            <a:spAutoFit/>
          </a:bodyPr>
          <a:lstStyle/>
          <a:p>
            <a:r>
              <a:rPr lang="en-GB" sz="3200" b="1" dirty="0">
                <a:effectLst/>
                <a:latin typeface="Arial" panose="020B0604020202020204" pitchFamily="34" charset="0"/>
                <a:ea typeface="Calibri" panose="020F0502020204030204" pitchFamily="34" charset="0"/>
                <a:cs typeface="Arial" panose="020B0604020202020204" pitchFamily="34" charset="0"/>
              </a:rPr>
              <a:t>‘Feminism is a politics, not a methodology’. </a:t>
            </a:r>
          </a:p>
          <a:p>
            <a:endParaRPr lang="en-GB" sz="2800" b="1" dirty="0">
              <a:latin typeface="Arial" panose="020B0604020202020204" pitchFamily="34" charset="0"/>
              <a:ea typeface="Times New Roman" panose="02020603050405020304" pitchFamily="18" charset="0"/>
              <a:cs typeface="Arial" panose="020B0604020202020204" pitchFamily="34" charset="0"/>
            </a:endParaRPr>
          </a:p>
          <a:p>
            <a:r>
              <a:rPr lang="en-GB" sz="2800" b="1" dirty="0">
                <a:effectLst/>
                <a:latin typeface="Arial" panose="020B0604020202020204" pitchFamily="34" charset="0"/>
                <a:ea typeface="Times New Roman" panose="02020603050405020304" pitchFamily="18" charset="0"/>
                <a:cs typeface="Arial" panose="020B0604020202020204" pitchFamily="34" charset="0"/>
              </a:rPr>
              <a:t>Lisa Tickner, ‘Feminism, Art History, and Sexual Difference’, </a:t>
            </a:r>
          </a:p>
          <a:p>
            <a:r>
              <a:rPr lang="en-GB" sz="2800" b="1" i="1" dirty="0">
                <a:effectLst/>
                <a:latin typeface="Arial" panose="020B0604020202020204" pitchFamily="34" charset="0"/>
                <a:ea typeface="Times New Roman" panose="02020603050405020304" pitchFamily="18" charset="0"/>
                <a:cs typeface="Arial" panose="020B0604020202020204" pitchFamily="34" charset="0"/>
              </a:rPr>
              <a:t>Genders</a:t>
            </a:r>
            <a:r>
              <a:rPr lang="en-GB" sz="2800" b="1" dirty="0">
                <a:effectLst/>
                <a:latin typeface="Arial" panose="020B0604020202020204" pitchFamily="34" charset="0"/>
                <a:ea typeface="Times New Roman" panose="02020603050405020304" pitchFamily="18" charset="0"/>
                <a:cs typeface="Arial" panose="020B0604020202020204" pitchFamily="34" charset="0"/>
              </a:rPr>
              <a:t> n.3, Fall 1988, pp92-128; p.92.</a:t>
            </a:r>
          </a:p>
          <a:p>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3213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69633A-8A87-0618-8567-A4AE9F30702C}"/>
              </a:ext>
            </a:extLst>
          </p:cNvPr>
          <p:cNvSpPr txBox="1"/>
          <p:nvPr/>
        </p:nvSpPr>
        <p:spPr>
          <a:xfrm>
            <a:off x="925286" y="468087"/>
            <a:ext cx="10145485" cy="5927264"/>
          </a:xfrm>
          <a:prstGeom prst="rect">
            <a:avLst/>
          </a:prstGeom>
          <a:noFill/>
        </p:spPr>
        <p:txBody>
          <a:bodyPr wrap="square" rtlCol="0">
            <a:spAutoFit/>
          </a:bodyPr>
          <a:lstStyle/>
          <a:p>
            <a:pPr>
              <a:spcAft>
                <a:spcPts val="500"/>
              </a:spcAft>
            </a:pPr>
            <a:r>
              <a:rPr lang="en-GB" sz="1500" b="1" i="1" dirty="0">
                <a:effectLst/>
                <a:latin typeface="Arial" panose="020B0604020202020204" pitchFamily="34" charset="0"/>
                <a:ea typeface="Times New Roman" panose="02020603050405020304" pitchFamily="18" charset="0"/>
              </a:rPr>
              <a:t>MOT Annual 2005:</a:t>
            </a:r>
            <a:r>
              <a:rPr lang="en-GB" sz="1500" b="1" dirty="0">
                <a:effectLst/>
                <a:latin typeface="Arial" panose="020B0604020202020204" pitchFamily="34" charset="0"/>
                <a:ea typeface="Times New Roman" panose="02020603050405020304" pitchFamily="18" charset="0"/>
              </a:rPr>
              <a:t> </a:t>
            </a:r>
            <a:r>
              <a:rPr lang="en-GB" sz="1500" b="1" i="1" dirty="0">
                <a:effectLst/>
                <a:latin typeface="Arial" panose="020B0604020202020204" pitchFamily="34" charset="0"/>
                <a:ea typeface="Times New Roman" panose="02020603050405020304" pitchFamily="18" charset="0"/>
              </a:rPr>
              <a:t>Life Actually, The Works of Contemporary Japanese Women</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15</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Jan-21</a:t>
            </a:r>
            <a:r>
              <a:rPr lang="en-GB" sz="1500" b="1" baseline="30000" dirty="0">
                <a:effectLst/>
                <a:latin typeface="Arial" panose="020B0604020202020204" pitchFamily="34" charset="0"/>
                <a:ea typeface="Times New Roman" panose="02020603050405020304" pitchFamily="18" charset="0"/>
              </a:rPr>
              <a:t>st</a:t>
            </a:r>
            <a:r>
              <a:rPr lang="en-GB" sz="1500" b="1" dirty="0">
                <a:effectLst/>
                <a:latin typeface="Arial" panose="020B0604020202020204" pitchFamily="34" charset="0"/>
                <a:ea typeface="Times New Roman" panose="02020603050405020304" pitchFamily="18" charset="0"/>
              </a:rPr>
              <a:t> March 2005</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Museum of Contemporary Art, Tokyo, Japan.</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La </a:t>
            </a:r>
            <a:r>
              <a:rPr lang="en-GB" sz="1500" b="1" i="1" dirty="0" err="1">
                <a:effectLst/>
                <a:latin typeface="Arial" panose="020B0604020202020204" pitchFamily="34" charset="0"/>
                <a:ea typeface="Times New Roman" panose="02020603050405020304" pitchFamily="18" charset="0"/>
              </a:rPr>
              <a:t>Costilla</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Maldita</a:t>
            </a:r>
            <a:r>
              <a:rPr lang="en-GB" sz="1500" b="1" i="1" dirty="0">
                <a:latin typeface="Times New Roman" panose="02020603050405020304" pitchFamily="18" charset="0"/>
                <a:ea typeface="Times New Roman" panose="02020603050405020304" pitchFamily="18" charset="0"/>
              </a:rPr>
              <a:t> </a:t>
            </a:r>
          </a:p>
          <a:p>
            <a:r>
              <a:rPr lang="en-GB" sz="1500" b="1" dirty="0">
                <a:effectLst/>
                <a:latin typeface="Arial" panose="020B0604020202020204" pitchFamily="34" charset="0"/>
                <a:ea typeface="Times New Roman" panose="02020603050405020304" pitchFamily="18" charset="0"/>
              </a:rPr>
              <a:t>25</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Jan- 27</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March 2005,</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Centro Atlántico de </a:t>
            </a:r>
            <a:r>
              <a:rPr lang="en-GB" sz="1500" b="1" dirty="0" err="1">
                <a:effectLst/>
                <a:latin typeface="Arial" panose="020B0604020202020204" pitchFamily="34" charset="0"/>
                <a:ea typeface="Times New Roman" panose="02020603050405020304" pitchFamily="18" charset="0"/>
              </a:rPr>
              <a:t>Arte</a:t>
            </a:r>
            <a:r>
              <a:rPr lang="en-GB" sz="1500" b="1" dirty="0">
                <a:effectLst/>
                <a:latin typeface="Arial" panose="020B0604020202020204" pitchFamily="34" charset="0"/>
                <a:ea typeface="Times New Roman" panose="02020603050405020304" pitchFamily="18" charset="0"/>
              </a:rPr>
              <a:t> Moderno, Gran </a:t>
            </a:r>
            <a:r>
              <a:rPr lang="en-GB" sz="1500" b="1" dirty="0" err="1">
                <a:effectLst/>
                <a:latin typeface="Arial" panose="020B0604020202020204" pitchFamily="34" charset="0"/>
                <a:ea typeface="Times New Roman" panose="02020603050405020304" pitchFamily="18" charset="0"/>
              </a:rPr>
              <a:t>Canaria</a:t>
            </a:r>
            <a:r>
              <a:rPr lang="en-GB" sz="1500" b="1" dirty="0">
                <a:effectLst/>
                <a:latin typeface="Arial" panose="020B0604020202020204" pitchFamily="34" charset="0"/>
                <a:ea typeface="Times New Roman" panose="02020603050405020304" pitchFamily="18" charset="0"/>
              </a:rPr>
              <a:t>.</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err="1">
                <a:effectLst/>
                <a:latin typeface="Arial" panose="020B0604020202020204" pitchFamily="34" charset="0"/>
                <a:ea typeface="Times New Roman" panose="02020603050405020304" pitchFamily="18" charset="0"/>
              </a:rPr>
              <a:t>Konstfeminism</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Strategier</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och</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effekter</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i</a:t>
            </a:r>
            <a:r>
              <a:rPr lang="en-GB" sz="1500" b="1" i="1" dirty="0">
                <a:effectLst/>
                <a:latin typeface="Arial" panose="020B0604020202020204" pitchFamily="34" charset="0"/>
                <a:ea typeface="Times New Roman" panose="02020603050405020304" pitchFamily="18" charset="0"/>
              </a:rPr>
              <a:t> Sverige </a:t>
            </a:r>
            <a:r>
              <a:rPr lang="en-GB" sz="1500" b="1" i="1" dirty="0" err="1">
                <a:effectLst/>
                <a:latin typeface="Arial" panose="020B0604020202020204" pitchFamily="34" charset="0"/>
                <a:ea typeface="Times New Roman" panose="02020603050405020304" pitchFamily="18" charset="0"/>
              </a:rPr>
              <a:t>från</a:t>
            </a:r>
            <a:r>
              <a:rPr lang="en-GB" sz="1500" b="1" i="1" dirty="0">
                <a:effectLst/>
                <a:latin typeface="Arial" panose="020B0604020202020204" pitchFamily="34" charset="0"/>
                <a:ea typeface="Times New Roman" panose="02020603050405020304" pitchFamily="18" charset="0"/>
              </a:rPr>
              <a:t> 1970-talet till </a:t>
            </a:r>
            <a:r>
              <a:rPr lang="en-GB" sz="1500" b="1" i="1" dirty="0" err="1">
                <a:effectLst/>
                <a:latin typeface="Arial" panose="020B0604020202020204" pitchFamily="34" charset="0"/>
                <a:ea typeface="Times New Roman" panose="02020603050405020304" pitchFamily="18" charset="0"/>
              </a:rPr>
              <a:t>idag</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14</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October 2005-22</a:t>
            </a:r>
            <a:r>
              <a:rPr lang="en-GB" sz="1500" b="1" baseline="30000" dirty="0">
                <a:effectLst/>
                <a:latin typeface="Arial" panose="020B0604020202020204" pitchFamily="34" charset="0"/>
                <a:ea typeface="Times New Roman" panose="02020603050405020304" pitchFamily="18" charset="0"/>
              </a:rPr>
              <a:t>nd</a:t>
            </a:r>
            <a:r>
              <a:rPr lang="en-GB" sz="1500" b="1" dirty="0">
                <a:effectLst/>
                <a:latin typeface="Arial" panose="020B0604020202020204" pitchFamily="34" charset="0"/>
                <a:ea typeface="Times New Roman" panose="02020603050405020304" pitchFamily="18" charset="0"/>
              </a:rPr>
              <a:t> January 2006, Dunkers </a:t>
            </a:r>
            <a:r>
              <a:rPr lang="en-GB" sz="1500" b="1" dirty="0" err="1">
                <a:effectLst/>
                <a:latin typeface="Arial" panose="020B0604020202020204" pitchFamily="34" charset="0"/>
                <a:ea typeface="Times New Roman" panose="02020603050405020304" pitchFamily="18" charset="0"/>
              </a:rPr>
              <a:t>Kuturhus</a:t>
            </a:r>
            <a:r>
              <a:rPr lang="en-GB" sz="1500" b="1" dirty="0">
                <a:effectLst/>
                <a:latin typeface="Arial" panose="020B0604020202020204" pitchFamily="34" charset="0"/>
                <a:ea typeface="Times New Roman" panose="02020603050405020304" pitchFamily="18" charset="0"/>
              </a:rPr>
              <a:t>, Helsingborg, Sweden</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WACK! Art and the Feminist Revolution</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4</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March-16</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July 2007, Museum of Contemporary Art, Los Angeles, USA</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Global Feminisms</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23</a:t>
            </a:r>
            <a:r>
              <a:rPr lang="en-GB" sz="1500" b="1" baseline="30000" dirty="0">
                <a:effectLst/>
                <a:latin typeface="Arial" panose="020B0604020202020204" pitchFamily="34" charset="0"/>
                <a:ea typeface="Times New Roman" panose="02020603050405020304" pitchFamily="18" charset="0"/>
              </a:rPr>
              <a:t>rd</a:t>
            </a:r>
            <a:r>
              <a:rPr lang="en-GB" sz="1500" b="1" dirty="0">
                <a:effectLst/>
                <a:latin typeface="Arial" panose="020B0604020202020204" pitchFamily="34" charset="0"/>
                <a:ea typeface="Times New Roman" panose="02020603050405020304" pitchFamily="18" charset="0"/>
              </a:rPr>
              <a:t> March-1</a:t>
            </a:r>
            <a:r>
              <a:rPr lang="en-GB" sz="1500" b="1" baseline="30000" dirty="0">
                <a:effectLst/>
                <a:latin typeface="Arial" panose="020B0604020202020204" pitchFamily="34" charset="0"/>
                <a:ea typeface="Times New Roman" panose="02020603050405020304" pitchFamily="18" charset="0"/>
              </a:rPr>
              <a:t>st</a:t>
            </a:r>
            <a:r>
              <a:rPr lang="en-GB" sz="1500" b="1" dirty="0">
                <a:effectLst/>
                <a:latin typeface="Arial" panose="020B0604020202020204" pitchFamily="34" charset="0"/>
                <a:ea typeface="Times New Roman" panose="02020603050405020304" pitchFamily="18" charset="0"/>
              </a:rPr>
              <a:t> July 2007,</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The Brooklyn Museum, New York, USA.</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Kiss Kiss Bang Bang: 45 Years of Art and Feminism</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11</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June-9</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Sept 2007</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Museo de </a:t>
            </a:r>
            <a:r>
              <a:rPr lang="en-GB" sz="1500" b="1" dirty="0" err="1">
                <a:effectLst/>
                <a:latin typeface="Arial" panose="020B0604020202020204" pitchFamily="34" charset="0"/>
                <a:ea typeface="Times New Roman" panose="02020603050405020304" pitchFamily="18" charset="0"/>
              </a:rPr>
              <a:t>Bellas</a:t>
            </a:r>
            <a:r>
              <a:rPr lang="en-GB" sz="1500" b="1" dirty="0">
                <a:effectLst/>
                <a:latin typeface="Arial" panose="020B0604020202020204" pitchFamily="34" charset="0"/>
                <a:ea typeface="Times New Roman" panose="02020603050405020304" pitchFamily="18" charset="0"/>
              </a:rPr>
              <a:t> Artes Bilbao, Bilbao, Spain</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Intimate Distance: Exploring Traces of Feminism in Indonesian Contemporary Art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a:t>
            </a:r>
            <a:r>
              <a:rPr lang="en-GB" sz="1500" b="1" baseline="30000" dirty="0">
                <a:effectLst/>
                <a:latin typeface="Arial" panose="020B0604020202020204" pitchFamily="34" charset="0"/>
                <a:ea typeface="Times New Roman" panose="02020603050405020304" pitchFamily="18" charset="0"/>
              </a:rPr>
              <a:t>st</a:t>
            </a:r>
            <a:r>
              <a:rPr lang="en-GB" sz="1500" b="1" dirty="0">
                <a:effectLst/>
                <a:latin typeface="Arial" panose="020B0604020202020204" pitchFamily="34" charset="0"/>
                <a:ea typeface="Times New Roman" panose="02020603050405020304" pitchFamily="18" charset="0"/>
              </a:rPr>
              <a:t>-10</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August 2007,</a:t>
            </a:r>
            <a:r>
              <a:rPr lang="en-GB" sz="1500" b="1" dirty="0">
                <a:latin typeface="Times New Roman" panose="02020603050405020304" pitchFamily="18" charset="0"/>
                <a:ea typeface="Times New Roman" panose="02020603050405020304" pitchFamily="18" charset="0"/>
              </a:rPr>
              <a:t> </a:t>
            </a:r>
            <a:r>
              <a:rPr lang="en-GB" sz="1500" b="1" dirty="0" err="1">
                <a:effectLst/>
                <a:latin typeface="Arial" panose="020B0604020202020204" pitchFamily="34" charset="0"/>
                <a:ea typeface="Times New Roman" panose="02020603050405020304" pitchFamily="18" charset="0"/>
              </a:rPr>
              <a:t>Galeri</a:t>
            </a:r>
            <a:r>
              <a:rPr lang="en-GB" sz="1500" b="1" dirty="0">
                <a:effectLst/>
                <a:latin typeface="Arial" panose="020B0604020202020204" pitchFamily="34" charset="0"/>
                <a:ea typeface="Times New Roman" panose="02020603050405020304" pitchFamily="18" charset="0"/>
              </a:rPr>
              <a:t> Nasional Indonesia</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A </a:t>
            </a:r>
            <a:r>
              <a:rPr lang="en-GB" sz="1500" b="1" i="1" dirty="0" err="1">
                <a:effectLst/>
                <a:latin typeface="Arial" panose="020B0604020202020204" pitchFamily="34" charset="0"/>
                <a:ea typeface="Times New Roman" panose="02020603050405020304" pitchFamily="18" charset="0"/>
              </a:rPr>
              <a:t>Batalla</a:t>
            </a:r>
            <a:r>
              <a:rPr lang="en-GB" sz="1500" b="1" i="1" dirty="0">
                <a:effectLst/>
                <a:latin typeface="Arial" panose="020B0604020202020204" pitchFamily="34" charset="0"/>
                <a:ea typeface="Times New Roman" panose="02020603050405020304" pitchFamily="18" charset="0"/>
              </a:rPr>
              <a:t> dos </a:t>
            </a:r>
            <a:r>
              <a:rPr lang="en-GB" sz="1500" b="1" i="1" dirty="0" err="1">
                <a:effectLst/>
                <a:latin typeface="Arial" panose="020B0604020202020204" pitchFamily="34" charset="0"/>
                <a:ea typeface="Times New Roman" panose="02020603050405020304" pitchFamily="18" charset="0"/>
              </a:rPr>
              <a:t>Xéneros</a:t>
            </a:r>
            <a:r>
              <a:rPr lang="en-GB" sz="1500" b="1" i="1" dirty="0">
                <a:effectLst/>
                <a:latin typeface="Arial" panose="020B0604020202020204" pitchFamily="34" charset="0"/>
                <a:ea typeface="Times New Roman" panose="02020603050405020304" pitchFamily="18" charset="0"/>
              </a:rPr>
              <a:t>/Gender Battles</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13</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Sept-9</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Dec 2007</a:t>
            </a:r>
            <a:r>
              <a:rPr lang="en-GB" sz="1500" b="1" dirty="0">
                <a:latin typeface="Times New Roman" panose="02020603050405020304" pitchFamily="18" charset="0"/>
                <a:ea typeface="Times New Roman" panose="02020603050405020304" pitchFamily="18" charset="0"/>
              </a:rPr>
              <a:t>, </a:t>
            </a:r>
            <a:r>
              <a:rPr lang="fr-FR" sz="1500" b="1" dirty="0">
                <a:effectLst/>
                <a:latin typeface="Arial" panose="020B0604020202020204" pitchFamily="34" charset="0"/>
                <a:ea typeface="Times New Roman" panose="02020603050405020304" pitchFamily="18" charset="0"/>
              </a:rPr>
              <a:t>Centro </a:t>
            </a:r>
            <a:r>
              <a:rPr lang="fr-FR" sz="1500" b="1" dirty="0" err="1">
                <a:effectLst/>
                <a:latin typeface="Arial" panose="020B0604020202020204" pitchFamily="34" charset="0"/>
                <a:ea typeface="Times New Roman" panose="02020603050405020304" pitchFamily="18" charset="0"/>
              </a:rPr>
              <a:t>Galego</a:t>
            </a:r>
            <a:r>
              <a:rPr lang="fr-FR" sz="1500" b="1" dirty="0">
                <a:effectLst/>
                <a:latin typeface="Arial" panose="020B0604020202020204" pitchFamily="34" charset="0"/>
                <a:ea typeface="Times New Roman" panose="02020603050405020304" pitchFamily="18" charset="0"/>
              </a:rPr>
              <a:t> de Arte </a:t>
            </a:r>
            <a:r>
              <a:rPr lang="fr-FR" sz="1500" b="1" dirty="0" err="1">
                <a:effectLst/>
                <a:latin typeface="Arial" panose="020B0604020202020204" pitchFamily="34" charset="0"/>
                <a:ea typeface="Times New Roman" panose="02020603050405020304" pitchFamily="18" charset="0"/>
              </a:rPr>
              <a:t>Contemporanea</a:t>
            </a:r>
            <a:r>
              <a:rPr lang="fr-FR" sz="1500" b="1" dirty="0">
                <a:effectLst/>
                <a:latin typeface="Arial" panose="020B0604020202020204" pitchFamily="34" charset="0"/>
                <a:ea typeface="Times New Roman" panose="02020603050405020304" pitchFamily="18" charset="0"/>
              </a:rPr>
              <a:t>, Santiago de </a:t>
            </a:r>
            <a:r>
              <a:rPr lang="fr-FR" sz="1500" b="1" dirty="0" err="1">
                <a:effectLst/>
                <a:latin typeface="Arial" panose="020B0604020202020204" pitchFamily="34" charset="0"/>
                <a:ea typeface="Times New Roman" panose="02020603050405020304" pitchFamily="18" charset="0"/>
              </a:rPr>
              <a:t>Compostela</a:t>
            </a:r>
            <a:r>
              <a:rPr lang="fr-FR" sz="1500" b="1" dirty="0">
                <a:effectLst/>
                <a:latin typeface="Arial" panose="020B0604020202020204" pitchFamily="34" charset="0"/>
                <a:ea typeface="Times New Roman" panose="02020603050405020304" pitchFamily="18" charset="0"/>
              </a:rPr>
              <a:t>, Spain. </a:t>
            </a:r>
            <a:endParaRPr lang="en-GB" sz="1500" b="1" dirty="0">
              <a:effectLst/>
              <a:latin typeface="Times New Roman" panose="02020603050405020304" pitchFamily="18" charset="0"/>
              <a:ea typeface="Times New Roman" panose="02020603050405020304" pitchFamily="18" charset="0"/>
            </a:endParaRPr>
          </a:p>
          <a:p>
            <a:r>
              <a:rPr lang="fr-FR" sz="1500" b="1" dirty="0">
                <a:effectLst/>
                <a:latin typeface="Arial" panose="020B0604020202020204" pitchFamily="34" charset="0"/>
                <a:ea typeface="Times New Roman" panose="02020603050405020304" pitchFamily="18" charset="0"/>
              </a:rPr>
              <a:t> </a:t>
            </a:r>
          </a:p>
          <a:p>
            <a:endParaRPr lang="en-GB" sz="15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23222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06F047-57FD-809C-3AEE-D3C898E6B8D6}"/>
              </a:ext>
            </a:extLst>
          </p:cNvPr>
          <p:cNvSpPr txBox="1"/>
          <p:nvPr/>
        </p:nvSpPr>
        <p:spPr>
          <a:xfrm>
            <a:off x="772886" y="533401"/>
            <a:ext cx="10127540" cy="6786473"/>
          </a:xfrm>
          <a:prstGeom prst="rect">
            <a:avLst/>
          </a:prstGeom>
          <a:noFill/>
        </p:spPr>
        <p:txBody>
          <a:bodyPr wrap="square" rtlCol="0">
            <a:spAutoFit/>
          </a:bodyPr>
          <a:lstStyle/>
          <a:p>
            <a:r>
              <a:rPr lang="en-GB" sz="1500" b="1" i="1" dirty="0" err="1">
                <a:effectLst/>
                <a:latin typeface="Arial" panose="020B0604020202020204" pitchFamily="34" charset="0"/>
                <a:ea typeface="Times New Roman" panose="02020603050405020304" pitchFamily="18" charset="0"/>
              </a:rPr>
              <a:t>elles@centrepompidou</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27</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May 2009-27</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Feb 2011</a:t>
            </a:r>
            <a:r>
              <a:rPr lang="en-GB" sz="1500" b="1" dirty="0">
                <a:latin typeface="Times New Roman" panose="02020603050405020304" pitchFamily="18" charset="0"/>
                <a:ea typeface="Times New Roman" panose="02020603050405020304" pitchFamily="18" charset="0"/>
              </a:rPr>
              <a:t>, </a:t>
            </a:r>
            <a:r>
              <a:rPr lang="fr-FR" sz="1500" b="1" dirty="0">
                <a:effectLst/>
                <a:latin typeface="Arial" panose="020B0604020202020204" pitchFamily="34" charset="0"/>
                <a:ea typeface="Times New Roman" panose="02020603050405020304" pitchFamily="18" charset="0"/>
              </a:rPr>
              <a:t>Centre Pompidou, Paris, France. </a:t>
            </a:r>
            <a:endParaRPr lang="en-GB" sz="1500" b="1" dirty="0">
              <a:effectLst/>
              <a:latin typeface="Times New Roman" panose="02020603050405020304" pitchFamily="18" charset="0"/>
              <a:ea typeface="Times New Roman" panose="02020603050405020304" pitchFamily="18" charset="0"/>
            </a:endParaRPr>
          </a:p>
          <a:p>
            <a:r>
              <a:rPr lang="fr-FR" sz="1500" b="1" dirty="0">
                <a:effectLst/>
                <a:latin typeface="Arial" panose="020B0604020202020204" pitchFamily="34" charset="0"/>
                <a:ea typeface="Times New Roman" panose="02020603050405020304" pitchFamily="18" charset="0"/>
              </a:rPr>
              <a:t> </a:t>
            </a:r>
            <a:endParaRPr lang="en-GB" sz="1500" b="1" dirty="0">
              <a:latin typeface="Times New Roman" panose="02020603050405020304" pitchFamily="18" charset="0"/>
              <a:ea typeface="Times New Roman" panose="02020603050405020304" pitchFamily="18" charset="0"/>
            </a:endParaRPr>
          </a:p>
          <a:p>
            <a:r>
              <a:rPr lang="fr-FR" sz="1500" b="1" i="1" dirty="0">
                <a:effectLst/>
                <a:latin typeface="Arial" panose="020B0604020202020204" pitchFamily="34" charset="0"/>
                <a:ea typeface="Times New Roman" panose="02020603050405020304" pitchFamily="18" charset="0"/>
              </a:rPr>
              <a:t>REBELLE. </a:t>
            </a:r>
            <a:r>
              <a:rPr lang="en-GB" sz="1500" b="1" i="1" dirty="0">
                <a:effectLst/>
                <a:latin typeface="Arial" panose="020B0604020202020204" pitchFamily="34" charset="0"/>
                <a:ea typeface="Times New Roman" panose="02020603050405020304" pitchFamily="18" charset="0"/>
              </a:rPr>
              <a:t>Art and Feminism 1969-2009</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30</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May-23</a:t>
            </a:r>
            <a:r>
              <a:rPr lang="en-GB" sz="1500" b="1" baseline="30000" dirty="0">
                <a:effectLst/>
                <a:latin typeface="Arial" panose="020B0604020202020204" pitchFamily="34" charset="0"/>
                <a:ea typeface="Times New Roman" panose="02020603050405020304" pitchFamily="18" charset="0"/>
              </a:rPr>
              <a:t>rd</a:t>
            </a:r>
            <a:r>
              <a:rPr lang="en-GB" sz="1500" b="1" dirty="0">
                <a:effectLst/>
                <a:latin typeface="Arial" panose="020B0604020202020204" pitchFamily="34" charset="0"/>
                <a:ea typeface="Times New Roman" panose="02020603050405020304" pitchFamily="18" charset="0"/>
              </a:rPr>
              <a:t> Aug 23 2009</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Museum </a:t>
            </a:r>
            <a:r>
              <a:rPr lang="en-GB" sz="1500" b="1" dirty="0" err="1">
                <a:effectLst/>
                <a:latin typeface="Arial" panose="020B0604020202020204" pitchFamily="34" charset="0"/>
                <a:ea typeface="Times New Roman" panose="02020603050405020304" pitchFamily="18" charset="0"/>
              </a:rPr>
              <a:t>Voor</a:t>
            </a:r>
            <a:r>
              <a:rPr lang="en-GB" sz="1500" b="1" dirty="0">
                <a:effectLst/>
                <a:latin typeface="Arial" panose="020B0604020202020204" pitchFamily="34" charset="0"/>
                <a:ea typeface="Times New Roman" panose="02020603050405020304" pitchFamily="18" charset="0"/>
              </a:rPr>
              <a:t> </a:t>
            </a:r>
            <a:r>
              <a:rPr lang="en-GB" sz="1500" b="1" dirty="0" err="1">
                <a:effectLst/>
                <a:latin typeface="Arial" panose="020B0604020202020204" pitchFamily="34" charset="0"/>
                <a:ea typeface="Times New Roman" panose="02020603050405020304" pitchFamily="18" charset="0"/>
              </a:rPr>
              <a:t>Moderne</a:t>
            </a:r>
            <a:r>
              <a:rPr lang="en-GB" sz="1500" b="1" dirty="0">
                <a:effectLst/>
                <a:latin typeface="Arial" panose="020B0604020202020204" pitchFamily="34" charset="0"/>
                <a:ea typeface="Times New Roman" panose="02020603050405020304" pitchFamily="18" charset="0"/>
              </a:rPr>
              <a:t> Kunst Arnhem, The Netherlands.</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Gender Check: Femininity and Masculinity in the Art of Eastern Europe</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13</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Nov 2009-14</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Feb 2010</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Museum Moderner Kunst </a:t>
            </a:r>
            <a:r>
              <a:rPr lang="en-GB" sz="1500" b="1" dirty="0" err="1">
                <a:effectLst/>
                <a:latin typeface="Arial" panose="020B0604020202020204" pitchFamily="34" charset="0"/>
                <a:ea typeface="Times New Roman" panose="02020603050405020304" pitchFamily="18" charset="0"/>
              </a:rPr>
              <a:t>Siftung</a:t>
            </a:r>
            <a:r>
              <a:rPr lang="en-GB" sz="1500" b="1" dirty="0">
                <a:effectLst/>
                <a:latin typeface="Arial" panose="020B0604020202020204" pitchFamily="34" charset="0"/>
                <a:ea typeface="Times New Roman" panose="02020603050405020304" pitchFamily="18" charset="0"/>
              </a:rPr>
              <a:t> Ludwig Wien, Vienna, Austria</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Modern Women: Women Artists at the Museum of Modern Art</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18</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Dec 2009-2</a:t>
            </a:r>
            <a:r>
              <a:rPr lang="en-GB" sz="1500" b="1" baseline="30000" dirty="0">
                <a:effectLst/>
                <a:latin typeface="Arial" panose="020B0604020202020204" pitchFamily="34" charset="0"/>
                <a:ea typeface="Times New Roman" panose="02020603050405020304" pitchFamily="18" charset="0"/>
              </a:rPr>
              <a:t>nd</a:t>
            </a:r>
            <a:r>
              <a:rPr lang="en-GB" sz="1500" b="1" dirty="0">
                <a:effectLst/>
                <a:latin typeface="Arial" panose="020B0604020202020204" pitchFamily="34" charset="0"/>
                <a:ea typeface="Times New Roman" panose="02020603050405020304" pitchFamily="18" charset="0"/>
              </a:rPr>
              <a:t> May 2011</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Museum of Modern Art, New York, USA.</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Donna: </a:t>
            </a:r>
            <a:r>
              <a:rPr lang="en-GB" sz="1500" b="1" i="1" dirty="0" err="1">
                <a:effectLst/>
                <a:latin typeface="Arial" panose="020B0604020202020204" pitchFamily="34" charset="0"/>
                <a:ea typeface="Times New Roman" panose="02020603050405020304" pitchFamily="18" charset="0"/>
              </a:rPr>
              <a:t>Avanguardia</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Femminista</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Negli</a:t>
            </a:r>
            <a:r>
              <a:rPr lang="en-GB" sz="1500" b="1" i="1" dirty="0">
                <a:effectLst/>
                <a:latin typeface="Arial" panose="020B0604020202020204" pitchFamily="34" charset="0"/>
                <a:ea typeface="Times New Roman" panose="02020603050405020304" pitchFamily="18" charset="0"/>
              </a:rPr>
              <a:t> Anni '70 </a:t>
            </a:r>
            <a:r>
              <a:rPr lang="en-GB" sz="1500" b="1" i="1" dirty="0" err="1">
                <a:effectLst/>
                <a:latin typeface="Arial" panose="020B0604020202020204" pitchFamily="34" charset="0"/>
                <a:ea typeface="Times New Roman" panose="02020603050405020304" pitchFamily="18" charset="0"/>
              </a:rPr>
              <a:t>dalla</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Sammlung</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Verbund</a:t>
            </a:r>
            <a:r>
              <a:rPr lang="en-GB" sz="1500" b="1" i="1" dirty="0">
                <a:effectLst/>
                <a:latin typeface="Arial" panose="020B0604020202020204" pitchFamily="34" charset="0"/>
                <a:ea typeface="Times New Roman" panose="02020603050405020304" pitchFamily="18" charset="0"/>
              </a:rPr>
              <a:t> di Vienna</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19</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Feb-16</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March 2010</a:t>
            </a:r>
            <a:r>
              <a:rPr lang="en-GB" sz="1500" b="1" dirty="0">
                <a:latin typeface="Times New Roman" panose="02020603050405020304" pitchFamily="18" charset="0"/>
                <a:ea typeface="Times New Roman" panose="02020603050405020304" pitchFamily="18" charset="0"/>
              </a:rPr>
              <a:t>, </a:t>
            </a:r>
            <a:r>
              <a:rPr lang="fr-FR" sz="1500" b="1" dirty="0" err="1">
                <a:effectLst/>
                <a:latin typeface="Arial" panose="020B0604020202020204" pitchFamily="34" charset="0"/>
                <a:ea typeface="Times New Roman" panose="02020603050405020304" pitchFamily="18" charset="0"/>
              </a:rPr>
              <a:t>Galleria</a:t>
            </a:r>
            <a:r>
              <a:rPr lang="fr-FR" sz="1500" b="1" dirty="0">
                <a:effectLst/>
                <a:latin typeface="Arial" panose="020B0604020202020204" pitchFamily="34" charset="0"/>
                <a:ea typeface="Times New Roman" panose="02020603050405020304" pitchFamily="18" charset="0"/>
              </a:rPr>
              <a:t> Nazionale D’Arte Moderna, Rome, </a:t>
            </a:r>
            <a:r>
              <a:rPr lang="fr-FR" sz="1500" b="1" dirty="0" err="1">
                <a:effectLst/>
                <a:latin typeface="Arial" panose="020B0604020202020204" pitchFamily="34" charset="0"/>
                <a:ea typeface="Times New Roman" panose="02020603050405020304" pitchFamily="18" charset="0"/>
              </a:rPr>
              <a:t>Italy</a:t>
            </a:r>
            <a:r>
              <a:rPr lang="fr-FR"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fr-FR"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Med </a:t>
            </a:r>
            <a:r>
              <a:rPr lang="en-GB" sz="1500" b="1" i="1" dirty="0" err="1">
                <a:effectLst/>
                <a:latin typeface="Arial" panose="020B0604020202020204" pitchFamily="34" charset="0"/>
                <a:ea typeface="Times New Roman" panose="02020603050405020304" pitchFamily="18" charset="0"/>
              </a:rPr>
              <a:t>Viljann</a:t>
            </a:r>
            <a:r>
              <a:rPr lang="en-GB" sz="1500" b="1" i="1" dirty="0">
                <a:effectLst/>
                <a:latin typeface="Arial" panose="020B0604020202020204" pitchFamily="34" charset="0"/>
                <a:ea typeface="Times New Roman" panose="02020603050405020304" pitchFamily="18" charset="0"/>
              </a:rPr>
              <a:t> ad </a:t>
            </a:r>
            <a:r>
              <a:rPr lang="en-GB" sz="1500" b="1" i="1" dirty="0" err="1">
                <a:effectLst/>
                <a:latin typeface="Arial" panose="020B0604020202020204" pitchFamily="34" charset="0"/>
                <a:ea typeface="Times New Roman" panose="02020603050405020304" pitchFamily="18" charset="0"/>
              </a:rPr>
              <a:t>Vopni</a:t>
            </a:r>
            <a:r>
              <a:rPr lang="en-GB" sz="1500" b="1" i="1" dirty="0">
                <a:effectLst/>
                <a:latin typeface="Arial" panose="020B0604020202020204" pitchFamily="34" charset="0"/>
                <a:ea typeface="Times New Roman" panose="02020603050405020304" pitchFamily="18" charset="0"/>
              </a:rPr>
              <a:t> - </a:t>
            </a:r>
            <a:r>
              <a:rPr lang="en-GB" sz="1500" b="1" i="1" dirty="0" err="1">
                <a:effectLst/>
                <a:latin typeface="Arial" panose="020B0604020202020204" pitchFamily="34" charset="0"/>
                <a:ea typeface="Times New Roman" panose="02020603050405020304" pitchFamily="18" charset="0"/>
              </a:rPr>
              <a:t>Endurlit</a:t>
            </a:r>
            <a:r>
              <a:rPr lang="en-GB" sz="1500" b="1" i="1" dirty="0">
                <a:effectLst/>
                <a:latin typeface="Arial" panose="020B0604020202020204" pitchFamily="34" charset="0"/>
                <a:ea typeface="Times New Roman" panose="02020603050405020304" pitchFamily="18" charset="0"/>
              </a:rPr>
              <a:t> 1970-1980</a:t>
            </a:r>
            <a:r>
              <a:rPr lang="en-GB" sz="1500" b="1" dirty="0">
                <a:effectLst/>
                <a:latin typeface="Arial" panose="020B0604020202020204" pitchFamily="34" charset="0"/>
                <a:ea typeface="Times New Roman" panose="02020603050405020304" pitchFamily="18" charset="0"/>
              </a:rPr>
              <a:t> (</a:t>
            </a:r>
            <a:r>
              <a:rPr lang="en-GB" sz="1500" b="1" i="1" dirty="0">
                <a:effectLst/>
                <a:latin typeface="Arial" panose="020B0604020202020204" pitchFamily="34" charset="0"/>
                <a:ea typeface="Times New Roman" panose="02020603050405020304" pitchFamily="18" charset="0"/>
              </a:rPr>
              <a:t>The Will as a Weapon – Review 1970-1980</a:t>
            </a:r>
            <a:r>
              <a:rPr lang="en-GB" sz="1500" b="1" dirty="0">
                <a:effectLst/>
                <a:latin typeface="Arial" panose="020B0604020202020204" pitchFamily="34" charset="0"/>
                <a:ea typeface="Times New Roman" panose="02020603050405020304" pitchFamily="18" charset="0"/>
              </a:rPr>
              <a:t>)</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8</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May-7</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Nov 2010, </a:t>
            </a:r>
            <a:r>
              <a:rPr lang="en-GB" sz="1500" b="1" dirty="0" err="1">
                <a:effectLst/>
                <a:latin typeface="Arial" panose="020B0604020202020204" pitchFamily="34" charset="0"/>
                <a:ea typeface="Times New Roman" panose="02020603050405020304" pitchFamily="18" charset="0"/>
              </a:rPr>
              <a:t>Listasafn</a:t>
            </a:r>
            <a:r>
              <a:rPr lang="en-GB" sz="1500" b="1" dirty="0">
                <a:effectLst/>
                <a:latin typeface="Arial" panose="020B0604020202020204" pitchFamily="34" charset="0"/>
                <a:ea typeface="Times New Roman" panose="02020603050405020304" pitchFamily="18" charset="0"/>
              </a:rPr>
              <a:t> </a:t>
            </a:r>
            <a:r>
              <a:rPr lang="en-GB" sz="1500" b="1" dirty="0" err="1">
                <a:effectLst/>
                <a:latin typeface="Arial" panose="020B0604020202020204" pitchFamily="34" charset="0"/>
                <a:ea typeface="Times New Roman" panose="02020603050405020304" pitchFamily="18" charset="0"/>
              </a:rPr>
              <a:t>Reykjavikur</a:t>
            </a:r>
            <a:r>
              <a:rPr lang="en-GB" sz="1500" b="1" dirty="0">
                <a:effectLst/>
                <a:latin typeface="Arial" panose="020B0604020202020204" pitchFamily="34" charset="0"/>
                <a:ea typeface="Times New Roman" panose="02020603050405020304" pitchFamily="18" charset="0"/>
              </a:rPr>
              <a:t>, Reykjavik, Iceland.</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err="1">
                <a:effectLst/>
                <a:latin typeface="Arial" panose="020B0604020202020204" pitchFamily="34" charset="0"/>
                <a:ea typeface="Times New Roman" panose="02020603050405020304" pitchFamily="18" charset="0"/>
              </a:rPr>
              <a:t>Žen</a:t>
            </a:r>
            <a:r>
              <a:rPr lang="en-GB" sz="1500" b="1" i="1" dirty="0">
                <a:effectLst/>
                <a:latin typeface="Arial" panose="020B0604020202020204" pitchFamily="34" charset="0"/>
                <a:ea typeface="Times New Roman" panose="02020603050405020304" pitchFamily="18" charset="0"/>
              </a:rPr>
              <a:t> </a:t>
            </a:r>
            <a:r>
              <a:rPr lang="en-GB" sz="1500" b="1" i="1" dirty="0" err="1">
                <a:effectLst/>
                <a:latin typeface="Arial" panose="020B0604020202020204" pitchFamily="34" charset="0"/>
                <a:ea typeface="Times New Roman" panose="02020603050405020304" pitchFamily="18" charset="0"/>
              </a:rPr>
              <a:t>d’Art</a:t>
            </a:r>
            <a:r>
              <a:rPr lang="en-GB" sz="1500" b="1" i="1" dirty="0">
                <a:effectLst/>
                <a:latin typeface="Arial" panose="020B0604020202020204" pitchFamily="34" charset="0"/>
                <a:ea typeface="Times New Roman" panose="02020603050405020304" pitchFamily="18" charset="0"/>
              </a:rPr>
              <a:t>:</a:t>
            </a:r>
            <a:r>
              <a:rPr lang="en-GB" sz="1500" b="1" dirty="0">
                <a:effectLst/>
                <a:latin typeface="Arial" panose="020B0604020202020204" pitchFamily="34" charset="0"/>
                <a:ea typeface="Times New Roman" panose="02020603050405020304" pitchFamily="18" charset="0"/>
              </a:rPr>
              <a:t> </a:t>
            </a:r>
            <a:r>
              <a:rPr lang="en-GB" sz="1500" b="1" i="1" dirty="0">
                <a:effectLst/>
                <a:latin typeface="Arial" panose="020B0604020202020204" pitchFamily="34" charset="0"/>
                <a:ea typeface="Times New Roman" panose="02020603050405020304" pitchFamily="18" charset="0"/>
              </a:rPr>
              <a:t>The Gender History of Art in the Post-Soviet Space: 1989-2009</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11</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September-31</a:t>
            </a:r>
            <a:r>
              <a:rPr lang="en-GB" sz="1500" b="1" baseline="30000" dirty="0">
                <a:effectLst/>
                <a:latin typeface="Arial" panose="020B0604020202020204" pitchFamily="34" charset="0"/>
                <a:ea typeface="Times New Roman" panose="02020603050405020304" pitchFamily="18" charset="0"/>
              </a:rPr>
              <a:t>st</a:t>
            </a:r>
            <a:r>
              <a:rPr lang="en-GB" sz="1500" b="1" dirty="0">
                <a:effectLst/>
                <a:latin typeface="Arial" panose="020B0604020202020204" pitchFamily="34" charset="0"/>
                <a:ea typeface="Times New Roman" panose="02020603050405020304" pitchFamily="18" charset="0"/>
              </a:rPr>
              <a:t> October 2010</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Moscow Museum of Modern Art, Russia.</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i="1" dirty="0">
                <a:effectLst/>
                <a:latin typeface="Arial" panose="020B0604020202020204" pitchFamily="34" charset="0"/>
                <a:ea typeface="Times New Roman" panose="02020603050405020304" pitchFamily="18" charset="0"/>
              </a:rPr>
              <a:t>Dream and Reality: Modern and Contemporary Women Artists from Turkey</a:t>
            </a:r>
            <a:r>
              <a:rPr lang="en-GB" sz="1500" b="1" dirty="0">
                <a:effectLst/>
                <a:latin typeface="Arial" panose="020B0604020202020204" pitchFamily="34" charset="0"/>
                <a:ea typeface="Times New Roman" panose="02020603050405020304" pitchFamily="18" charset="0"/>
              </a:rPr>
              <a:t>. </a:t>
            </a:r>
            <a:endParaRPr lang="en-GB" sz="1500" b="1" dirty="0">
              <a:effectLst/>
              <a:latin typeface="Times New Roman" panose="02020603050405020304" pitchFamily="18" charset="0"/>
              <a:ea typeface="Times New Roman" panose="02020603050405020304" pitchFamily="18" charset="0"/>
            </a:endParaRPr>
          </a:p>
          <a:p>
            <a:r>
              <a:rPr lang="en-GB" sz="1500" b="1" dirty="0">
                <a:effectLst/>
                <a:latin typeface="Arial" panose="020B0604020202020204" pitchFamily="34" charset="0"/>
                <a:ea typeface="Times New Roman" panose="02020603050405020304" pitchFamily="18" charset="0"/>
              </a:rPr>
              <a:t>16</a:t>
            </a:r>
            <a:r>
              <a:rPr lang="en-GB" sz="1500" b="1" baseline="30000" dirty="0">
                <a:effectLst/>
                <a:latin typeface="Arial" panose="020B0604020202020204" pitchFamily="34" charset="0"/>
                <a:ea typeface="Times New Roman" panose="02020603050405020304" pitchFamily="18" charset="0"/>
              </a:rPr>
              <a:t>th</a:t>
            </a:r>
            <a:r>
              <a:rPr lang="en-GB" sz="1500" b="1" dirty="0">
                <a:effectLst/>
                <a:latin typeface="Arial" panose="020B0604020202020204" pitchFamily="34" charset="0"/>
                <a:ea typeface="Times New Roman" panose="02020603050405020304" pitchFamily="18" charset="0"/>
              </a:rPr>
              <a:t> Sept 2011-22</a:t>
            </a:r>
            <a:r>
              <a:rPr lang="en-GB" sz="1500" b="1" baseline="30000" dirty="0">
                <a:effectLst/>
                <a:latin typeface="Arial" panose="020B0604020202020204" pitchFamily="34" charset="0"/>
                <a:ea typeface="Times New Roman" panose="02020603050405020304" pitchFamily="18" charset="0"/>
              </a:rPr>
              <a:t>nd</a:t>
            </a:r>
            <a:r>
              <a:rPr lang="en-GB" sz="1500" b="1" dirty="0">
                <a:effectLst/>
                <a:latin typeface="Arial" panose="020B0604020202020204" pitchFamily="34" charset="0"/>
                <a:ea typeface="Times New Roman" panose="02020603050405020304" pitchFamily="18" charset="0"/>
              </a:rPr>
              <a:t> Jan, 2012</a:t>
            </a:r>
            <a:r>
              <a:rPr lang="en-GB" sz="1500" b="1" dirty="0">
                <a:latin typeface="Times New Roman" panose="02020603050405020304" pitchFamily="18" charset="0"/>
                <a:ea typeface="Times New Roman" panose="02020603050405020304" pitchFamily="18" charset="0"/>
              </a:rPr>
              <a:t>, </a:t>
            </a:r>
            <a:r>
              <a:rPr lang="en-GB" sz="1500" b="1" dirty="0">
                <a:effectLst/>
                <a:latin typeface="Arial" panose="020B0604020202020204" pitchFamily="34" charset="0"/>
                <a:ea typeface="Times New Roman" panose="02020603050405020304" pitchFamily="18" charset="0"/>
              </a:rPr>
              <a:t>The Istanbul Modern, Istanbul, Turkey. </a:t>
            </a:r>
          </a:p>
          <a:p>
            <a:endParaRPr lang="en-GB" sz="1500" b="1" dirty="0">
              <a:latin typeface="Arial" panose="020B0604020202020204" pitchFamily="34" charset="0"/>
              <a:ea typeface="Times New Roman" panose="02020603050405020304" pitchFamily="18" charset="0"/>
            </a:endParaRPr>
          </a:p>
          <a:p>
            <a:r>
              <a:rPr lang="en-GB" sz="1500" b="1" i="1" dirty="0" err="1">
                <a:effectLst/>
                <a:latin typeface="Arial" panose="020B0604020202020204" pitchFamily="34" charset="0"/>
                <a:ea typeface="Times New Roman" panose="02020603050405020304" pitchFamily="18" charset="0"/>
                <a:cs typeface="Arial" panose="020B0604020202020204" pitchFamily="34" charset="0"/>
              </a:rPr>
              <a:t>Matronita</a:t>
            </a:r>
            <a:r>
              <a:rPr lang="en-GB" sz="1500" b="1" i="1" dirty="0">
                <a:effectLst/>
                <a:latin typeface="Arial" panose="020B0604020202020204" pitchFamily="34" charset="0"/>
                <a:ea typeface="Times New Roman" panose="02020603050405020304" pitchFamily="18" charset="0"/>
                <a:cs typeface="Arial" panose="020B0604020202020204" pitchFamily="34" charset="0"/>
              </a:rPr>
              <a:t>: Jewish Feminist Art</a:t>
            </a:r>
            <a:endParaRPr lang="en-GB" sz="1500" b="1" dirty="0">
              <a:effectLst/>
              <a:latin typeface="Arial" panose="020B0604020202020204" pitchFamily="34" charset="0"/>
              <a:ea typeface="Times New Roman" panose="02020603050405020304" pitchFamily="18" charset="0"/>
              <a:cs typeface="Arial" panose="020B0604020202020204" pitchFamily="34" charset="0"/>
            </a:endParaRPr>
          </a:p>
          <a:p>
            <a:r>
              <a:rPr lang="en-GB" sz="1500" b="1" dirty="0">
                <a:effectLst/>
                <a:latin typeface="Arial" panose="020B0604020202020204" pitchFamily="34" charset="0"/>
                <a:ea typeface="Times New Roman" panose="02020603050405020304" pitchFamily="18" charset="0"/>
                <a:cs typeface="Arial" panose="020B0604020202020204" pitchFamily="34" charset="0"/>
              </a:rPr>
              <a:t>27</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th</a:t>
            </a:r>
            <a:r>
              <a:rPr lang="en-GB" sz="1500" b="1" dirty="0">
                <a:effectLst/>
                <a:latin typeface="Arial" panose="020B0604020202020204" pitchFamily="34" charset="0"/>
                <a:ea typeface="Times New Roman" panose="02020603050405020304" pitchFamily="18" charset="0"/>
                <a:cs typeface="Arial" panose="020B0604020202020204" pitchFamily="34" charset="0"/>
              </a:rPr>
              <a:t> January-1</a:t>
            </a:r>
            <a:r>
              <a:rPr lang="en-GB" sz="1500" b="1" baseline="30000" dirty="0">
                <a:effectLst/>
                <a:latin typeface="Arial" panose="020B0604020202020204" pitchFamily="34" charset="0"/>
                <a:ea typeface="Times New Roman" panose="02020603050405020304" pitchFamily="18" charset="0"/>
                <a:cs typeface="Arial" panose="020B0604020202020204" pitchFamily="34" charset="0"/>
              </a:rPr>
              <a:t>st</a:t>
            </a:r>
            <a:r>
              <a:rPr lang="en-GB" sz="1500" b="1" dirty="0">
                <a:effectLst/>
                <a:latin typeface="Arial" panose="020B0604020202020204" pitchFamily="34" charset="0"/>
                <a:ea typeface="Times New Roman" panose="02020603050405020304" pitchFamily="18" charset="0"/>
                <a:cs typeface="Arial" panose="020B0604020202020204" pitchFamily="34" charset="0"/>
              </a:rPr>
              <a:t> April 2012</a:t>
            </a:r>
            <a:r>
              <a:rPr lang="en-GB" sz="1500" b="1" dirty="0">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Mishkan</a:t>
            </a:r>
            <a:r>
              <a:rPr lang="en-GB" sz="1500" b="1" dirty="0">
                <a:effectLst/>
                <a:latin typeface="Arial" panose="020B0604020202020204" pitchFamily="34" charset="0"/>
                <a:ea typeface="Times New Roman" panose="02020603050405020304" pitchFamily="18" charset="0"/>
                <a:cs typeface="Arial" panose="020B0604020202020204" pitchFamily="34" charset="0"/>
              </a:rPr>
              <a:t>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Le’Omanut</a:t>
            </a:r>
            <a:r>
              <a:rPr lang="en-GB" sz="1500" b="1" dirty="0">
                <a:effectLst/>
                <a:latin typeface="Arial" panose="020B0604020202020204" pitchFamily="34" charset="0"/>
                <a:ea typeface="Times New Roman" panose="02020603050405020304" pitchFamily="18" charset="0"/>
                <a:cs typeface="Arial" panose="020B0604020202020204" pitchFamily="34" charset="0"/>
              </a:rPr>
              <a:t>, Museum of Art, Ein </a:t>
            </a:r>
            <a:r>
              <a:rPr lang="en-GB" sz="1500" b="1" dirty="0" err="1">
                <a:effectLst/>
                <a:latin typeface="Arial" panose="020B0604020202020204" pitchFamily="34" charset="0"/>
                <a:ea typeface="Times New Roman" panose="02020603050405020304" pitchFamily="18" charset="0"/>
                <a:cs typeface="Arial" panose="020B0604020202020204" pitchFamily="34" charset="0"/>
              </a:rPr>
              <a:t>Harod</a:t>
            </a:r>
            <a:r>
              <a:rPr lang="en-GB" sz="1500" b="1" dirty="0">
                <a:effectLst/>
                <a:latin typeface="Arial" panose="020B0604020202020204" pitchFamily="34" charset="0"/>
                <a:ea typeface="Times New Roman" panose="02020603050405020304" pitchFamily="18" charset="0"/>
                <a:cs typeface="Arial" panose="020B0604020202020204" pitchFamily="34" charset="0"/>
              </a:rPr>
              <a:t>, Israel.</a:t>
            </a:r>
          </a:p>
          <a:p>
            <a:endParaRPr lang="en-GB" sz="1500" b="1" i="1" dirty="0">
              <a:effectLst/>
              <a:latin typeface="Arial" panose="020B0604020202020204" pitchFamily="34" charset="0"/>
              <a:ea typeface="Times New Roman" panose="02020603050405020304" pitchFamily="18" charset="0"/>
              <a:cs typeface="Arial" panose="020B0604020202020204" pitchFamily="34" charset="0"/>
            </a:endParaRPr>
          </a:p>
          <a:p>
            <a:endParaRPr lang="en-GB" sz="1500" b="1" i="1" dirty="0">
              <a:effectLst/>
              <a:latin typeface="Arial" panose="020B0604020202020204" pitchFamily="34" charset="0"/>
              <a:ea typeface="Times New Roman" panose="02020603050405020304" pitchFamily="18" charset="0"/>
              <a:cs typeface="Arial" panose="020B0604020202020204" pitchFamily="34" charset="0"/>
            </a:endParaRPr>
          </a:p>
          <a:p>
            <a:endParaRPr lang="en-GB" sz="15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46532080"/>
      </p:ext>
    </p:extLst>
  </p:cSld>
  <p:clrMapOvr>
    <a:masterClrMapping/>
  </p:clrMapOvr>
</p:sld>
</file>

<file path=ppt/theme/theme1.xml><?xml version="1.0" encoding="utf-8"?>
<a:theme xmlns:a="http://schemas.openxmlformats.org/drawingml/2006/main" name="femin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3.potx" id="{B4471498-9C52-F943-A0FE-F6CCBCAA4FD2}" vid="{AC0EFDAF-61F0-B649-B744-7010816B2DC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feminst template</Template>
  <TotalTime>441</TotalTime>
  <Words>2048</Words>
  <Application>Microsoft Macintosh PowerPoint</Application>
  <PresentationFormat>Widescreen</PresentationFormat>
  <Paragraphs>219</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Helvetica</vt:lpstr>
      <vt:lpstr>Times New Roman</vt:lpstr>
      <vt:lpstr>feminst template</vt:lpstr>
      <vt:lpstr>Feminist Art Making Histories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Hilary Robinson</dc:creator>
  <cp:lastModifiedBy>Hilary Robinson</cp:lastModifiedBy>
  <cp:revision>33</cp:revision>
  <dcterms:created xsi:type="dcterms:W3CDTF">2023-12-02T16:18:52Z</dcterms:created>
  <dcterms:modified xsi:type="dcterms:W3CDTF">2023-12-06T23:21:13Z</dcterms:modified>
</cp:coreProperties>
</file>