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9" r:id="rId2"/>
    <p:sldId id="280" r:id="rId3"/>
    <p:sldId id="282" r:id="rId4"/>
    <p:sldId id="283" r:id="rId5"/>
    <p:sldId id="285" r:id="rId6"/>
    <p:sldId id="287" r:id="rId7"/>
    <p:sldId id="284" r:id="rId8"/>
    <p:sldId id="281" r:id="rId9"/>
    <p:sldId id="286" r:id="rId10"/>
    <p:sldId id="289" r:id="rId11"/>
    <p:sldId id="28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92"/>
    <p:restoredTop sz="57420" autoAdjust="0"/>
  </p:normalViewPr>
  <p:slideViewPr>
    <p:cSldViewPr snapToGrid="0" snapToObjects="1">
      <p:cViewPr varScale="1">
        <p:scale>
          <a:sx n="88" d="100"/>
          <a:sy n="88" d="100"/>
        </p:scale>
        <p:origin x="304" y="184"/>
      </p:cViewPr>
      <p:guideLst>
        <p:guide orient="horz" pos="2160"/>
        <p:guide pos="384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1B9FB8-F6D2-B24C-94C2-781B93C8EC5B}" type="datetimeFigureOut">
              <a:rPr lang="en-US" smtClean="0"/>
              <a:t>6/23/22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78BD13-E2B3-EE4A-92A0-1A7655E27112}" type="slidenum">
              <a:rPr lang="en-US" smtClean="0"/>
              <a:t>‹#›</a:t>
            </a:fld>
            <a:endParaRPr lang="en-US"/>
          </a:p>
        </p:txBody>
      </p:sp>
    </p:spTree>
    <p:extLst>
      <p:ext uri="{BB962C8B-B14F-4D97-AF65-F5344CB8AC3E}">
        <p14:creationId xmlns:p14="http://schemas.microsoft.com/office/powerpoint/2010/main" val="18536785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I’m going to focus upon the </a:t>
            </a:r>
            <a:r>
              <a:rPr lang="en-GB" sz="1200" kern="1200" dirty="0" err="1">
                <a:solidFill>
                  <a:schemeClr val="tx1"/>
                </a:solidFill>
                <a:effectLst/>
                <a:latin typeface="+mn-lt"/>
                <a:ea typeface="+mn-ea"/>
                <a:cs typeface="+mn-cs"/>
              </a:rPr>
              <a:t>centering</a:t>
            </a:r>
            <a:r>
              <a:rPr lang="en-GB" sz="1200" kern="1200" dirty="0">
                <a:solidFill>
                  <a:schemeClr val="tx1"/>
                </a:solidFill>
                <a:effectLst/>
                <a:latin typeface="+mn-lt"/>
                <a:ea typeface="+mn-ea"/>
                <a:cs typeface="+mn-cs"/>
              </a:rPr>
              <a:t> of the USA in feminist curating, which I read as a colonialist default position, no matter the racial, national, or faith-based diversity that the curators attempt to include.</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1</a:t>
            </a:fld>
            <a:endParaRPr lang="en-US"/>
          </a:p>
        </p:txBody>
      </p:sp>
    </p:spTree>
    <p:extLst>
      <p:ext uri="{BB962C8B-B14F-4D97-AF65-F5344CB8AC3E}">
        <p14:creationId xmlns:p14="http://schemas.microsoft.com/office/powerpoint/2010/main" val="1678710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My comments come from work on an anthology, co-edited with Lara Perry, of the curator’s essays for exhibitions that are a) informed by feminism; b) in major national/regional (canon-forming) museums; c) survey exhibitions; d) focused on contemporary art.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And were in part rehearsed in this essay.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2</a:t>
            </a:fld>
            <a:endParaRPr lang="en-US"/>
          </a:p>
        </p:txBody>
      </p:sp>
    </p:spTree>
    <p:extLst>
      <p:ext uri="{BB962C8B-B14F-4D97-AF65-F5344CB8AC3E}">
        <p14:creationId xmlns:p14="http://schemas.microsoft.com/office/powerpoint/2010/main" val="506267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 the literature, the default reference points for such exhibitions are </a:t>
            </a:r>
            <a:r>
              <a:rPr lang="en-GB" sz="1200" i="1" kern="1200" dirty="0">
                <a:solidFill>
                  <a:schemeClr val="tx1"/>
                </a:solidFill>
                <a:effectLst/>
                <a:latin typeface="+mn-lt"/>
                <a:ea typeface="+mn-ea"/>
                <a:cs typeface="+mn-cs"/>
              </a:rPr>
              <a:t>WACK!</a:t>
            </a:r>
            <a:r>
              <a:rPr lang="en-GB" sz="1200" kern="1200" dirty="0">
                <a:solidFill>
                  <a:schemeClr val="tx1"/>
                </a:solidFill>
                <a:effectLst/>
                <a:latin typeface="+mn-lt"/>
                <a:ea typeface="+mn-ea"/>
                <a:cs typeface="+mn-cs"/>
              </a:rPr>
              <a:t> and </a:t>
            </a:r>
            <a:r>
              <a:rPr lang="en-GB" sz="1200" i="1" kern="1200" dirty="0">
                <a:solidFill>
                  <a:schemeClr val="tx1"/>
                </a:solidFill>
                <a:effectLst/>
                <a:latin typeface="+mn-lt"/>
                <a:ea typeface="+mn-ea"/>
                <a:cs typeface="+mn-cs"/>
              </a:rPr>
              <a:t>Global Feminisms</a:t>
            </a:r>
            <a:r>
              <a:rPr lang="en-GB" sz="1200" kern="1200" dirty="0">
                <a:solidFill>
                  <a:schemeClr val="tx1"/>
                </a:solidFill>
                <a:effectLst/>
                <a:latin typeface="+mn-lt"/>
                <a:ea typeface="+mn-ea"/>
                <a:cs typeface="+mn-cs"/>
              </a:rPr>
              <a:t>, possibly with </a:t>
            </a:r>
            <a:r>
              <a:rPr lang="en-GB" sz="1200" i="1" kern="1200" dirty="0" err="1">
                <a:solidFill>
                  <a:schemeClr val="tx1"/>
                </a:solidFill>
                <a:effectLst/>
                <a:latin typeface="+mn-lt"/>
                <a:ea typeface="+mn-ea"/>
                <a:cs typeface="+mn-cs"/>
              </a:rPr>
              <a:t>elles@centrepompidou</a:t>
            </a:r>
            <a:r>
              <a:rPr lang="en-GB" sz="1200" kern="1200" dirty="0">
                <a:solidFill>
                  <a:schemeClr val="tx1"/>
                </a:solidFill>
                <a:effectLst/>
                <a:latin typeface="+mn-lt"/>
                <a:ea typeface="+mn-ea"/>
                <a:cs typeface="+mn-cs"/>
              </a:rPr>
              <a:t> added. However, Lara and I have found 53 such exhibitions, from Indonesia to Iceland, Kazakhstan to Gran </a:t>
            </a:r>
            <a:r>
              <a:rPr lang="en-GB" sz="1200" kern="1200" dirty="0" err="1">
                <a:solidFill>
                  <a:schemeClr val="tx1"/>
                </a:solidFill>
                <a:effectLst/>
                <a:latin typeface="+mn-lt"/>
                <a:ea typeface="+mn-ea"/>
                <a:cs typeface="+mn-cs"/>
              </a:rPr>
              <a:t>Canaria</a:t>
            </a:r>
            <a:r>
              <a:rPr lang="en-GB" sz="1200" kern="1200" dirty="0">
                <a:solidFill>
                  <a:schemeClr val="tx1"/>
                </a:solidFill>
                <a:effectLst/>
                <a:latin typeface="+mn-lt"/>
                <a:ea typeface="+mn-ea"/>
                <a:cs typeface="+mn-cs"/>
              </a:rPr>
              <a:t>, Australia to South Africa. for all but three of these exhibitions the curator’s essays are provided in English as well as any other language.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 there is clearly a problem for art history, for curating, and for feminist thinking if the default reference is not only to the USA-presented exhibitions, but within those exhibitions, to the USA as the centre and the arbiter of what constitutes feminism and the art it informs.</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3</a:t>
            </a:fld>
            <a:endParaRPr lang="en-US"/>
          </a:p>
        </p:txBody>
      </p:sp>
    </p:spTree>
    <p:extLst>
      <p:ext uri="{BB962C8B-B14F-4D97-AF65-F5344CB8AC3E}">
        <p14:creationId xmlns:p14="http://schemas.microsoft.com/office/powerpoint/2010/main" val="3946518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title of </a:t>
            </a:r>
            <a:r>
              <a:rPr lang="en-GB" sz="1200" i="1" kern="1200" dirty="0">
                <a:solidFill>
                  <a:schemeClr val="tx1"/>
                </a:solidFill>
                <a:effectLst/>
                <a:latin typeface="+mn-lt"/>
                <a:ea typeface="+mn-ea"/>
                <a:cs typeface="+mn-cs"/>
              </a:rPr>
              <a:t>WACK! Art and the Feminist Revolution</a:t>
            </a:r>
            <a:r>
              <a:rPr lang="en-GB" sz="1200" kern="1200" dirty="0">
                <a:solidFill>
                  <a:schemeClr val="tx1"/>
                </a:solidFill>
                <a:effectLst/>
                <a:latin typeface="+mn-lt"/>
                <a:ea typeface="+mn-ea"/>
                <a:cs typeface="+mn-cs"/>
              </a:rPr>
              <a:t> (Museum of Contemporary Art, Los Angeles, 2007) indicated that the art exhibited would not necessarily be feminist art; rather, the exhibition explored the relationships between art and what is termed the “social movement” of feminism. </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4</a:t>
            </a:fld>
            <a:endParaRPr lang="en-US"/>
          </a:p>
        </p:txBody>
      </p:sp>
    </p:spTree>
    <p:extLst>
      <p:ext uri="{BB962C8B-B14F-4D97-AF65-F5344CB8AC3E}">
        <p14:creationId xmlns:p14="http://schemas.microsoft.com/office/powerpoint/2010/main" val="649108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was a big sprawling exhibition, in 18 sections, that flowed rather than being labelled in the museum. It is worth checking the names of the sections: These are primarily categories of style, media, imagery, content, and intent. As a group they are surprisingly apolitical for a field that included so many activist individuals, groups, interventions, and artworks. </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5</a:t>
            </a:fld>
            <a:endParaRPr lang="en-US"/>
          </a:p>
        </p:txBody>
      </p:sp>
    </p:spTree>
    <p:extLst>
      <p:ext uri="{BB962C8B-B14F-4D97-AF65-F5344CB8AC3E}">
        <p14:creationId xmlns:p14="http://schemas.microsoft.com/office/powerpoint/2010/main" val="275887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 the first paragraph of her catalogue essay, curator Cornelia Butler states her definition of feminism, quoting Peggy Phelan: ‘the conviction that gender has been, and continues to be, a fundamental category for the organization of culture. Moreover, the pattern of that organization usually favours men over women’. Stated like this, the definition emphasises the apolitical, non-activist curatorial categories used in organising the works. Butler then contextualises the title, WACK, with activist feminist groups of the 1970s like WAR, WAC, WITCH, and WSABAL – all of which were American.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Butler situates her own first “interest in 1970s feminist art” with two catalysts. First was how which attention to Matthew Barney’s breakthrough exhibition “virtually eclipsed other simultaneous exhibitions of women artists” and dominated the discussion in a panel titled “What Role Will the Language of Feminism Play in the Art World of the ‘90s?” Second was the intention of the Guggenheim Museum to open its new branch in New York’s Soho with an exhibition of only white men.</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 here Butler is indicating her coming to feminism as the product of internal New York art world events, rather than as a commitment to feminist thought and action as a broader political position that is then brought to bear upon the art world amongst other things. She conceptualises a feminism that is interior to the frame of New York Art History; and, implicitly describes an exhibition that embodies the struggle to move beyond that frame. It is fundamentally an incorporative approach – one that attempts to assimilate feminism as a practice of art into the particularity of that art history</a:t>
            </a:r>
            <a:r>
              <a:rPr lang="en-GB" dirty="0">
                <a:effectLst/>
              </a:rPr>
              <a:t> </a:t>
            </a:r>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6</a:t>
            </a:fld>
            <a:endParaRPr lang="en-US"/>
          </a:p>
        </p:txBody>
      </p:sp>
    </p:spTree>
    <p:extLst>
      <p:ext uri="{BB962C8B-B14F-4D97-AF65-F5344CB8AC3E}">
        <p14:creationId xmlns:p14="http://schemas.microsoft.com/office/powerpoint/2010/main" val="884763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Butler also tells us why she excluded one artist: </a:t>
            </a:r>
          </a:p>
          <a:p>
            <a:r>
              <a:rPr lang="en-GB" sz="1200" kern="1200" dirty="0">
                <a:solidFill>
                  <a:schemeClr val="tx1"/>
                </a:solidFill>
                <a:effectLst/>
                <a:latin typeface="+mn-lt"/>
                <a:ea typeface="+mn-ea"/>
                <a:cs typeface="+mn-cs"/>
              </a:rPr>
              <a:t>Emily Kame Kngwarreye, for example, was an Australian aboriginal artist who, during the 1970s, made textiles as part of the Utopia Women’s Batik Group […], she is not represented in </a:t>
            </a:r>
            <a:r>
              <a:rPr lang="en-GB" sz="1200" i="1" kern="1200" dirty="0">
                <a:solidFill>
                  <a:schemeClr val="tx1"/>
                </a:solidFill>
                <a:effectLst/>
                <a:latin typeface="+mn-lt"/>
                <a:ea typeface="+mn-ea"/>
                <a:cs typeface="+mn-cs"/>
              </a:rPr>
              <a:t>WACK!</a:t>
            </a:r>
            <a:r>
              <a:rPr lang="en-GB" sz="1200" kern="1200" dirty="0">
                <a:solidFill>
                  <a:schemeClr val="tx1"/>
                </a:solidFill>
                <a:effectLst/>
                <a:latin typeface="+mn-lt"/>
                <a:ea typeface="+mn-ea"/>
                <a:cs typeface="+mn-cs"/>
              </a:rPr>
              <a:t> because the economy in which the Utopia Group’s early production circulated did not </a:t>
            </a:r>
            <a:r>
              <a:rPr lang="en-GB" sz="1200" kern="1200" dirty="0" err="1">
                <a:solidFill>
                  <a:schemeClr val="tx1"/>
                </a:solidFill>
                <a:effectLst/>
                <a:latin typeface="+mn-lt"/>
                <a:ea typeface="+mn-ea"/>
                <a:cs typeface="+mn-cs"/>
              </a:rPr>
              <a:t>favor</a:t>
            </a:r>
            <a:r>
              <a:rPr lang="en-GB" sz="1200" kern="1200" dirty="0">
                <a:solidFill>
                  <a:schemeClr val="tx1"/>
                </a:solidFill>
                <a:effectLst/>
                <a:latin typeface="+mn-lt"/>
                <a:ea typeface="+mn-ea"/>
                <a:cs typeface="+mn-cs"/>
              </a:rPr>
              <a:t> institutional collections and archives. (Butler 17)</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From a feminist perspective, this is a surprising statement.</a:t>
            </a:r>
          </a:p>
          <a:p>
            <a:r>
              <a:rPr lang="en-GB" sz="1200" kern="1200" dirty="0">
                <a:solidFill>
                  <a:schemeClr val="tx1"/>
                </a:solidFill>
                <a:effectLst/>
                <a:latin typeface="+mn-lt"/>
                <a:ea typeface="+mn-ea"/>
                <a:cs typeface="+mn-cs"/>
              </a:rPr>
              <a:t>The position of Kngwarreye’s work would be one that was compromised on numerous fronts, and western feminists then and since were struggling over the re-contextualisation of such works. This included direct challenges to, and circumvention of, the curatorial categories that produced such exclusions.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strategy was to set up alternative structures, reconfiguring the relationship between artists and curators. The realities with which Kngwarreye was dealing as an Indigenous woman in Australia were very different from those of the vast majority of women living in the USA or Europe. but the fact remains that </a:t>
            </a:r>
            <a:r>
              <a:rPr lang="en-GB" sz="1200" b="1" kern="1200" dirty="0">
                <a:solidFill>
                  <a:schemeClr val="tx1"/>
                </a:solidFill>
                <a:effectLst/>
                <a:latin typeface="+mn-lt"/>
                <a:ea typeface="+mn-ea"/>
                <a:cs typeface="+mn-cs"/>
              </a:rPr>
              <a:t>many</a:t>
            </a:r>
            <a:r>
              <a:rPr lang="en-GB" sz="1200" kern="1200" dirty="0">
                <a:solidFill>
                  <a:schemeClr val="tx1"/>
                </a:solidFill>
                <a:effectLst/>
                <a:latin typeface="+mn-lt"/>
                <a:ea typeface="+mn-ea"/>
                <a:cs typeface="+mn-cs"/>
              </a:rPr>
              <a:t> of the works in </a:t>
            </a:r>
            <a:r>
              <a:rPr lang="en-GB" sz="1200" i="1" kern="1200" dirty="0">
                <a:solidFill>
                  <a:schemeClr val="tx1"/>
                </a:solidFill>
                <a:effectLst/>
                <a:latin typeface="+mn-lt"/>
                <a:ea typeface="+mn-ea"/>
                <a:cs typeface="+mn-cs"/>
              </a:rPr>
              <a:t>WACK!</a:t>
            </a:r>
            <a:r>
              <a:rPr lang="en-GB" sz="1200" kern="1200" dirty="0">
                <a:solidFill>
                  <a:schemeClr val="tx1"/>
                </a:solidFill>
                <a:effectLst/>
                <a:latin typeface="+mn-lt"/>
                <a:ea typeface="+mn-ea"/>
                <a:cs typeface="+mn-cs"/>
              </a:rPr>
              <a:t> were made deliberately for circulation in environments that by-passed the mainstream of the art world. So we can see through Butler’s positioning of </a:t>
            </a:r>
            <a:r>
              <a:rPr lang="en-GB" sz="1200" kern="1200" dirty="0" err="1">
                <a:solidFill>
                  <a:schemeClr val="tx1"/>
                </a:solidFill>
                <a:effectLst/>
                <a:latin typeface="+mn-lt"/>
                <a:ea typeface="+mn-ea"/>
                <a:cs typeface="+mn-cs"/>
              </a:rPr>
              <a:t>Kngwareye</a:t>
            </a:r>
            <a:r>
              <a:rPr lang="en-GB" sz="1200" kern="1200" dirty="0">
                <a:solidFill>
                  <a:schemeClr val="tx1"/>
                </a:solidFill>
                <a:effectLst/>
                <a:latin typeface="+mn-lt"/>
                <a:ea typeface="+mn-ea"/>
                <a:cs typeface="+mn-cs"/>
              </a:rPr>
              <a:t> that </a:t>
            </a:r>
            <a:r>
              <a:rPr lang="en-GB" sz="1200" i="1" kern="1200" dirty="0">
                <a:solidFill>
                  <a:schemeClr val="tx1"/>
                </a:solidFill>
                <a:effectLst/>
                <a:latin typeface="+mn-lt"/>
                <a:ea typeface="+mn-ea"/>
                <a:cs typeface="+mn-cs"/>
              </a:rPr>
              <a:t>WACK!</a:t>
            </a:r>
            <a:r>
              <a:rPr lang="en-GB" sz="1200" kern="1200" dirty="0">
                <a:solidFill>
                  <a:schemeClr val="tx1"/>
                </a:solidFill>
                <a:effectLst/>
                <a:latin typeface="+mn-lt"/>
                <a:ea typeface="+mn-ea"/>
                <a:cs typeface="+mn-cs"/>
              </a:rPr>
              <a:t> is a fundamentally revisionist version of the history that is less impelled by feminist thinking than it is by contemporary curatorial and art historical practices, realised on an archival scale.</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7</a:t>
            </a:fld>
            <a:endParaRPr lang="en-US"/>
          </a:p>
        </p:txBody>
      </p:sp>
    </p:spTree>
    <p:extLst>
      <p:ext uri="{BB962C8B-B14F-4D97-AF65-F5344CB8AC3E}">
        <p14:creationId xmlns:p14="http://schemas.microsoft.com/office/powerpoint/2010/main" val="466464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Global </a:t>
            </a:r>
            <a:r>
              <a:rPr lang="en-GB" sz="1200" i="1" kern="1200" dirty="0">
                <a:solidFill>
                  <a:schemeClr val="tx1"/>
                </a:solidFill>
                <a:effectLst/>
                <a:latin typeface="+mn-lt"/>
                <a:ea typeface="+mn-ea"/>
                <a:cs typeface="+mn-cs"/>
              </a:rPr>
              <a:t>Feminisms</a:t>
            </a:r>
            <a:r>
              <a:rPr lang="en-GB" sz="1200" kern="1200" dirty="0">
                <a:solidFill>
                  <a:schemeClr val="tx1"/>
                </a:solidFill>
                <a:effectLst/>
                <a:latin typeface="+mn-lt"/>
                <a:ea typeface="+mn-ea"/>
                <a:cs typeface="+mn-cs"/>
              </a:rPr>
              <a:t> was the opening exhibition for the Sackler </a:t>
            </a:r>
            <a:r>
              <a:rPr lang="en-GB" sz="1200" kern="1200" dirty="0" err="1">
                <a:solidFill>
                  <a:schemeClr val="tx1"/>
                </a:solidFill>
                <a:effectLst/>
                <a:latin typeface="+mn-lt"/>
                <a:ea typeface="+mn-ea"/>
                <a:cs typeface="+mn-cs"/>
              </a:rPr>
              <a:t>Center</a:t>
            </a:r>
            <a:r>
              <a:rPr lang="en-GB" sz="1200" kern="1200" dirty="0">
                <a:solidFill>
                  <a:schemeClr val="tx1"/>
                </a:solidFill>
                <a:effectLst/>
                <a:latin typeface="+mn-lt"/>
                <a:ea typeface="+mn-ea"/>
                <a:cs typeface="+mn-cs"/>
              </a:rPr>
              <a:t> for Feminist Art, alongside the long-term installation of Judy Chicago’s </a:t>
            </a:r>
            <a:r>
              <a:rPr lang="en-GB" sz="1200" i="1" kern="1200" dirty="0">
                <a:solidFill>
                  <a:schemeClr val="tx1"/>
                </a:solidFill>
                <a:effectLst/>
                <a:latin typeface="+mn-lt"/>
                <a:ea typeface="+mn-ea"/>
                <a:cs typeface="+mn-cs"/>
              </a:rPr>
              <a:t>The Dinner Party</a:t>
            </a:r>
            <a:r>
              <a:rPr lang="en-GB" sz="1200" kern="1200" dirty="0">
                <a:solidFill>
                  <a:schemeClr val="tx1"/>
                </a:solidFill>
                <a:effectLst/>
                <a:latin typeface="+mn-lt"/>
                <a:ea typeface="+mn-ea"/>
                <a:cs typeface="+mn-cs"/>
              </a:rPr>
              <a:t>. In their catalogue essay, Linda Nochlin and Maura Reilly indicate their generational focus upon artists born since 1960, and work made since 1990 (this contrasts with </a:t>
            </a:r>
            <a:r>
              <a:rPr lang="en-GB" sz="1200" i="1" kern="1200" dirty="0">
                <a:solidFill>
                  <a:schemeClr val="tx1"/>
                </a:solidFill>
                <a:effectLst/>
                <a:latin typeface="+mn-lt"/>
                <a:ea typeface="+mn-ea"/>
                <a:cs typeface="+mn-cs"/>
              </a:rPr>
              <a:t>WACK!</a:t>
            </a:r>
            <a:r>
              <a:rPr lang="en-GB" sz="1200" kern="1200" dirty="0">
                <a:solidFill>
                  <a:schemeClr val="tx1"/>
                </a:solidFill>
                <a:effectLst/>
                <a:latin typeface="+mn-lt"/>
                <a:ea typeface="+mn-ea"/>
                <a:cs typeface="+mn-cs"/>
              </a:rPr>
              <a:t>, which focused on art of the 1970s). The focus of their essay is on the thinking informing their choice to mark the opening of the </a:t>
            </a:r>
            <a:r>
              <a:rPr lang="en-GB" sz="1200" kern="1200" dirty="0" err="1">
                <a:solidFill>
                  <a:schemeClr val="tx1"/>
                </a:solidFill>
                <a:effectLst/>
                <a:latin typeface="+mn-lt"/>
                <a:ea typeface="+mn-ea"/>
                <a:cs typeface="+mn-cs"/>
              </a:rPr>
              <a:t>Center</a:t>
            </a:r>
            <a:r>
              <a:rPr lang="en-GB" sz="1200" kern="1200" dirty="0">
                <a:solidFill>
                  <a:schemeClr val="tx1"/>
                </a:solidFill>
                <a:effectLst/>
                <a:latin typeface="+mn-lt"/>
                <a:ea typeface="+mn-ea"/>
                <a:cs typeface="+mn-cs"/>
              </a:rPr>
              <a:t> with an exhibition of international, rather than only American, art, and how they went about achieving that. They discuss recognising their limited global knowledge; their research with a network of ‘local-global advisors’, although these remain un-named. They discuss their aim for ‘openness, multiculturalism, and variety’; and reflecting this internationalism in commissioning the catalogue’s seven essays, five of which are by writers outside the USA. Nochlin and Reilly name ‘the art world capitals’ as Paris, New York, Berlin and London – firmly situated in the West. They go on to say that many of the exhibition’s artists, were born beyond Europe or North America, but have migrated into those regions: a process they say is not ‘selling out’ but is named as “moving in, changing the standards and values of the art world itself by bringing new visions and languages to bear upon the problems of today”. They end by placing </a:t>
            </a:r>
            <a:r>
              <a:rPr lang="en-GB" sz="1200" i="1" kern="1200" dirty="0">
                <a:solidFill>
                  <a:schemeClr val="tx1"/>
                </a:solidFill>
                <a:effectLst/>
                <a:latin typeface="+mn-lt"/>
                <a:ea typeface="+mn-ea"/>
                <a:cs typeface="+mn-cs"/>
              </a:rPr>
              <a:t>Global Feminisms</a:t>
            </a:r>
            <a:r>
              <a:rPr lang="en-GB" sz="1200" kern="1200" dirty="0">
                <a:solidFill>
                  <a:schemeClr val="tx1"/>
                </a:solidFill>
                <a:effectLst/>
                <a:latin typeface="+mn-lt"/>
                <a:ea typeface="+mn-ea"/>
                <a:cs typeface="+mn-cs"/>
              </a:rPr>
              <a:t> in “a trajectory of recent feminist exhibitions which began with </a:t>
            </a:r>
            <a:r>
              <a:rPr lang="en-GB" sz="1200" i="1" kern="1200" dirty="0">
                <a:solidFill>
                  <a:schemeClr val="tx1"/>
                </a:solidFill>
                <a:effectLst/>
                <a:latin typeface="+mn-lt"/>
                <a:ea typeface="+mn-ea"/>
                <a:cs typeface="+mn-cs"/>
              </a:rPr>
              <a:t>Gloria: Another Look at Feminist Art in the 1970s</a:t>
            </a:r>
            <a:r>
              <a:rPr lang="en-GB" sz="1200" kern="1200" dirty="0">
                <a:solidFill>
                  <a:schemeClr val="tx1"/>
                </a:solidFill>
                <a:effectLst/>
                <a:latin typeface="+mn-lt"/>
                <a:ea typeface="+mn-ea"/>
                <a:cs typeface="+mn-cs"/>
              </a:rPr>
              <a:t> and </a:t>
            </a:r>
            <a:r>
              <a:rPr lang="en-GB" sz="1200" i="1" kern="1200" dirty="0">
                <a:solidFill>
                  <a:schemeClr val="tx1"/>
                </a:solidFill>
                <a:effectLst/>
                <a:latin typeface="+mn-lt"/>
                <a:ea typeface="+mn-ea"/>
                <a:cs typeface="+mn-cs"/>
              </a:rPr>
              <a:t>Personal  and Political: The Women’s Art Movement 1969-1975</a:t>
            </a:r>
            <a:r>
              <a:rPr lang="en-GB" sz="1200" kern="1200" dirty="0">
                <a:solidFill>
                  <a:schemeClr val="tx1"/>
                </a:solidFill>
                <a:effectLst/>
                <a:latin typeface="+mn-lt"/>
                <a:ea typeface="+mn-ea"/>
                <a:cs typeface="+mn-cs"/>
              </a:rPr>
              <a:t>” – both of which were American exhibitions.</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8</a:t>
            </a:fld>
            <a:endParaRPr lang="en-US"/>
          </a:p>
        </p:txBody>
      </p:sp>
    </p:spTree>
    <p:extLst>
      <p:ext uri="{BB962C8B-B14F-4D97-AF65-F5344CB8AC3E}">
        <p14:creationId xmlns:p14="http://schemas.microsoft.com/office/powerpoint/2010/main" val="2483912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So what I am suggesting is that these two exhibitions, amazing as they were in some respects, in others offer a deeply assimilationist model: one where diversity and inclusion is enacted by holding a door open, but not fundamentally changing the structure of the house.</a:t>
            </a:r>
          </a:p>
          <a:p>
            <a:endParaRPr lang="en-GB" dirty="0"/>
          </a:p>
        </p:txBody>
      </p:sp>
      <p:sp>
        <p:nvSpPr>
          <p:cNvPr id="4" name="Slide Number Placeholder 3"/>
          <p:cNvSpPr>
            <a:spLocks noGrp="1"/>
          </p:cNvSpPr>
          <p:nvPr>
            <p:ph type="sldNum" sz="quarter" idx="5"/>
          </p:nvPr>
        </p:nvSpPr>
        <p:spPr/>
        <p:txBody>
          <a:bodyPr/>
          <a:lstStyle/>
          <a:p>
            <a:fld id="{EB78BD13-E2B3-EE4A-92A0-1A7655E27112}" type="slidenum">
              <a:rPr lang="en-US" smtClean="0"/>
              <a:t>10</a:t>
            </a:fld>
            <a:endParaRPr lang="en-US"/>
          </a:p>
        </p:txBody>
      </p:sp>
    </p:spTree>
    <p:extLst>
      <p:ext uri="{BB962C8B-B14F-4D97-AF65-F5344CB8AC3E}">
        <p14:creationId xmlns:p14="http://schemas.microsoft.com/office/powerpoint/2010/main" val="309243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6/23/22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6/23/22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6/23/22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A6478FB-EFF9-3347-B07B-EDAD2F40B17D}" type="datetimeFigureOut">
              <a:rPr lang="en-US" smtClean="0"/>
              <a:pPr/>
              <a:t>6/23/22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5A6478FB-EFF9-3347-B07B-EDAD2F40B17D}" type="datetimeFigureOut">
              <a:rPr lang="en-US" smtClean="0"/>
              <a:pPr/>
              <a:t>6/23/22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A6478FB-EFF9-3347-B07B-EDAD2F40B17D}" type="datetimeFigureOut">
              <a:rPr lang="en-US" smtClean="0"/>
              <a:pPr/>
              <a:t>6/23/22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A6478FB-EFF9-3347-B07B-EDAD2F40B17D}" type="datetimeFigureOut">
              <a:rPr lang="en-US" smtClean="0"/>
              <a:pPr/>
              <a:t>6/23/22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A6478FB-EFF9-3347-B07B-EDAD2F40B17D}" type="datetimeFigureOut">
              <a:rPr lang="en-US" smtClean="0"/>
              <a:pPr/>
              <a:t>6/23/22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478FB-EFF9-3347-B07B-EDAD2F40B17D}" type="datetimeFigureOut">
              <a:rPr lang="en-US" smtClean="0"/>
              <a:pPr/>
              <a:t>6/23/22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A6478FB-EFF9-3347-B07B-EDAD2F40B17D}" type="datetimeFigureOut">
              <a:rPr lang="en-US" smtClean="0"/>
              <a:pPr/>
              <a:t>6/23/22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A6478FB-EFF9-3347-B07B-EDAD2F40B17D}" type="datetimeFigureOut">
              <a:rPr lang="en-US" smtClean="0"/>
              <a:pPr/>
              <a:t>6/23/22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55E7F9-2CE9-DC4D-8100-35732FBAA6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6478FB-EFF9-3347-B07B-EDAD2F40B17D}" type="datetimeFigureOut">
              <a:rPr lang="en-US" smtClean="0"/>
              <a:pPr/>
              <a:t>6/23/22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55E7F9-2CE9-DC4D-8100-35732FBAA6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B6DBB-02FA-8042-90CA-6C2A72D9A3DB}"/>
              </a:ext>
            </a:extLst>
          </p:cNvPr>
          <p:cNvSpPr>
            <a:spLocks noGrp="1"/>
          </p:cNvSpPr>
          <p:nvPr>
            <p:ph type="ctrTitle"/>
          </p:nvPr>
        </p:nvSpPr>
        <p:spPr/>
        <p:txBody>
          <a:bodyPr/>
          <a:lstStyle/>
          <a:p>
            <a:r>
              <a:rPr lang="en-GB" b="1" dirty="0">
                <a:latin typeface="Arial" panose="020B0604020202020204" pitchFamily="34" charset="0"/>
                <a:cs typeface="Arial" panose="020B0604020202020204" pitchFamily="34" charset="0"/>
              </a:rPr>
              <a:t>Feminism/colonialism</a:t>
            </a:r>
            <a:endParaRPr lang="en-US" dirty="0"/>
          </a:p>
        </p:txBody>
      </p:sp>
      <p:sp>
        <p:nvSpPr>
          <p:cNvPr id="3" name="Subtitle 2">
            <a:extLst>
              <a:ext uri="{FF2B5EF4-FFF2-40B4-BE49-F238E27FC236}">
                <a16:creationId xmlns:a16="http://schemas.microsoft.com/office/drawing/2014/main" id="{06D2D156-33D0-834A-8F6A-C4CC26E3F800}"/>
              </a:ext>
            </a:extLst>
          </p:cNvPr>
          <p:cNvSpPr>
            <a:spLocks noGrp="1"/>
          </p:cNvSpPr>
          <p:nvPr>
            <p:ph type="subTitle" idx="1"/>
          </p:nvPr>
        </p:nvSpPr>
        <p:spPr/>
        <p:txBody>
          <a:bodyPr/>
          <a:lstStyle/>
          <a:p>
            <a:r>
              <a:rPr lang="en-GB" b="1" dirty="0">
                <a:solidFill>
                  <a:schemeClr val="tx1"/>
                </a:solidFill>
                <a:latin typeface="Arial" panose="020B0604020202020204" pitchFamily="34" charset="0"/>
                <a:cs typeface="Arial" panose="020B0604020202020204" pitchFamily="34" charset="0"/>
              </a:rPr>
              <a:t>Hilary Robinson</a:t>
            </a:r>
          </a:p>
          <a:p>
            <a:endParaRPr lang="en-US" dirty="0"/>
          </a:p>
        </p:txBody>
      </p:sp>
    </p:spTree>
    <p:extLst>
      <p:ext uri="{BB962C8B-B14F-4D97-AF65-F5344CB8AC3E}">
        <p14:creationId xmlns:p14="http://schemas.microsoft.com/office/powerpoint/2010/main" val="3938619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531AADA3-62E3-58B0-F15F-D2B2234C5E22}"/>
              </a:ext>
            </a:extLst>
          </p:cNvPr>
          <p:cNvPicPr>
            <a:picLocks noChangeAspect="1"/>
          </p:cNvPicPr>
          <p:nvPr/>
        </p:nvPicPr>
        <p:blipFill>
          <a:blip r:embed="rId3"/>
          <a:stretch>
            <a:fillRect/>
          </a:stretch>
        </p:blipFill>
        <p:spPr>
          <a:xfrm>
            <a:off x="6289440" y="0"/>
            <a:ext cx="5871237" cy="6858000"/>
          </a:xfrm>
          <a:prstGeom prst="rect">
            <a:avLst/>
          </a:prstGeom>
        </p:spPr>
      </p:pic>
      <p:pic>
        <p:nvPicPr>
          <p:cNvPr id="4" name="Picture 3" descr="A group of people lying on the ground&#10;&#10;Description automatically generated with medium confidence">
            <a:extLst>
              <a:ext uri="{FF2B5EF4-FFF2-40B4-BE49-F238E27FC236}">
                <a16:creationId xmlns:a16="http://schemas.microsoft.com/office/drawing/2014/main" id="{3E16CCCE-4A1A-07C1-4106-362006FC27F1}"/>
              </a:ext>
            </a:extLst>
          </p:cNvPr>
          <p:cNvPicPr>
            <a:picLocks noChangeAspect="1"/>
          </p:cNvPicPr>
          <p:nvPr/>
        </p:nvPicPr>
        <p:blipFill>
          <a:blip r:embed="rId4"/>
          <a:stretch>
            <a:fillRect/>
          </a:stretch>
        </p:blipFill>
        <p:spPr>
          <a:xfrm>
            <a:off x="0" y="0"/>
            <a:ext cx="5902562" cy="6857389"/>
          </a:xfrm>
          <a:prstGeom prst="rect">
            <a:avLst/>
          </a:prstGeom>
        </p:spPr>
      </p:pic>
    </p:spTree>
    <p:extLst>
      <p:ext uri="{BB962C8B-B14F-4D97-AF65-F5344CB8AC3E}">
        <p14:creationId xmlns:p14="http://schemas.microsoft.com/office/powerpoint/2010/main" val="2393999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4593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alpha val="25216"/>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B74CA2-9D32-5AE5-2A20-51489D197A24}"/>
              </a:ext>
            </a:extLst>
          </p:cNvPr>
          <p:cNvSpPr txBox="1"/>
          <p:nvPr/>
        </p:nvSpPr>
        <p:spPr>
          <a:xfrm>
            <a:off x="1260764" y="1066800"/>
            <a:ext cx="9753600" cy="5016758"/>
          </a:xfrm>
          <a:prstGeom prst="rect">
            <a:avLst/>
          </a:prstGeom>
          <a:noFill/>
        </p:spPr>
        <p:txBody>
          <a:bodyPr wrap="square" rtlCol="0">
            <a:spAutoFit/>
          </a:bodyPr>
          <a:lstStyle/>
          <a:p>
            <a:r>
              <a:rPr lang="en-GB" sz="3200" b="1" dirty="0"/>
              <a:t>Hilary Robinson &amp; Lara Perry (eds)</a:t>
            </a:r>
          </a:p>
          <a:p>
            <a:r>
              <a:rPr lang="en-GB" sz="3200" b="1" i="1" dirty="0"/>
              <a:t>Feminisms-Surveys-Museums: </a:t>
            </a:r>
          </a:p>
          <a:p>
            <a:r>
              <a:rPr lang="en-GB" sz="3200" b="1" i="1" dirty="0"/>
              <a:t>An Anthology of Curators’ Essays</a:t>
            </a:r>
            <a:endParaRPr lang="en-GB" sz="3200" b="1" dirty="0"/>
          </a:p>
          <a:p>
            <a:r>
              <a:rPr lang="en-GB" sz="3200" b="1" dirty="0"/>
              <a:t>Forthcoming, </a:t>
            </a:r>
            <a:r>
              <a:rPr lang="en-GB" sz="3200" b="1" dirty="0" err="1"/>
              <a:t>WileyBlackwell</a:t>
            </a:r>
            <a:r>
              <a:rPr lang="en-GB" sz="3200" b="1" dirty="0"/>
              <a:t>, 2023</a:t>
            </a:r>
          </a:p>
          <a:p>
            <a:endParaRPr lang="en-GB" sz="3200" b="1" dirty="0"/>
          </a:p>
          <a:p>
            <a:r>
              <a:rPr lang="en-GB" sz="3200" b="1" dirty="0"/>
              <a:t>Hilary Robinson</a:t>
            </a:r>
          </a:p>
          <a:p>
            <a:r>
              <a:rPr lang="en-GB" sz="3200" b="1" dirty="0"/>
              <a:t>‘Feminism meets the Big Exhibition: Museum Survey Shows since 2005’, </a:t>
            </a:r>
          </a:p>
          <a:p>
            <a:r>
              <a:rPr lang="en-GB" sz="3200" b="1" i="1" dirty="0" err="1"/>
              <a:t>OnCurating</a:t>
            </a:r>
            <a:r>
              <a:rPr lang="en-GB" sz="3200" b="1" dirty="0"/>
              <a:t> Special issue: </a:t>
            </a:r>
            <a:r>
              <a:rPr lang="en-GB" sz="3200" b="1" i="1" dirty="0"/>
              <a:t>Curating in Feminist Thought</a:t>
            </a:r>
          </a:p>
          <a:p>
            <a:r>
              <a:rPr lang="en-GB" sz="3200" b="1" dirty="0"/>
              <a:t>Issue 29, 2016, pp. 26-40</a:t>
            </a:r>
          </a:p>
        </p:txBody>
      </p:sp>
    </p:spTree>
    <p:extLst>
      <p:ext uri="{BB962C8B-B14F-4D97-AF65-F5344CB8AC3E}">
        <p14:creationId xmlns:p14="http://schemas.microsoft.com/office/powerpoint/2010/main" val="2545780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531AADA3-62E3-58B0-F15F-D2B2234C5E22}"/>
              </a:ext>
            </a:extLst>
          </p:cNvPr>
          <p:cNvPicPr>
            <a:picLocks noChangeAspect="1"/>
          </p:cNvPicPr>
          <p:nvPr/>
        </p:nvPicPr>
        <p:blipFill>
          <a:blip r:embed="rId3"/>
          <a:stretch>
            <a:fillRect/>
          </a:stretch>
        </p:blipFill>
        <p:spPr>
          <a:xfrm>
            <a:off x="6289440" y="0"/>
            <a:ext cx="5871237" cy="6858000"/>
          </a:xfrm>
          <a:prstGeom prst="rect">
            <a:avLst/>
          </a:prstGeom>
        </p:spPr>
      </p:pic>
      <p:pic>
        <p:nvPicPr>
          <p:cNvPr id="4" name="Picture 3" descr="A group of people lying on the ground&#10;&#10;Description automatically generated with medium confidence">
            <a:extLst>
              <a:ext uri="{FF2B5EF4-FFF2-40B4-BE49-F238E27FC236}">
                <a16:creationId xmlns:a16="http://schemas.microsoft.com/office/drawing/2014/main" id="{3E16CCCE-4A1A-07C1-4106-362006FC27F1}"/>
              </a:ext>
            </a:extLst>
          </p:cNvPr>
          <p:cNvPicPr>
            <a:picLocks noChangeAspect="1"/>
          </p:cNvPicPr>
          <p:nvPr/>
        </p:nvPicPr>
        <p:blipFill>
          <a:blip r:embed="rId4"/>
          <a:stretch>
            <a:fillRect/>
          </a:stretch>
        </p:blipFill>
        <p:spPr>
          <a:xfrm>
            <a:off x="0" y="0"/>
            <a:ext cx="5902562" cy="6857389"/>
          </a:xfrm>
          <a:prstGeom prst="rect">
            <a:avLst/>
          </a:prstGeom>
        </p:spPr>
      </p:pic>
    </p:spTree>
    <p:extLst>
      <p:ext uri="{BB962C8B-B14F-4D97-AF65-F5344CB8AC3E}">
        <p14:creationId xmlns:p14="http://schemas.microsoft.com/office/powerpoint/2010/main" val="3665978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E43C21-E5B9-6051-97F8-DD0A21624082}"/>
              </a:ext>
            </a:extLst>
          </p:cNvPr>
          <p:cNvSpPr txBox="1"/>
          <p:nvPr/>
        </p:nvSpPr>
        <p:spPr>
          <a:xfrm>
            <a:off x="554183" y="1371600"/>
            <a:ext cx="5084617" cy="4247317"/>
          </a:xfrm>
          <a:prstGeom prst="rect">
            <a:avLst/>
          </a:prstGeom>
          <a:noFill/>
        </p:spPr>
        <p:txBody>
          <a:bodyPr wrap="square" rtlCol="0">
            <a:spAutoFit/>
          </a:bodyPr>
          <a:lstStyle/>
          <a:p>
            <a:r>
              <a:rPr lang="en-GB" b="1" i="1" dirty="0"/>
              <a:t>WACK! Art and the Feminist Revolution</a:t>
            </a:r>
            <a:endParaRPr lang="en-GB" b="1" dirty="0"/>
          </a:p>
          <a:p>
            <a:r>
              <a:rPr lang="en-GB" b="1" dirty="0"/>
              <a:t>4</a:t>
            </a:r>
            <a:r>
              <a:rPr lang="en-GB" b="1" baseline="30000" dirty="0"/>
              <a:t>th</a:t>
            </a:r>
            <a:r>
              <a:rPr lang="en-GB" b="1" dirty="0"/>
              <a:t> March-16</a:t>
            </a:r>
            <a:r>
              <a:rPr lang="en-GB" b="1" baseline="30000" dirty="0"/>
              <a:t>th</a:t>
            </a:r>
            <a:r>
              <a:rPr lang="en-GB" b="1" dirty="0"/>
              <a:t> July 2007 </a:t>
            </a:r>
          </a:p>
          <a:p>
            <a:r>
              <a:rPr lang="en-GB" b="1" dirty="0"/>
              <a:t>Museum of Contemporary Art, Los Angeles, USA</a:t>
            </a:r>
          </a:p>
          <a:p>
            <a:endParaRPr lang="en-GB" b="1" dirty="0"/>
          </a:p>
          <a:p>
            <a:r>
              <a:rPr lang="en-GB" b="1" dirty="0"/>
              <a:t>Toured to: </a:t>
            </a:r>
          </a:p>
          <a:p>
            <a:pPr marL="285750" indent="-285750">
              <a:buFontTx/>
              <a:buChar char="-"/>
            </a:pPr>
            <a:r>
              <a:rPr lang="en-GB" b="1" dirty="0"/>
              <a:t>National Museum of Women in the Arts, Washington DC, USA, 21</a:t>
            </a:r>
            <a:r>
              <a:rPr lang="en-GB" b="1" baseline="30000" dirty="0"/>
              <a:t>st</a:t>
            </a:r>
            <a:r>
              <a:rPr lang="en-GB" b="1" dirty="0"/>
              <a:t> Sept-16</a:t>
            </a:r>
            <a:r>
              <a:rPr lang="en-GB" b="1" baseline="30000" dirty="0"/>
              <a:t>th</a:t>
            </a:r>
            <a:r>
              <a:rPr lang="en-GB" b="1" dirty="0"/>
              <a:t> Dec, 2007; </a:t>
            </a:r>
          </a:p>
          <a:p>
            <a:pPr marL="285750" indent="-285750">
              <a:buFontTx/>
              <a:buChar char="-"/>
            </a:pPr>
            <a:r>
              <a:rPr lang="en-GB" b="1" dirty="0"/>
              <a:t>PS1, New York, USA, 17</a:t>
            </a:r>
            <a:r>
              <a:rPr lang="en-GB" b="1" baseline="30000" dirty="0"/>
              <a:t>th</a:t>
            </a:r>
            <a:r>
              <a:rPr lang="en-GB" b="1" dirty="0"/>
              <a:t> Feb-12</a:t>
            </a:r>
            <a:r>
              <a:rPr lang="en-GB" b="1" baseline="30000" dirty="0"/>
              <a:t>th</a:t>
            </a:r>
            <a:r>
              <a:rPr lang="en-GB" b="1" dirty="0"/>
              <a:t> May, 2008; </a:t>
            </a:r>
          </a:p>
          <a:p>
            <a:pPr marL="285750" indent="-285750">
              <a:buFontTx/>
              <a:buChar char="-"/>
            </a:pPr>
            <a:r>
              <a:rPr lang="en-GB" b="1" dirty="0"/>
              <a:t>Vancouver Art Gallery, Canada, 4</a:t>
            </a:r>
            <a:r>
              <a:rPr lang="en-GB" b="1" baseline="30000" dirty="0"/>
              <a:t>th</a:t>
            </a:r>
            <a:r>
              <a:rPr lang="en-GB" b="1" dirty="0"/>
              <a:t> Oct 2008- 11</a:t>
            </a:r>
            <a:r>
              <a:rPr lang="en-GB" b="1" baseline="30000" dirty="0"/>
              <a:t>th</a:t>
            </a:r>
            <a:r>
              <a:rPr lang="en-GB" b="1" dirty="0"/>
              <a:t> Jan, 2009</a:t>
            </a:r>
          </a:p>
          <a:p>
            <a:endParaRPr lang="en-GB" b="1" dirty="0"/>
          </a:p>
          <a:p>
            <a:r>
              <a:rPr lang="en-GB" b="1" dirty="0"/>
              <a:t>Curator: Cornelia Butler</a:t>
            </a:r>
          </a:p>
          <a:p>
            <a:r>
              <a:rPr lang="en-GB" b="1" dirty="0"/>
              <a:t>Number of artists: 110 + 15 groups</a:t>
            </a:r>
          </a:p>
          <a:p>
            <a:r>
              <a:rPr lang="en-GB" b="1" dirty="0"/>
              <a:t>- c.64 American/USA-based</a:t>
            </a:r>
          </a:p>
          <a:p>
            <a:endParaRPr lang="en-GB" dirty="0"/>
          </a:p>
        </p:txBody>
      </p:sp>
      <p:pic>
        <p:nvPicPr>
          <p:cNvPr id="4" name="Picture 3" descr="A group of people lying on the ground&#10;&#10;Description automatically generated with medium confidence">
            <a:extLst>
              <a:ext uri="{FF2B5EF4-FFF2-40B4-BE49-F238E27FC236}">
                <a16:creationId xmlns:a16="http://schemas.microsoft.com/office/drawing/2014/main" id="{989F2D53-9667-A6ED-1C91-324F9439BE71}"/>
              </a:ext>
            </a:extLst>
          </p:cNvPr>
          <p:cNvPicPr>
            <a:picLocks noChangeAspect="1"/>
          </p:cNvPicPr>
          <p:nvPr/>
        </p:nvPicPr>
        <p:blipFill>
          <a:blip r:embed="rId3"/>
          <a:stretch>
            <a:fillRect/>
          </a:stretch>
        </p:blipFill>
        <p:spPr>
          <a:xfrm>
            <a:off x="6096000" y="611"/>
            <a:ext cx="5902562" cy="6857389"/>
          </a:xfrm>
          <a:prstGeom prst="rect">
            <a:avLst/>
          </a:prstGeom>
        </p:spPr>
      </p:pic>
    </p:spTree>
    <p:extLst>
      <p:ext uri="{BB962C8B-B14F-4D97-AF65-F5344CB8AC3E}">
        <p14:creationId xmlns:p14="http://schemas.microsoft.com/office/powerpoint/2010/main" val="3043664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FBEC62-6FCF-D6CC-571A-382A1B8A1EEB}"/>
              </a:ext>
            </a:extLst>
          </p:cNvPr>
          <p:cNvSpPr txBox="1"/>
          <p:nvPr/>
        </p:nvSpPr>
        <p:spPr>
          <a:xfrm>
            <a:off x="2078182" y="1385454"/>
            <a:ext cx="3560619" cy="3970318"/>
          </a:xfrm>
          <a:prstGeom prst="rect">
            <a:avLst/>
          </a:prstGeom>
          <a:noFill/>
        </p:spPr>
        <p:txBody>
          <a:bodyPr wrap="square" rtlCol="0">
            <a:spAutoFit/>
          </a:bodyPr>
          <a:lstStyle/>
          <a:p>
            <a:r>
              <a:rPr lang="en-GB" sz="2800" b="1" dirty="0"/>
              <a:t>Goddess; </a:t>
            </a:r>
          </a:p>
          <a:p>
            <a:r>
              <a:rPr lang="en-GB" sz="2800" b="1" dirty="0"/>
              <a:t>Gender Performance; </a:t>
            </a:r>
          </a:p>
          <a:p>
            <a:r>
              <a:rPr lang="en-GB" sz="2800" b="1" dirty="0"/>
              <a:t>Pattern &amp; Assemblage; </a:t>
            </a:r>
          </a:p>
          <a:p>
            <a:r>
              <a:rPr lang="en-GB" sz="2800" b="1" dirty="0"/>
              <a:t>Body Trauma; </a:t>
            </a:r>
          </a:p>
          <a:p>
            <a:r>
              <a:rPr lang="en-GB" sz="2800" b="1" dirty="0"/>
              <a:t>Taped &amp; Measured; </a:t>
            </a:r>
          </a:p>
          <a:p>
            <a:r>
              <a:rPr lang="en-GB" sz="2800" b="1" dirty="0" err="1"/>
              <a:t>Autophotography</a:t>
            </a:r>
            <a:r>
              <a:rPr lang="en-GB" sz="2800" b="1" dirty="0"/>
              <a:t>; </a:t>
            </a:r>
          </a:p>
          <a:p>
            <a:r>
              <a:rPr lang="en-GB" sz="2800" b="1" dirty="0"/>
              <a:t>Making Art History; </a:t>
            </a:r>
          </a:p>
          <a:p>
            <a:r>
              <a:rPr lang="en-GB" sz="2800" b="1" dirty="0"/>
              <a:t>Speaking in Public; </a:t>
            </a:r>
          </a:p>
          <a:p>
            <a:r>
              <a:rPr lang="en-GB" sz="2800" b="1" dirty="0"/>
              <a:t>Silence and Noise; </a:t>
            </a:r>
          </a:p>
        </p:txBody>
      </p:sp>
      <p:sp>
        <p:nvSpPr>
          <p:cNvPr id="3" name="TextBox 2">
            <a:extLst>
              <a:ext uri="{FF2B5EF4-FFF2-40B4-BE49-F238E27FC236}">
                <a16:creationId xmlns:a16="http://schemas.microsoft.com/office/drawing/2014/main" id="{A8AA45BE-0B29-3B3C-E1EE-874F7863B660}"/>
              </a:ext>
            </a:extLst>
          </p:cNvPr>
          <p:cNvSpPr txBox="1"/>
          <p:nvPr/>
        </p:nvSpPr>
        <p:spPr>
          <a:xfrm>
            <a:off x="6553200" y="1385454"/>
            <a:ext cx="3976255" cy="3970318"/>
          </a:xfrm>
          <a:prstGeom prst="rect">
            <a:avLst/>
          </a:prstGeom>
          <a:noFill/>
        </p:spPr>
        <p:txBody>
          <a:bodyPr wrap="square" rtlCol="0">
            <a:spAutoFit/>
          </a:bodyPr>
          <a:lstStyle/>
          <a:p>
            <a:r>
              <a:rPr lang="en-GB" sz="2800" b="1" dirty="0"/>
              <a:t>Female Sensibility; </a:t>
            </a:r>
          </a:p>
          <a:p>
            <a:r>
              <a:rPr lang="en-GB" sz="2800" b="1" dirty="0"/>
              <a:t>Abstraction; </a:t>
            </a:r>
          </a:p>
          <a:p>
            <a:r>
              <a:rPr lang="en-GB" sz="2800" b="1" dirty="0"/>
              <a:t>Gendered Space; </a:t>
            </a:r>
          </a:p>
          <a:p>
            <a:r>
              <a:rPr lang="en-GB" sz="2800" b="1" dirty="0"/>
              <a:t>Collective Impulse; </a:t>
            </a:r>
          </a:p>
          <a:p>
            <a:r>
              <a:rPr lang="en-GB" sz="2800" b="1" dirty="0"/>
              <a:t>Social Sculpture; </a:t>
            </a:r>
          </a:p>
          <a:p>
            <a:r>
              <a:rPr lang="en-GB" sz="2800" b="1" dirty="0"/>
              <a:t>Knowledge as Power; </a:t>
            </a:r>
          </a:p>
          <a:p>
            <a:r>
              <a:rPr lang="en-GB" sz="2800" b="1" dirty="0"/>
              <a:t>Body as Medium; </a:t>
            </a:r>
          </a:p>
          <a:p>
            <a:r>
              <a:rPr lang="en-GB" sz="2800" b="1" dirty="0" err="1"/>
              <a:t>Labor</a:t>
            </a:r>
            <a:r>
              <a:rPr lang="en-GB" sz="2800" b="1" dirty="0"/>
              <a:t>; </a:t>
            </a:r>
          </a:p>
          <a:p>
            <a:r>
              <a:rPr lang="en-GB" sz="2800" b="1" dirty="0"/>
              <a:t>Family Stories.</a:t>
            </a:r>
            <a:endParaRPr lang="en-GB" sz="2800" dirty="0"/>
          </a:p>
        </p:txBody>
      </p:sp>
    </p:spTree>
    <p:extLst>
      <p:ext uri="{BB962C8B-B14F-4D97-AF65-F5344CB8AC3E}">
        <p14:creationId xmlns:p14="http://schemas.microsoft.com/office/powerpoint/2010/main" val="3207913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E43C21-E5B9-6051-97F8-DD0A21624082}"/>
              </a:ext>
            </a:extLst>
          </p:cNvPr>
          <p:cNvSpPr txBox="1"/>
          <p:nvPr/>
        </p:nvSpPr>
        <p:spPr>
          <a:xfrm>
            <a:off x="554183" y="1371600"/>
            <a:ext cx="5084617" cy="4247317"/>
          </a:xfrm>
          <a:prstGeom prst="rect">
            <a:avLst/>
          </a:prstGeom>
          <a:noFill/>
        </p:spPr>
        <p:txBody>
          <a:bodyPr wrap="square" rtlCol="0">
            <a:spAutoFit/>
          </a:bodyPr>
          <a:lstStyle/>
          <a:p>
            <a:r>
              <a:rPr lang="en-GB" b="1" i="1" dirty="0"/>
              <a:t>WACK! Art and the Feminist Revolution</a:t>
            </a:r>
            <a:endParaRPr lang="en-GB" b="1" dirty="0"/>
          </a:p>
          <a:p>
            <a:r>
              <a:rPr lang="en-GB" b="1" dirty="0"/>
              <a:t>4</a:t>
            </a:r>
            <a:r>
              <a:rPr lang="en-GB" b="1" baseline="30000" dirty="0"/>
              <a:t>th</a:t>
            </a:r>
            <a:r>
              <a:rPr lang="en-GB" b="1" dirty="0"/>
              <a:t> March-16</a:t>
            </a:r>
            <a:r>
              <a:rPr lang="en-GB" b="1" baseline="30000" dirty="0"/>
              <a:t>th</a:t>
            </a:r>
            <a:r>
              <a:rPr lang="en-GB" b="1" dirty="0"/>
              <a:t> July 2007 </a:t>
            </a:r>
          </a:p>
          <a:p>
            <a:r>
              <a:rPr lang="en-GB" b="1" dirty="0"/>
              <a:t>Museum of Contemporary Art, Los Angeles, USA</a:t>
            </a:r>
          </a:p>
          <a:p>
            <a:endParaRPr lang="en-GB" b="1" dirty="0"/>
          </a:p>
          <a:p>
            <a:r>
              <a:rPr lang="en-GB" b="1" dirty="0"/>
              <a:t>Toured to: </a:t>
            </a:r>
          </a:p>
          <a:p>
            <a:pPr marL="285750" indent="-285750">
              <a:buFontTx/>
              <a:buChar char="-"/>
            </a:pPr>
            <a:r>
              <a:rPr lang="en-GB" b="1" dirty="0"/>
              <a:t>National Museum of Women in the Arts, Washington DC, USA, 21</a:t>
            </a:r>
            <a:r>
              <a:rPr lang="en-GB" b="1" baseline="30000" dirty="0"/>
              <a:t>st</a:t>
            </a:r>
            <a:r>
              <a:rPr lang="en-GB" b="1" dirty="0"/>
              <a:t> Sept-16</a:t>
            </a:r>
            <a:r>
              <a:rPr lang="en-GB" b="1" baseline="30000" dirty="0"/>
              <a:t>th</a:t>
            </a:r>
            <a:r>
              <a:rPr lang="en-GB" b="1" dirty="0"/>
              <a:t> Dec, 2007; </a:t>
            </a:r>
          </a:p>
          <a:p>
            <a:pPr marL="285750" indent="-285750">
              <a:buFontTx/>
              <a:buChar char="-"/>
            </a:pPr>
            <a:r>
              <a:rPr lang="en-GB" b="1" dirty="0"/>
              <a:t>PS1, New York, USA, 17</a:t>
            </a:r>
            <a:r>
              <a:rPr lang="en-GB" b="1" baseline="30000" dirty="0"/>
              <a:t>th</a:t>
            </a:r>
            <a:r>
              <a:rPr lang="en-GB" b="1" dirty="0"/>
              <a:t> Feb-12</a:t>
            </a:r>
            <a:r>
              <a:rPr lang="en-GB" b="1" baseline="30000" dirty="0"/>
              <a:t>th</a:t>
            </a:r>
            <a:r>
              <a:rPr lang="en-GB" b="1" dirty="0"/>
              <a:t> May, 2008; </a:t>
            </a:r>
          </a:p>
          <a:p>
            <a:pPr marL="285750" indent="-285750">
              <a:buFontTx/>
              <a:buChar char="-"/>
            </a:pPr>
            <a:r>
              <a:rPr lang="en-GB" b="1" dirty="0"/>
              <a:t>Vancouver Art Gallery, Canada, 4</a:t>
            </a:r>
            <a:r>
              <a:rPr lang="en-GB" b="1" baseline="30000" dirty="0"/>
              <a:t>th</a:t>
            </a:r>
            <a:r>
              <a:rPr lang="en-GB" b="1" dirty="0"/>
              <a:t> Oct 2008- 11</a:t>
            </a:r>
            <a:r>
              <a:rPr lang="en-GB" b="1" baseline="30000" dirty="0"/>
              <a:t>th</a:t>
            </a:r>
            <a:r>
              <a:rPr lang="en-GB" b="1" dirty="0"/>
              <a:t> Jan, 2009</a:t>
            </a:r>
          </a:p>
          <a:p>
            <a:endParaRPr lang="en-GB" b="1" dirty="0"/>
          </a:p>
          <a:p>
            <a:r>
              <a:rPr lang="en-GB" b="1" dirty="0"/>
              <a:t>Curator: Cornelia Butler</a:t>
            </a:r>
          </a:p>
          <a:p>
            <a:r>
              <a:rPr lang="en-GB" b="1" dirty="0"/>
              <a:t>Number of artists: 110 + 15 groups</a:t>
            </a:r>
          </a:p>
          <a:p>
            <a:r>
              <a:rPr lang="en-GB" b="1" dirty="0"/>
              <a:t>- c.64 American/USA-based</a:t>
            </a:r>
          </a:p>
          <a:p>
            <a:endParaRPr lang="en-GB" dirty="0"/>
          </a:p>
        </p:txBody>
      </p:sp>
      <p:pic>
        <p:nvPicPr>
          <p:cNvPr id="4" name="Picture 3" descr="A group of people lying on the ground&#10;&#10;Description automatically generated with medium confidence">
            <a:extLst>
              <a:ext uri="{FF2B5EF4-FFF2-40B4-BE49-F238E27FC236}">
                <a16:creationId xmlns:a16="http://schemas.microsoft.com/office/drawing/2014/main" id="{989F2D53-9667-A6ED-1C91-324F9439BE71}"/>
              </a:ext>
            </a:extLst>
          </p:cNvPr>
          <p:cNvPicPr>
            <a:picLocks noChangeAspect="1"/>
          </p:cNvPicPr>
          <p:nvPr/>
        </p:nvPicPr>
        <p:blipFill>
          <a:blip r:embed="rId3"/>
          <a:stretch>
            <a:fillRect/>
          </a:stretch>
        </p:blipFill>
        <p:spPr>
          <a:xfrm>
            <a:off x="6096000" y="611"/>
            <a:ext cx="5902562" cy="6857389"/>
          </a:xfrm>
          <a:prstGeom prst="rect">
            <a:avLst/>
          </a:prstGeom>
        </p:spPr>
      </p:pic>
    </p:spTree>
    <p:extLst>
      <p:ext uri="{BB962C8B-B14F-4D97-AF65-F5344CB8AC3E}">
        <p14:creationId xmlns:p14="http://schemas.microsoft.com/office/powerpoint/2010/main" val="770362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399C41-E4A5-693F-6E86-2222080B0012}"/>
              </a:ext>
            </a:extLst>
          </p:cNvPr>
          <p:cNvSpPr txBox="1"/>
          <p:nvPr/>
        </p:nvSpPr>
        <p:spPr>
          <a:xfrm>
            <a:off x="1132114" y="313976"/>
            <a:ext cx="9898743" cy="6186309"/>
          </a:xfrm>
          <a:prstGeom prst="rect">
            <a:avLst/>
          </a:prstGeom>
          <a:noFill/>
        </p:spPr>
        <p:txBody>
          <a:bodyPr wrap="square" rtlCol="0" anchor="ctr">
            <a:spAutoFit/>
          </a:bodyPr>
          <a:lstStyle/>
          <a:p>
            <a:pPr>
              <a:lnSpc>
                <a:spcPct val="150000"/>
              </a:lnSpc>
            </a:pPr>
            <a:r>
              <a:rPr lang="en-GB" sz="2800" b="1" dirty="0"/>
              <a:t>“Emily Kame Kngwarreye, for example, was an Australian aboriginal artist who, during the 1970s, made textiles as part of the Utopia Women’s Batik Group […] Though Kngwarreye later gained recognition for her abstract paintings, which were shown in galleries during the 1980s, she is not represented in </a:t>
            </a:r>
            <a:r>
              <a:rPr lang="en-GB" sz="2800" b="1" i="1" dirty="0"/>
              <a:t>WACK!</a:t>
            </a:r>
            <a:r>
              <a:rPr lang="en-GB" sz="2800" b="1" dirty="0"/>
              <a:t> because the economy in which the Utopia Group’s early production circulated did not </a:t>
            </a:r>
            <a:r>
              <a:rPr lang="en-GB" sz="2800" b="1" dirty="0" err="1"/>
              <a:t>favor</a:t>
            </a:r>
            <a:r>
              <a:rPr lang="en-GB" sz="2800" b="1" dirty="0"/>
              <a:t> institutional collections and archives.”</a:t>
            </a:r>
          </a:p>
          <a:p>
            <a:pPr>
              <a:lnSpc>
                <a:spcPct val="150000"/>
              </a:lnSpc>
            </a:pPr>
            <a:r>
              <a:rPr lang="en-GB" sz="2800" b="1" dirty="0"/>
              <a:t>(p.17)</a:t>
            </a:r>
          </a:p>
          <a:p>
            <a:endParaRPr lang="en-GB" dirty="0"/>
          </a:p>
        </p:txBody>
      </p:sp>
    </p:spTree>
    <p:extLst>
      <p:ext uri="{BB962C8B-B14F-4D97-AF65-F5344CB8AC3E}">
        <p14:creationId xmlns:p14="http://schemas.microsoft.com/office/powerpoint/2010/main" val="1317277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8C29FF-5D29-2777-9CC4-C13A80B6E028}"/>
              </a:ext>
            </a:extLst>
          </p:cNvPr>
          <p:cNvSpPr txBox="1"/>
          <p:nvPr/>
        </p:nvSpPr>
        <p:spPr>
          <a:xfrm>
            <a:off x="651164" y="1496290"/>
            <a:ext cx="4391891" cy="2308324"/>
          </a:xfrm>
          <a:prstGeom prst="rect">
            <a:avLst/>
          </a:prstGeom>
          <a:noFill/>
        </p:spPr>
        <p:txBody>
          <a:bodyPr wrap="square" rtlCol="0">
            <a:spAutoFit/>
          </a:bodyPr>
          <a:lstStyle/>
          <a:p>
            <a:r>
              <a:rPr lang="en-GB" b="1" i="1" dirty="0"/>
              <a:t>Global Feminisms</a:t>
            </a:r>
            <a:endParaRPr lang="en-GB" b="1" dirty="0"/>
          </a:p>
          <a:p>
            <a:r>
              <a:rPr lang="en-GB" b="1" dirty="0"/>
              <a:t>23</a:t>
            </a:r>
            <a:r>
              <a:rPr lang="en-GB" b="1" baseline="30000" dirty="0"/>
              <a:t>rd</a:t>
            </a:r>
            <a:r>
              <a:rPr lang="en-GB" b="1" dirty="0"/>
              <a:t> March-1</a:t>
            </a:r>
            <a:r>
              <a:rPr lang="en-GB" b="1" baseline="30000" dirty="0"/>
              <a:t>st</a:t>
            </a:r>
            <a:r>
              <a:rPr lang="en-GB" b="1" dirty="0"/>
              <a:t> July 2007</a:t>
            </a:r>
          </a:p>
          <a:p>
            <a:r>
              <a:rPr lang="en-GB" b="1" dirty="0"/>
              <a:t>The Brooklyn Museum, New York, USA.</a:t>
            </a:r>
          </a:p>
          <a:p>
            <a:endParaRPr lang="en-GB" b="1" dirty="0"/>
          </a:p>
          <a:p>
            <a:r>
              <a:rPr lang="en-GB" b="1" dirty="0"/>
              <a:t>Curators: Linda Nochlin and Maura Reilly</a:t>
            </a:r>
          </a:p>
          <a:p>
            <a:endParaRPr lang="en-GB" b="1" dirty="0"/>
          </a:p>
          <a:p>
            <a:r>
              <a:rPr lang="en-GB" b="1" dirty="0"/>
              <a:t>Number of artists: 86 + 1 group</a:t>
            </a:r>
          </a:p>
          <a:p>
            <a:r>
              <a:rPr lang="en-GB" b="1" dirty="0"/>
              <a:t>- 18 American/USA-based </a:t>
            </a:r>
          </a:p>
        </p:txBody>
      </p:sp>
      <p:pic>
        <p:nvPicPr>
          <p:cNvPr id="5" name="Picture 4" descr="A picture containing graphical user interface&#10;&#10;Description automatically generated">
            <a:extLst>
              <a:ext uri="{FF2B5EF4-FFF2-40B4-BE49-F238E27FC236}">
                <a16:creationId xmlns:a16="http://schemas.microsoft.com/office/drawing/2014/main" id="{788E3D8D-81F1-5081-41B7-394834D15B9C}"/>
              </a:ext>
            </a:extLst>
          </p:cNvPr>
          <p:cNvPicPr>
            <a:picLocks noChangeAspect="1"/>
          </p:cNvPicPr>
          <p:nvPr/>
        </p:nvPicPr>
        <p:blipFill>
          <a:blip r:embed="rId3"/>
          <a:stretch>
            <a:fillRect/>
          </a:stretch>
        </p:blipFill>
        <p:spPr>
          <a:xfrm>
            <a:off x="6096000" y="15280"/>
            <a:ext cx="5845074" cy="6827439"/>
          </a:xfrm>
          <a:prstGeom prst="rect">
            <a:avLst/>
          </a:prstGeom>
        </p:spPr>
      </p:pic>
    </p:spTree>
    <p:extLst>
      <p:ext uri="{BB962C8B-B14F-4D97-AF65-F5344CB8AC3E}">
        <p14:creationId xmlns:p14="http://schemas.microsoft.com/office/powerpoint/2010/main" val="773123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70C0">
            <a:alpha val="24790"/>
          </a:srgb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273F44-93DD-B9B9-9C1A-97A0DE172C05}"/>
              </a:ext>
            </a:extLst>
          </p:cNvPr>
          <p:cNvSpPr txBox="1"/>
          <p:nvPr/>
        </p:nvSpPr>
        <p:spPr>
          <a:xfrm>
            <a:off x="1190171" y="711201"/>
            <a:ext cx="9971315" cy="5196166"/>
          </a:xfrm>
          <a:prstGeom prst="rect">
            <a:avLst/>
          </a:prstGeom>
          <a:noFill/>
        </p:spPr>
        <p:txBody>
          <a:bodyPr wrap="square" rtlCol="0">
            <a:spAutoFit/>
          </a:bodyPr>
          <a:lstStyle/>
          <a:p>
            <a:pPr>
              <a:lnSpc>
                <a:spcPct val="150000"/>
              </a:lnSpc>
            </a:pPr>
            <a:r>
              <a:rPr lang="en-GB" sz="2800" b="1" dirty="0"/>
              <a:t>“The fact that some of the women artists from non-Western countries in our exhibition show or have dealers in the art capitals of the Western world - Paris, New York, Berlin and London – is a sign that they are in the vanguard in their places of national origin. Far from ‘selling out’, they are moving in, changing the standards and values of the art world itself by bringing new visions and languages to bear upon the problems of today.”</a:t>
            </a:r>
          </a:p>
          <a:p>
            <a:pPr>
              <a:lnSpc>
                <a:spcPct val="150000"/>
              </a:lnSpc>
            </a:pPr>
            <a:r>
              <a:rPr lang="en-GB" sz="2800" b="1" dirty="0"/>
              <a:t>p.12</a:t>
            </a:r>
          </a:p>
        </p:txBody>
      </p:sp>
    </p:spTree>
    <p:extLst>
      <p:ext uri="{BB962C8B-B14F-4D97-AF65-F5344CB8AC3E}">
        <p14:creationId xmlns:p14="http://schemas.microsoft.com/office/powerpoint/2010/main" val="281829846"/>
      </p:ext>
    </p:extLst>
  </p:cSld>
  <p:clrMapOvr>
    <a:masterClrMapping/>
  </p:clrMapOvr>
</p:sld>
</file>

<file path=ppt/theme/theme1.xml><?xml version="1.0" encoding="utf-8"?>
<a:theme xmlns:a="http://schemas.openxmlformats.org/drawingml/2006/main" name="femins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3.potx" id="{B4471498-9C52-F943-A0FE-F6CCBCAA4FD2}" vid="{AC0EFDAF-61F0-B649-B744-7010816B2DC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feminst template</Template>
  <TotalTime>229</TotalTime>
  <Words>1760</Words>
  <Application>Microsoft Macintosh PowerPoint</Application>
  <PresentationFormat>Widescreen</PresentationFormat>
  <Paragraphs>97</Paragraphs>
  <Slides>11</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feminst template</vt:lpstr>
      <vt:lpstr>Feminism/colonialism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Feminism/colonialism</dc:title>
  <dc:creator>Hilary Robinson</dc:creator>
  <cp:lastModifiedBy>Hilary Robinson</cp:lastModifiedBy>
  <cp:revision>8</cp:revision>
  <dcterms:created xsi:type="dcterms:W3CDTF">2022-06-23T10:26:20Z</dcterms:created>
  <dcterms:modified xsi:type="dcterms:W3CDTF">2022-06-23T14:15:21Z</dcterms:modified>
</cp:coreProperties>
</file>