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FBE56D-BD0C-4269-9224-4144241E086A}" v="1" dt="2024-03-20T16:00:30.85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31"/>
    <p:restoredTop sz="95741"/>
  </p:normalViewPr>
  <p:slideViewPr>
    <p:cSldViewPr snapToGrid="0">
      <p:cViewPr varScale="1">
        <p:scale>
          <a:sx n="75" d="100"/>
          <a:sy n="75" d="100"/>
        </p:scale>
        <p:origin x="484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mark\Documents\PhD\Suffolk\Survey%20study\Survey%20Study_Results_Master_Analysis_NEW_v6_Eds_v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mark\Documents\PhD\Suffolk\Survey%20study\Survey%20Study_Results_Master_Analysis_NEW_v6_Eds_v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mark\Documents\PhD\Suffolk\Survey%20study\Survey%20Study_Results_Master_Analysis_NEW_v6_Eds_v2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mark\Documents\PhD\Suffolk\Survey%20study\Survey%20Study_Results_Master_Analysis_NEW_v6_Eds_v2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'Q3_M &amp; P'!$N$59</c:f>
              <c:strCache>
                <c:ptCount val="1"/>
                <c:pt idx="0">
                  <c:v>Performance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'Q3_M &amp; P'!$M$60:$M$62</c:f>
              <c:strCache>
                <c:ptCount val="3"/>
                <c:pt idx="0">
                  <c:v>Doctorate (e.g., PhD)</c:v>
                </c:pt>
                <c:pt idx="1">
                  <c:v>Postgraduate degree (e.g., MSc)</c:v>
                </c:pt>
                <c:pt idx="2">
                  <c:v>Undergraduate degree (e.g., BSc)</c:v>
                </c:pt>
              </c:strCache>
            </c:strRef>
          </c:cat>
          <c:val>
            <c:numRef>
              <c:f>'Q3_M &amp; P'!$N$60:$N$62</c:f>
              <c:numCache>
                <c:formatCode>0</c:formatCode>
                <c:ptCount val="3"/>
                <c:pt idx="0">
                  <c:v>10</c:v>
                </c:pt>
                <c:pt idx="1">
                  <c:v>45</c:v>
                </c:pt>
                <c:pt idx="2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AD5-ED46-80B4-D3DD8C664C6F}"/>
            </c:ext>
          </c:extLst>
        </c:ser>
        <c:ser>
          <c:idx val="1"/>
          <c:order val="1"/>
          <c:tx>
            <c:strRef>
              <c:f>'Q3_M &amp; P'!$O$59</c:f>
              <c:strCache>
                <c:ptCount val="1"/>
                <c:pt idx="0">
                  <c:v>Medical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'Q3_M &amp; P'!$M$60:$M$62</c:f>
              <c:strCache>
                <c:ptCount val="3"/>
                <c:pt idx="0">
                  <c:v>Doctorate (e.g., PhD)</c:v>
                </c:pt>
                <c:pt idx="1">
                  <c:v>Postgraduate degree (e.g., MSc)</c:v>
                </c:pt>
                <c:pt idx="2">
                  <c:v>Undergraduate degree (e.g., BSc)</c:v>
                </c:pt>
              </c:strCache>
            </c:strRef>
          </c:cat>
          <c:val>
            <c:numRef>
              <c:f>'Q3_M &amp; P'!$O$60:$O$62</c:f>
              <c:numCache>
                <c:formatCode>0</c:formatCode>
                <c:ptCount val="3"/>
                <c:pt idx="0">
                  <c:v>10</c:v>
                </c:pt>
                <c:pt idx="1">
                  <c:v>23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AD5-ED46-80B4-D3DD8C664C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28981455"/>
        <c:axId val="1482082271"/>
      </c:barChart>
      <c:catAx>
        <c:axId val="21289814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482082271"/>
        <c:crosses val="autoZero"/>
        <c:auto val="1"/>
        <c:lblAlgn val="ctr"/>
        <c:lblOffset val="100"/>
        <c:noMultiLvlLbl val="0"/>
      </c:catAx>
      <c:valAx>
        <c:axId val="1482082271"/>
        <c:scaling>
          <c:orientation val="minMax"/>
          <c:max val="1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12898145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'Q4'!$P$92</c:f>
              <c:strCache>
                <c:ptCount val="1"/>
                <c:pt idx="0">
                  <c:v>UKSCA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val>
            <c:numRef>
              <c:f>'Q4'!$P$93</c:f>
              <c:numCache>
                <c:formatCode>0</c:formatCode>
                <c:ptCount val="1"/>
                <c:pt idx="0">
                  <c:v>20.833333333333336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10-6949-A073-D7BCD08A8C35}"/>
            </c:ext>
          </c:extLst>
        </c:ser>
        <c:ser>
          <c:idx val="1"/>
          <c:order val="1"/>
          <c:tx>
            <c:strRef>
              <c:f>'Q4'!$Q$92</c:f>
              <c:strCache>
                <c:ptCount val="1"/>
                <c:pt idx="0">
                  <c:v>CSP/HPCP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val>
            <c:numRef>
              <c:f>'Q4'!$Q$93</c:f>
              <c:numCache>
                <c:formatCode>0</c:formatCode>
                <c:ptCount val="1"/>
                <c:pt idx="0">
                  <c:v>18.75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710-6949-A073-D7BCD08A8C35}"/>
            </c:ext>
          </c:extLst>
        </c:ser>
        <c:ser>
          <c:idx val="2"/>
          <c:order val="2"/>
          <c:tx>
            <c:strRef>
              <c:f>'Q4'!$R$92</c:f>
              <c:strCache>
                <c:ptCount val="1"/>
                <c:pt idx="0">
                  <c:v>BASES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'Q4'!$R$93</c:f>
              <c:numCache>
                <c:formatCode>0</c:formatCode>
                <c:ptCount val="1"/>
                <c:pt idx="0">
                  <c:v>15.625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710-6949-A073-D7BCD08A8C35}"/>
            </c:ext>
          </c:extLst>
        </c:ser>
        <c:ser>
          <c:idx val="3"/>
          <c:order val="3"/>
          <c:tx>
            <c:strRef>
              <c:f>'Q4'!$S$92</c:f>
              <c:strCache>
                <c:ptCount val="1"/>
                <c:pt idx="0">
                  <c:v>NSCA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val>
            <c:numRef>
              <c:f>'Q4'!$S$93</c:f>
              <c:numCache>
                <c:formatCode>0</c:formatCode>
                <c:ptCount val="1"/>
                <c:pt idx="0">
                  <c:v>7.291666666666667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710-6949-A073-D7BCD08A8C35}"/>
            </c:ext>
          </c:extLst>
        </c:ser>
        <c:ser>
          <c:idx val="4"/>
          <c:order val="4"/>
          <c:tx>
            <c:strRef>
              <c:f>'Q4'!$T$92</c:f>
              <c:strCache>
                <c:ptCount val="1"/>
                <c:pt idx="0">
                  <c:v>FMPA</c:v>
                </c:pt>
              </c:strCache>
            </c:strRef>
          </c:tx>
          <c:spPr>
            <a:solidFill>
              <a:srgbClr val="FFFF00">
                <a:alpha val="50000"/>
              </a:srgbClr>
            </a:solidFill>
            <a:ln>
              <a:noFill/>
            </a:ln>
            <a:effectLst/>
          </c:spPr>
          <c:invertIfNegative val="0"/>
          <c:val>
            <c:numRef>
              <c:f>'Q4'!$T$93</c:f>
              <c:numCache>
                <c:formatCode>0</c:formatCode>
                <c:ptCount val="1"/>
                <c:pt idx="0">
                  <c:v>4.1666666666666661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710-6949-A073-D7BCD08A8C35}"/>
            </c:ext>
          </c:extLst>
        </c:ser>
        <c:ser>
          <c:idx val="5"/>
          <c:order val="5"/>
          <c:tx>
            <c:strRef>
              <c:f>'Q4'!$U$92</c:f>
              <c:strCache>
                <c:ptCount val="1"/>
                <c:pt idx="0">
                  <c:v>SST</c:v>
                </c:pt>
              </c:strCache>
            </c:strRef>
          </c:tx>
          <c:spPr>
            <a:solidFill>
              <a:srgbClr val="FFFF00">
                <a:alpha val="30000"/>
              </a:srgbClr>
            </a:solidFill>
            <a:ln>
              <a:noFill/>
            </a:ln>
            <a:effectLst/>
          </c:spPr>
          <c:invertIfNegative val="0"/>
          <c:val>
            <c:numRef>
              <c:f>'Q4'!$U$93</c:f>
              <c:numCache>
                <c:formatCode>0</c:formatCode>
                <c:ptCount val="1"/>
                <c:pt idx="0">
                  <c:v>3.125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710-6949-A073-D7BCD08A8C35}"/>
            </c:ext>
          </c:extLst>
        </c:ser>
        <c:ser>
          <c:idx val="6"/>
          <c:order val="6"/>
          <c:tx>
            <c:strRef>
              <c:f>'Q4'!$V$92</c:f>
              <c:strCache>
                <c:ptCount val="1"/>
                <c:pt idx="0">
                  <c:v>EXOS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val>
            <c:numRef>
              <c:f>'Q4'!$V$93</c:f>
              <c:numCache>
                <c:formatCode>0</c:formatCode>
                <c:ptCount val="1"/>
                <c:pt idx="0">
                  <c:v>3.125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710-6949-A073-D7BCD08A8C35}"/>
            </c:ext>
          </c:extLst>
        </c:ser>
        <c:ser>
          <c:idx val="7"/>
          <c:order val="7"/>
          <c:tx>
            <c:strRef>
              <c:f>'Q4'!$W$92</c:f>
              <c:strCache>
                <c:ptCount val="1"/>
                <c:pt idx="0">
                  <c:v>BASRaT</c:v>
                </c:pt>
              </c:strCache>
            </c:strRef>
          </c:tx>
          <c:spPr>
            <a:solidFill>
              <a:srgbClr val="FFC000">
                <a:alpha val="70000"/>
              </a:srgbClr>
            </a:solidFill>
            <a:ln>
              <a:noFill/>
            </a:ln>
            <a:effectLst/>
          </c:spPr>
          <c:invertIfNegative val="0"/>
          <c:val>
            <c:numRef>
              <c:f>'Q4'!$W$93</c:f>
              <c:numCache>
                <c:formatCode>0</c:formatCode>
                <c:ptCount val="1"/>
                <c:pt idx="0">
                  <c:v>3.125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A710-6949-A073-D7BCD08A8C35}"/>
            </c:ext>
          </c:extLst>
        </c:ser>
        <c:ser>
          <c:idx val="8"/>
          <c:order val="8"/>
          <c:tx>
            <c:strRef>
              <c:f>'Q4'!$X$92</c:f>
              <c:strCache>
                <c:ptCount val="1"/>
                <c:pt idx="0">
                  <c:v>ALTIS</c:v>
                </c:pt>
              </c:strCache>
            </c:strRef>
          </c:tx>
          <c:spPr>
            <a:solidFill>
              <a:srgbClr val="FFC000">
                <a:alpha val="40000"/>
              </a:srgbClr>
            </a:solidFill>
            <a:ln>
              <a:noFill/>
            </a:ln>
            <a:effectLst/>
          </c:spPr>
          <c:invertIfNegative val="0"/>
          <c:val>
            <c:numRef>
              <c:f>'Q4'!$X$93</c:f>
              <c:numCache>
                <c:formatCode>0</c:formatCode>
                <c:ptCount val="1"/>
                <c:pt idx="0">
                  <c:v>2.083333333333333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710-6949-A073-D7BCD08A8C35}"/>
            </c:ext>
          </c:extLst>
        </c:ser>
        <c:ser>
          <c:idx val="9"/>
          <c:order val="9"/>
          <c:tx>
            <c:strRef>
              <c:f>'Q4'!$Y$92</c:f>
              <c:strCache>
                <c:ptCount val="1"/>
                <c:pt idx="0">
                  <c:v>AACP</c:v>
                </c:pt>
              </c:strCache>
            </c:strRef>
          </c:tx>
          <c:spPr>
            <a:solidFill>
              <a:srgbClr val="997300">
                <a:alpha val="20000"/>
              </a:srgbClr>
            </a:solidFill>
            <a:ln>
              <a:noFill/>
            </a:ln>
            <a:effectLst/>
          </c:spPr>
          <c:invertIfNegative val="0"/>
          <c:val>
            <c:numRef>
              <c:f>'Q4'!$Y$93</c:f>
              <c:numCache>
                <c:formatCode>0</c:formatCode>
                <c:ptCount val="1"/>
                <c:pt idx="0">
                  <c:v>2.083333333333333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A710-6949-A073-D7BCD08A8C35}"/>
            </c:ext>
          </c:extLst>
        </c:ser>
        <c:ser>
          <c:idx val="10"/>
          <c:order val="10"/>
          <c:tx>
            <c:strRef>
              <c:f>'Q4'!$Z$92</c:f>
              <c:strCache>
                <c:ptCount val="1"/>
                <c:pt idx="0">
                  <c:v>ISAK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val>
            <c:numRef>
              <c:f>'Q4'!$Z$93</c:f>
              <c:numCache>
                <c:formatCode>0</c:formatCode>
                <c:ptCount val="1"/>
                <c:pt idx="0">
                  <c:v>1.0416666666666665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A710-6949-A073-D7BCD08A8C35}"/>
            </c:ext>
          </c:extLst>
        </c:ser>
        <c:ser>
          <c:idx val="11"/>
          <c:order val="11"/>
          <c:tx>
            <c:strRef>
              <c:f>'Q4'!$AA$92</c:f>
              <c:strCache>
                <c:ptCount val="1"/>
                <c:pt idx="0">
                  <c:v>CFSC</c:v>
                </c:pt>
              </c:strCache>
            </c:strRef>
          </c:tx>
          <c:spPr>
            <a:solidFill>
              <a:srgbClr val="FF0000">
                <a:alpha val="70000"/>
              </a:srgbClr>
            </a:solidFill>
            <a:ln>
              <a:noFill/>
            </a:ln>
            <a:effectLst/>
          </c:spPr>
          <c:invertIfNegative val="0"/>
          <c:val>
            <c:numRef>
              <c:f>'Q4'!$AA$93</c:f>
              <c:numCache>
                <c:formatCode>0</c:formatCode>
                <c:ptCount val="1"/>
                <c:pt idx="0">
                  <c:v>1.0416666666666665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A710-6949-A073-D7BCD08A8C35}"/>
            </c:ext>
          </c:extLst>
        </c:ser>
        <c:ser>
          <c:idx val="12"/>
          <c:order val="12"/>
          <c:tx>
            <c:strRef>
              <c:f>'Q4'!$AB$92</c:f>
              <c:strCache>
                <c:ptCount val="1"/>
                <c:pt idx="0">
                  <c:v>APF</c:v>
                </c:pt>
              </c:strCache>
            </c:strRef>
          </c:tx>
          <c:spPr>
            <a:solidFill>
              <a:srgbClr val="FF2600">
                <a:alpha val="40000"/>
              </a:srgbClr>
            </a:solidFill>
            <a:ln>
              <a:noFill/>
            </a:ln>
            <a:effectLst/>
          </c:spPr>
          <c:invertIfNegative val="0"/>
          <c:val>
            <c:numRef>
              <c:f>'Q4'!$AB$93</c:f>
              <c:numCache>
                <c:formatCode>0</c:formatCode>
                <c:ptCount val="1"/>
                <c:pt idx="0">
                  <c:v>1.0416666666666665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A710-6949-A073-D7BCD08A8C35}"/>
            </c:ext>
          </c:extLst>
        </c:ser>
        <c:ser>
          <c:idx val="13"/>
          <c:order val="13"/>
          <c:tx>
            <c:strRef>
              <c:f>'Q4'!$AC$92</c:f>
              <c:strCache>
                <c:ptCount val="1"/>
              </c:strCache>
            </c:strRef>
          </c:tx>
          <c:spPr>
            <a:solidFill>
              <a:schemeClr val="accent2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val>
            <c:numRef>
              <c:f>'Q4'!$AC$93</c:f>
              <c:numCache>
                <c:formatCode>0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D-A710-6949-A073-D7BCD08A8C35}"/>
            </c:ext>
          </c:extLst>
        </c:ser>
        <c:ser>
          <c:idx val="14"/>
          <c:order val="14"/>
          <c:tx>
            <c:strRef>
              <c:f>'Q4'!$AD$92</c:f>
              <c:strCache>
                <c:ptCount val="1"/>
                <c:pt idx="0">
                  <c:v>No reponse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val>
            <c:numRef>
              <c:f>'Q4'!$AD$93</c:f>
              <c:numCache>
                <c:formatCode>0</c:formatCode>
                <c:ptCount val="1"/>
                <c:pt idx="0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A710-6949-A073-D7BCD08A8C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2202544"/>
        <c:axId val="42148160"/>
      </c:barChart>
      <c:catAx>
        <c:axId val="4220254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2148160"/>
        <c:crosses val="autoZero"/>
        <c:auto val="1"/>
        <c:lblAlgn val="ctr"/>
        <c:lblOffset val="100"/>
        <c:noMultiLvlLbl val="0"/>
      </c:catAx>
      <c:valAx>
        <c:axId val="42148160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22025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'Q5_M &amp; P'!$O$64</c:f>
              <c:strCache>
                <c:ptCount val="1"/>
                <c:pt idx="0">
                  <c:v>Performance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'Q5_M &amp; P'!$N$65:$N$68</c:f>
              <c:strCache>
                <c:ptCount val="4"/>
                <c:pt idx="0">
                  <c:v>Premier League</c:v>
                </c:pt>
                <c:pt idx="1">
                  <c:v>Championship</c:v>
                </c:pt>
                <c:pt idx="2">
                  <c:v>League 1</c:v>
                </c:pt>
                <c:pt idx="3">
                  <c:v>League 2</c:v>
                </c:pt>
              </c:strCache>
            </c:strRef>
          </c:cat>
          <c:val>
            <c:numRef>
              <c:f>'Q5_M &amp; P'!$O$65:$O$68</c:f>
              <c:numCache>
                <c:formatCode>0</c:formatCode>
                <c:ptCount val="4"/>
                <c:pt idx="0">
                  <c:v>17.391304347826086</c:v>
                </c:pt>
                <c:pt idx="1">
                  <c:v>18.840579710144929</c:v>
                </c:pt>
                <c:pt idx="2">
                  <c:v>18.840579710144929</c:v>
                </c:pt>
                <c:pt idx="3">
                  <c:v>11.594202898550725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F9D-7146-A30E-BD61009AB3CC}"/>
            </c:ext>
          </c:extLst>
        </c:ser>
        <c:ser>
          <c:idx val="1"/>
          <c:order val="1"/>
          <c:tx>
            <c:strRef>
              <c:f>'Q5_M &amp; P'!$P$64</c:f>
              <c:strCache>
                <c:ptCount val="1"/>
                <c:pt idx="0">
                  <c:v>Medical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'Q5_M &amp; P'!$N$65:$N$68</c:f>
              <c:strCache>
                <c:ptCount val="4"/>
                <c:pt idx="0">
                  <c:v>Premier League</c:v>
                </c:pt>
                <c:pt idx="1">
                  <c:v>Championship</c:v>
                </c:pt>
                <c:pt idx="2">
                  <c:v>League 1</c:v>
                </c:pt>
                <c:pt idx="3">
                  <c:v>League 2</c:v>
                </c:pt>
              </c:strCache>
            </c:strRef>
          </c:cat>
          <c:val>
            <c:numRef>
              <c:f>'Q5_M &amp; P'!$P$65:$P$68</c:f>
              <c:numCache>
                <c:formatCode>0</c:formatCode>
                <c:ptCount val="4"/>
                <c:pt idx="0">
                  <c:v>4.3478260869565215</c:v>
                </c:pt>
                <c:pt idx="1">
                  <c:v>7.2463768115942031</c:v>
                </c:pt>
                <c:pt idx="2">
                  <c:v>7.2463768115942031</c:v>
                </c:pt>
                <c:pt idx="3">
                  <c:v>14.492753623188406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F9D-7146-A30E-BD61009AB3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28981455"/>
        <c:axId val="1482082271"/>
      </c:barChart>
      <c:catAx>
        <c:axId val="21289814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482082271"/>
        <c:crosses val="autoZero"/>
        <c:auto val="1"/>
        <c:lblAlgn val="ctr"/>
        <c:lblOffset val="100"/>
        <c:noMultiLvlLbl val="0"/>
      </c:catAx>
      <c:valAx>
        <c:axId val="1482082271"/>
        <c:scaling>
          <c:orientation val="minMax"/>
          <c:max val="1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12898145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'Q3 + Q5'!$A$45</c:f>
              <c:strCache>
                <c:ptCount val="1"/>
                <c:pt idx="0">
                  <c:v>Doctorate (e.g., PhD)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'Q3 + Q5'!$B$44:$E$44</c:f>
              <c:strCache>
                <c:ptCount val="4"/>
                <c:pt idx="0">
                  <c:v>Premier League</c:v>
                </c:pt>
                <c:pt idx="1">
                  <c:v>Championship</c:v>
                </c:pt>
                <c:pt idx="2">
                  <c:v>League 1</c:v>
                </c:pt>
                <c:pt idx="3">
                  <c:v>League 2</c:v>
                </c:pt>
              </c:strCache>
            </c:strRef>
          </c:cat>
          <c:val>
            <c:numRef>
              <c:f>'Q3 + Q5'!$B$45:$E$45</c:f>
              <c:numCache>
                <c:formatCode>General</c:formatCode>
                <c:ptCount val="4"/>
                <c:pt idx="0">
                  <c:v>20</c:v>
                </c:pt>
                <c:pt idx="1">
                  <c:v>17</c:v>
                </c:pt>
                <c:pt idx="2">
                  <c:v>11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DD7-FB4F-AFA4-DC1F6D92710D}"/>
            </c:ext>
          </c:extLst>
        </c:ser>
        <c:ser>
          <c:idx val="1"/>
          <c:order val="1"/>
          <c:tx>
            <c:strRef>
              <c:f>'Q3 + Q5'!$A$46</c:f>
              <c:strCache>
                <c:ptCount val="1"/>
                <c:pt idx="0">
                  <c:v>Postgraduate degree (e.g., MSc)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'Q3 + Q5'!$B$44:$E$44</c:f>
              <c:strCache>
                <c:ptCount val="4"/>
                <c:pt idx="0">
                  <c:v>Premier League</c:v>
                </c:pt>
                <c:pt idx="1">
                  <c:v>Championship</c:v>
                </c:pt>
                <c:pt idx="2">
                  <c:v>League 1</c:v>
                </c:pt>
                <c:pt idx="3">
                  <c:v>League 2</c:v>
                </c:pt>
              </c:strCache>
            </c:strRef>
          </c:cat>
          <c:val>
            <c:numRef>
              <c:f>'Q3 + Q5'!$B$46:$E$46</c:f>
              <c:numCache>
                <c:formatCode>General</c:formatCode>
                <c:ptCount val="4"/>
                <c:pt idx="0">
                  <c:v>73</c:v>
                </c:pt>
                <c:pt idx="1">
                  <c:v>67</c:v>
                </c:pt>
                <c:pt idx="2">
                  <c:v>72</c:v>
                </c:pt>
                <c:pt idx="3">
                  <c:v>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DD7-FB4F-AFA4-DC1F6D92710D}"/>
            </c:ext>
          </c:extLst>
        </c:ser>
        <c:ser>
          <c:idx val="2"/>
          <c:order val="2"/>
          <c:tx>
            <c:strRef>
              <c:f>'Q3 + Q5'!$A$47</c:f>
              <c:strCache>
                <c:ptCount val="1"/>
                <c:pt idx="0">
                  <c:v>Undergraduate degree (e.g., BSc)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'Q3 + Q5'!$B$44:$E$44</c:f>
              <c:strCache>
                <c:ptCount val="4"/>
                <c:pt idx="0">
                  <c:v>Premier League</c:v>
                </c:pt>
                <c:pt idx="1">
                  <c:v>Championship</c:v>
                </c:pt>
                <c:pt idx="2">
                  <c:v>League 1</c:v>
                </c:pt>
                <c:pt idx="3">
                  <c:v>League 2</c:v>
                </c:pt>
              </c:strCache>
            </c:strRef>
          </c:cat>
          <c:val>
            <c:numRef>
              <c:f>'Q3 + Q5'!$B$47:$E$47</c:f>
              <c:numCache>
                <c:formatCode>General</c:formatCode>
                <c:ptCount val="4"/>
                <c:pt idx="0">
                  <c:v>7</c:v>
                </c:pt>
                <c:pt idx="1">
                  <c:v>17</c:v>
                </c:pt>
                <c:pt idx="2">
                  <c:v>17</c:v>
                </c:pt>
                <c:pt idx="3">
                  <c:v>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DD7-FB4F-AFA4-DC1F6D9271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100"/>
        <c:axId val="629807760"/>
        <c:axId val="629809488"/>
      </c:barChart>
      <c:catAx>
        <c:axId val="6298077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29809488"/>
        <c:crosses val="autoZero"/>
        <c:auto val="1"/>
        <c:lblAlgn val="ctr"/>
        <c:lblOffset val="100"/>
        <c:noMultiLvlLbl val="0"/>
      </c:catAx>
      <c:valAx>
        <c:axId val="629809488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298077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0AAC37-EF70-754E-B881-55566727D909}" type="datetimeFigureOut">
              <a:rPr lang="en-GB" smtClean="0"/>
              <a:t>20/03/2024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BA1061-7663-194F-BE68-A14328DE7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14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E6667-61DC-A631-2190-9912ECC602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A00DA2-648F-F62B-EA41-626E22CA2C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ABFA28-50CF-EC9C-B693-73C24C36E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EB2B1-C1A2-4D8C-8136-BD2703F35CEC}" type="datetime1">
              <a:rPr lang="en-GB" smtClean="0"/>
              <a:t>20/03/2024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953C7A-D9F5-4E55-C326-AF312760F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https://doi.org/10.17028/rd.lboro.25444657 (c) the Authors CC BY-NC-ND 4.0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78FE9F-C4E1-DE7A-5F78-45F88BD3B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2AD5-D557-5A4E-8147-B224AD53C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601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CA80D-0C39-10DD-8A2A-69277439C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D44FBA-AE45-9487-E590-B485C84C2B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B1E7B5-276D-1269-286A-D8580C7659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10B3C-9C2B-4296-BA3D-A760D8C67595}" type="datetime1">
              <a:rPr lang="en-GB" smtClean="0"/>
              <a:t>20/03/2024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854DBA-B774-D033-83FA-4469B1D1D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https://doi.org/10.17028/rd.lboro.25444657 (c) the Authors CC BY-NC-ND 4.0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CCE960-98BE-4978-D1EA-0CC5405E8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2AD5-D557-5A4E-8147-B224AD53C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851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EA9BDA-9325-BA4D-4DB3-99E9459688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211CC7-D6A8-0B98-F365-83DC355CE0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E8E3CC-AE94-E272-AD68-18B044BC4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8B50F-B957-45EF-BF20-A51A47929471}" type="datetime1">
              <a:rPr lang="en-GB" smtClean="0"/>
              <a:t>20/03/2024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86D62D-E364-CF9B-0DDE-588888B0A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https://doi.org/10.17028/rd.lboro.25444657 (c) the Authors CC BY-NC-ND 4.0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C4EB6-02AF-536D-C350-663980EEE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2AD5-D557-5A4E-8147-B224AD53C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753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4E01D-3942-A64C-7F6F-886E9B818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2501AE-CBA1-17C4-173A-B3F21B4401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45C38F-1B3D-6E68-1C19-AB56BF20E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9D964-C483-4636-AB3C-71A1FC9CECF0}" type="datetime1">
              <a:rPr lang="en-GB" smtClean="0"/>
              <a:t>20/03/2024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47BC47-14FC-6489-6FB6-B1CBB9737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https://doi.org/10.17028/rd.lboro.25444657 (c) the Authors CC BY-NC-ND 4.0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EE1947-D4C1-D46B-5BA6-276FE6E30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2AD5-D557-5A4E-8147-B224AD53C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652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46F6F4-9909-E5A2-E61A-CD64EC662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3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9D06DF-1F6A-7CC0-0F44-3CE954CE0F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3" y="4589468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D10001-4585-61A1-FC22-C821A55BE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0A49E-6B64-40B8-8841-73D149C89993}" type="datetime1">
              <a:rPr lang="en-GB" smtClean="0"/>
              <a:t>20/03/2024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A42AFB-18D2-552C-8EBF-7C44F9CBD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https://doi.org/10.17028/rd.lboro.25444657 (c) the Authors CC BY-NC-ND 4.0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8D354A-CA0F-A4EF-769B-B6624372E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2AD5-D557-5A4E-8147-B224AD53C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6115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9ED8C0-0122-D6E9-15D1-07222FB39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789D49-8CDC-076C-CCD4-7EB274F6C7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8C7875-2A5F-6325-3B5A-CD7BE5CE6F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620A03-E211-6A0A-C531-454BD68A6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5739E-6BD6-4EB5-8999-CA8EF80A245C}" type="datetime1">
              <a:rPr lang="en-GB" smtClean="0"/>
              <a:t>20/03/2024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9F2791-D247-33CB-2BBB-032C3C8D4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https://doi.org/10.17028/rd.lboro.25444657 (c) the Authors CC BY-NC-ND 4.0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A6E8A2-ED3B-A858-EEB6-7315811B6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2AD5-D557-5A4E-8147-B224AD53C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6642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C3A2B-6E8E-17F1-06FF-54A6C8903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B5819-3502-5945-D7B6-024254535E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93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DDD056-F4A4-DD59-C4DE-60AA962AAC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93" y="2505076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EEF870-926A-CA0A-B7CE-E6A7FAA883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9F1B38-5869-BCF3-F340-6C6F57204E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3" y="2505076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CDF710-767C-9ADE-7886-3B2CC6D0F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2F4FF-093A-4F49-9078-FDF1182CD207}" type="datetime1">
              <a:rPr lang="en-GB" smtClean="0"/>
              <a:t>20/03/2024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79A2D1-1965-6FD9-ACEA-8478CE974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https://doi.org/10.17028/rd.lboro.25444657 (c) the Authors CC BY-NC-ND 4.0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35CBF6A-C38F-6184-E95A-AEABDBA4A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2AD5-D557-5A4E-8147-B224AD53C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9856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3E082-ECEF-2087-31D9-CE0CC75E4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5589CD-87F6-DECB-105A-D472D5F07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173E6-6067-484B-86A1-F02421D1274B}" type="datetime1">
              <a:rPr lang="en-GB" smtClean="0"/>
              <a:t>20/03/2024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0FF29A-0889-E5B0-A77C-72239BC0B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https://doi.org/10.17028/rd.lboro.25444657 (c) the Authors CC BY-NC-ND 4.0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CC874B-A5C2-A5AE-D6CD-3BB0A80C2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2AD5-D557-5A4E-8147-B224AD53C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338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5DBFE0F-A0B1-7945-B7F9-C8FA137A3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7944D-62CD-4F8E-A6B0-2AA139CE85C5}" type="datetime1">
              <a:rPr lang="en-GB" smtClean="0"/>
              <a:t>20/03/2024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81D67E-54A0-81FF-0C22-9AB2FE19A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https://doi.org/10.17028/rd.lboro.25444657 (c) the Authors CC BY-NC-ND 4.0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8A910E-9C21-6E1D-04F8-EE96DFB9D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2AD5-D557-5A4E-8147-B224AD53C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752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50125D-E0BD-645B-AA2E-CA71F20D0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7920FA-AA09-86AF-9B39-D9F15B839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94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5D8990-3A56-A0FD-6793-714CCE956F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156060-DA1F-EE51-DAA4-CCD34F9FE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A19C6-F5AF-45E4-8BE6-5D3A79F9E5EC}" type="datetime1">
              <a:rPr lang="en-GB" smtClean="0"/>
              <a:t>20/03/2024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C69AC3-2D91-6774-9938-966C4D551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https://doi.org/10.17028/rd.lboro.25444657 (c) the Authors CC BY-NC-ND 4.0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1B3131-C60F-BD10-97E8-61A3E4ACD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2AD5-D557-5A4E-8147-B224AD53C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1949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D8EF5-7D0B-EDBC-3FB0-1696541CDA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96D0F0-9862-2DEF-3EF6-1512537CDA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94" y="987426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CF9941-2E43-D489-B68A-84B257964E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029B23-9379-F39D-E412-7D975F592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20549-AE81-4418-9E16-71D925866623}" type="datetime1">
              <a:rPr lang="en-GB" smtClean="0"/>
              <a:t>20/03/2024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203364-A8E5-2A1C-5143-10C78321F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https://doi.org/10.17028/rd.lboro.25444657 (c) the Authors CC BY-NC-ND 4.0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826B41-5A9A-F40B-76BF-E4A978CFC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2AD5-D557-5A4E-8147-B224AD53C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27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022D7BA-40A0-42BD-B3E4-714CD48D8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5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6C567-66CF-F26B-2005-8830EBE591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5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2AF55F-2277-41D3-32F1-D416241A59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F68FD-6E3F-440D-A048-3D29BAD7C33C}" type="datetime1">
              <a:rPr lang="en-GB" smtClean="0"/>
              <a:t>20/03/2024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514495-2F70-8923-B03D-19256DD79A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5" y="635635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https://doi.org/10.17028/rd.lboro.25444657 (c) the Authors CC BY-NC-ND 4.0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6EEF57-291C-3CB8-BD64-CEE08FE252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42AD5-D557-5A4E-8147-B224AD53C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206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A840EDF2-C9F0-60D0-D9D1-29BCBEF51EDC}"/>
              </a:ext>
            </a:extLst>
          </p:cNvPr>
          <p:cNvGrpSpPr/>
          <p:nvPr/>
        </p:nvGrpSpPr>
        <p:grpSpPr>
          <a:xfrm>
            <a:off x="358588" y="363070"/>
            <a:ext cx="9144000" cy="4572000"/>
            <a:chOff x="1524000" y="1143000"/>
            <a:chExt cx="9144000" cy="4572000"/>
          </a:xfrm>
        </p:grpSpPr>
        <p:graphicFrame>
          <p:nvGraphicFramePr>
            <p:cNvPr id="2" name="Chart 1">
              <a:extLst>
                <a:ext uri="{FF2B5EF4-FFF2-40B4-BE49-F238E27FC236}">
                  <a16:creationId xmlns:a16="http://schemas.microsoft.com/office/drawing/2014/main" id="{5FB04DD3-6F1F-9B43-BB68-D176DCDE15E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81137700"/>
                </p:ext>
              </p:extLst>
            </p:nvPr>
          </p:nvGraphicFramePr>
          <p:xfrm>
            <a:off x="1524000" y="1143000"/>
            <a:ext cx="9144000" cy="4572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" name="TextBox 5">
              <a:extLst>
                <a:ext uri="{FF2B5EF4-FFF2-40B4-BE49-F238E27FC236}">
                  <a16:creationId xmlns:a16="http://schemas.microsoft.com/office/drawing/2014/main" id="{FD59834C-F84C-5C4E-8E24-FA0D73906E97}"/>
                </a:ext>
              </a:extLst>
            </p:cNvPr>
            <p:cNvSpPr txBox="1"/>
            <p:nvPr/>
          </p:nvSpPr>
          <p:spPr>
            <a:xfrm>
              <a:off x="3530600" y="4394200"/>
              <a:ext cx="190500" cy="1778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4" name="TextBox 6">
              <a:extLst>
                <a:ext uri="{FF2B5EF4-FFF2-40B4-BE49-F238E27FC236}">
                  <a16:creationId xmlns:a16="http://schemas.microsoft.com/office/drawing/2014/main" id="{9890ACD7-29A2-4B45-887D-671987C950FE}"/>
                </a:ext>
              </a:extLst>
            </p:cNvPr>
            <p:cNvSpPr txBox="1"/>
            <p:nvPr/>
          </p:nvSpPr>
          <p:spPr>
            <a:xfrm>
              <a:off x="3530600" y="4762500"/>
              <a:ext cx="190500" cy="1778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5" name="TextBox 7">
              <a:extLst>
                <a:ext uri="{FF2B5EF4-FFF2-40B4-BE49-F238E27FC236}">
                  <a16:creationId xmlns:a16="http://schemas.microsoft.com/office/drawing/2014/main" id="{4019838B-8F9F-8A4A-BAC6-78961480D27C}"/>
                </a:ext>
              </a:extLst>
            </p:cNvPr>
            <p:cNvSpPr txBox="1"/>
            <p:nvPr/>
          </p:nvSpPr>
          <p:spPr>
            <a:xfrm>
              <a:off x="6172200" y="3987800"/>
              <a:ext cx="431800" cy="1651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31</a:t>
              </a:r>
            </a:p>
          </p:txBody>
        </p:sp>
        <p:sp>
          <p:nvSpPr>
            <p:cNvPr id="6" name="TextBox 8">
              <a:extLst>
                <a:ext uri="{FF2B5EF4-FFF2-40B4-BE49-F238E27FC236}">
                  <a16:creationId xmlns:a16="http://schemas.microsoft.com/office/drawing/2014/main" id="{C8ACC738-20E1-DA42-95B1-FAFB52BED4D3}"/>
                </a:ext>
              </a:extLst>
            </p:cNvPr>
            <p:cNvSpPr txBox="1"/>
            <p:nvPr/>
          </p:nvSpPr>
          <p:spPr>
            <a:xfrm>
              <a:off x="6172200" y="2819400"/>
              <a:ext cx="431800" cy="1651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16</a:t>
              </a:r>
            </a:p>
          </p:txBody>
        </p:sp>
        <p:sp>
          <p:nvSpPr>
            <p:cNvPr id="7" name="TextBox 10">
              <a:extLst>
                <a:ext uri="{FF2B5EF4-FFF2-40B4-BE49-F238E27FC236}">
                  <a16:creationId xmlns:a16="http://schemas.microsoft.com/office/drawing/2014/main" id="{13716909-362B-EE4D-871D-71C40D981A03}"/>
                </a:ext>
              </a:extLst>
            </p:cNvPr>
            <p:cNvSpPr txBox="1"/>
            <p:nvPr/>
          </p:nvSpPr>
          <p:spPr>
            <a:xfrm>
              <a:off x="9042400" y="4711700"/>
              <a:ext cx="190500" cy="1778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8" name="TextBox 11">
              <a:extLst>
                <a:ext uri="{FF2B5EF4-FFF2-40B4-BE49-F238E27FC236}">
                  <a16:creationId xmlns:a16="http://schemas.microsoft.com/office/drawing/2014/main" id="{D77263F2-A40C-954D-9170-24D767D5C14F}"/>
                </a:ext>
              </a:extLst>
            </p:cNvPr>
            <p:cNvSpPr txBox="1"/>
            <p:nvPr/>
          </p:nvSpPr>
          <p:spPr>
            <a:xfrm>
              <a:off x="9042400" y="4356100"/>
              <a:ext cx="190500" cy="1778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</a:p>
          </p:txBody>
        </p:sp>
      </p:grpSp>
      <p:sp>
        <p:nvSpPr>
          <p:cNvPr id="9" name="Text Box 1">
            <a:extLst>
              <a:ext uri="{FF2B5EF4-FFF2-40B4-BE49-F238E27FC236}">
                <a16:creationId xmlns:a16="http://schemas.microsoft.com/office/drawing/2014/main" id="{12A170CD-B5E1-FB07-9FB7-1E5410AF539B}"/>
              </a:ext>
            </a:extLst>
          </p:cNvPr>
          <p:cNvSpPr txBox="1"/>
          <p:nvPr/>
        </p:nvSpPr>
        <p:spPr>
          <a:xfrm>
            <a:off x="358589" y="5013175"/>
            <a:ext cx="9143999" cy="404495"/>
          </a:xfrm>
          <a:prstGeom prst="rect">
            <a:avLst/>
          </a:prstGeom>
          <a:solidFill>
            <a:prstClr val="white"/>
          </a:solidFill>
          <a:ln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1000"/>
              </a:spcAft>
            </a:pPr>
            <a:r>
              <a:rPr lang="en-US" sz="9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A. Respondent rate based on highest academic qualification. Vertical coloured bars represent %, numbers within bars represent count. PhD = L8 Doctorate (or equivalent), MSc = L7 masters degree (or equivalent), BSc = L6 bachelors degree (or equivalent)</a:t>
            </a:r>
            <a:endParaRPr lang="en-GB" sz="900" i="1" dirty="0">
              <a:solidFill>
                <a:srgbClr val="44546A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833E5EE5-48D9-C3CF-66F8-3A31DC058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https://doi.org/10.17028/rd.lboro.25444657 (c) the Authors CC BY-NC-ND 4.0</a:t>
            </a:r>
          </a:p>
        </p:txBody>
      </p:sp>
    </p:spTree>
    <p:extLst>
      <p:ext uri="{BB962C8B-B14F-4D97-AF65-F5344CB8AC3E}">
        <p14:creationId xmlns:p14="http://schemas.microsoft.com/office/powerpoint/2010/main" val="3057941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 Box 1">
            <a:extLst>
              <a:ext uri="{FF2B5EF4-FFF2-40B4-BE49-F238E27FC236}">
                <a16:creationId xmlns:a16="http://schemas.microsoft.com/office/drawing/2014/main" id="{1185C6E2-2924-5268-8949-802253BE606B}"/>
              </a:ext>
            </a:extLst>
          </p:cNvPr>
          <p:cNvSpPr txBox="1"/>
          <p:nvPr/>
        </p:nvSpPr>
        <p:spPr>
          <a:xfrm>
            <a:off x="651061" y="356907"/>
            <a:ext cx="7250547" cy="225154"/>
          </a:xfrm>
          <a:prstGeom prst="rect">
            <a:avLst/>
          </a:prstGeom>
          <a:solidFill>
            <a:prstClr val="white"/>
          </a:solidFill>
          <a:ln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1000"/>
              </a:spcAft>
            </a:pPr>
            <a:r>
              <a:rPr lang="en-US" sz="9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Table B. Content responses (%) of specific activities during field-based movement (A), physical conditioning (B) and sport specific skill progressions (C).</a:t>
            </a:r>
            <a:endParaRPr lang="en-GB" sz="900" i="1" dirty="0">
              <a:solidFill>
                <a:srgbClr val="44546A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2" name="Table 41">
            <a:extLst>
              <a:ext uri="{FF2B5EF4-FFF2-40B4-BE49-F238E27FC236}">
                <a16:creationId xmlns:a16="http://schemas.microsoft.com/office/drawing/2014/main" id="{70A5D0B6-C384-7870-CC8D-0EA553CC87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3715362"/>
              </p:ext>
            </p:extLst>
          </p:nvPr>
        </p:nvGraphicFramePr>
        <p:xfrm>
          <a:off x="651062" y="817761"/>
          <a:ext cx="9079004" cy="1651000"/>
        </p:xfrm>
        <a:graphic>
          <a:graphicData uri="http://schemas.openxmlformats.org/drawingml/2006/table">
            <a:tbl>
              <a:tblPr/>
              <a:tblGrid>
                <a:gridCol w="2152438">
                  <a:extLst>
                    <a:ext uri="{9D8B030D-6E8A-4147-A177-3AD203B41FA5}">
                      <a16:colId xmlns:a16="http://schemas.microsoft.com/office/drawing/2014/main" val="4106985372"/>
                    </a:ext>
                  </a:extLst>
                </a:gridCol>
                <a:gridCol w="408045">
                  <a:extLst>
                    <a:ext uri="{9D8B030D-6E8A-4147-A177-3AD203B41FA5}">
                      <a16:colId xmlns:a16="http://schemas.microsoft.com/office/drawing/2014/main" val="566668494"/>
                    </a:ext>
                  </a:extLst>
                </a:gridCol>
                <a:gridCol w="2152438">
                  <a:extLst>
                    <a:ext uri="{9D8B030D-6E8A-4147-A177-3AD203B41FA5}">
                      <a16:colId xmlns:a16="http://schemas.microsoft.com/office/drawing/2014/main" val="826414190"/>
                    </a:ext>
                  </a:extLst>
                </a:gridCol>
                <a:gridCol w="408045">
                  <a:extLst>
                    <a:ext uri="{9D8B030D-6E8A-4147-A177-3AD203B41FA5}">
                      <a16:colId xmlns:a16="http://schemas.microsoft.com/office/drawing/2014/main" val="1916262118"/>
                    </a:ext>
                  </a:extLst>
                </a:gridCol>
                <a:gridCol w="1672985">
                  <a:extLst>
                    <a:ext uri="{9D8B030D-6E8A-4147-A177-3AD203B41FA5}">
                      <a16:colId xmlns:a16="http://schemas.microsoft.com/office/drawing/2014/main" val="282566729"/>
                    </a:ext>
                  </a:extLst>
                </a:gridCol>
                <a:gridCol w="408045">
                  <a:extLst>
                    <a:ext uri="{9D8B030D-6E8A-4147-A177-3AD203B41FA5}">
                      <a16:colId xmlns:a16="http://schemas.microsoft.com/office/drawing/2014/main" val="249897774"/>
                    </a:ext>
                  </a:extLst>
                </a:gridCol>
                <a:gridCol w="1468963">
                  <a:extLst>
                    <a:ext uri="{9D8B030D-6E8A-4147-A177-3AD203B41FA5}">
                      <a16:colId xmlns:a16="http://schemas.microsoft.com/office/drawing/2014/main" val="2978836082"/>
                    </a:ext>
                  </a:extLst>
                </a:gridCol>
                <a:gridCol w="408045">
                  <a:extLst>
                    <a:ext uri="{9D8B030D-6E8A-4147-A177-3AD203B41FA5}">
                      <a16:colId xmlns:a16="http://schemas.microsoft.com/office/drawing/2014/main" val="1910843364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Body weight exercises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Jog/walk progressions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Running mechanic drills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Low level linear drills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3177480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Squat patterns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Interval runs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 skip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Pitch runs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9196099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Lunge patterns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Pitch runs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 skip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Interval runs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8474946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Hinge patterns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Treadmill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Wall drills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Speed progressions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3314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Technical drills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Curvilinear runs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Controlled CoD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584299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Passing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Curved runs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T-run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686162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Dribbling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S-run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Z-run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6564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Volleys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Slalom runs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Shuttle runs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751344"/>
                  </a:ext>
                </a:extLst>
              </a:tr>
            </a:tbl>
          </a:graphicData>
        </a:graphic>
      </p:graphicFrame>
      <p:graphicFrame>
        <p:nvGraphicFramePr>
          <p:cNvPr id="44" name="Table 43">
            <a:extLst>
              <a:ext uri="{FF2B5EF4-FFF2-40B4-BE49-F238E27FC236}">
                <a16:creationId xmlns:a16="http://schemas.microsoft.com/office/drawing/2014/main" id="{2C7FB337-2CB3-8251-52E0-96FD3783BD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1754595"/>
              </p:ext>
            </p:extLst>
          </p:nvPr>
        </p:nvGraphicFramePr>
        <p:xfrm>
          <a:off x="651063" y="2781086"/>
          <a:ext cx="9079003" cy="1701800"/>
        </p:xfrm>
        <a:graphic>
          <a:graphicData uri="http://schemas.openxmlformats.org/drawingml/2006/table">
            <a:tbl>
              <a:tblPr/>
              <a:tblGrid>
                <a:gridCol w="2152438">
                  <a:extLst>
                    <a:ext uri="{9D8B030D-6E8A-4147-A177-3AD203B41FA5}">
                      <a16:colId xmlns:a16="http://schemas.microsoft.com/office/drawing/2014/main" val="2531273882"/>
                    </a:ext>
                  </a:extLst>
                </a:gridCol>
                <a:gridCol w="408045">
                  <a:extLst>
                    <a:ext uri="{9D8B030D-6E8A-4147-A177-3AD203B41FA5}">
                      <a16:colId xmlns:a16="http://schemas.microsoft.com/office/drawing/2014/main" val="1487038297"/>
                    </a:ext>
                  </a:extLst>
                </a:gridCol>
                <a:gridCol w="2152438">
                  <a:extLst>
                    <a:ext uri="{9D8B030D-6E8A-4147-A177-3AD203B41FA5}">
                      <a16:colId xmlns:a16="http://schemas.microsoft.com/office/drawing/2014/main" val="1635146115"/>
                    </a:ext>
                  </a:extLst>
                </a:gridCol>
                <a:gridCol w="408045">
                  <a:extLst>
                    <a:ext uri="{9D8B030D-6E8A-4147-A177-3AD203B41FA5}">
                      <a16:colId xmlns:a16="http://schemas.microsoft.com/office/drawing/2014/main" val="3908998077"/>
                    </a:ext>
                  </a:extLst>
                </a:gridCol>
                <a:gridCol w="1672985">
                  <a:extLst>
                    <a:ext uri="{9D8B030D-6E8A-4147-A177-3AD203B41FA5}">
                      <a16:colId xmlns:a16="http://schemas.microsoft.com/office/drawing/2014/main" val="3213463796"/>
                    </a:ext>
                  </a:extLst>
                </a:gridCol>
                <a:gridCol w="408045">
                  <a:extLst>
                    <a:ext uri="{9D8B030D-6E8A-4147-A177-3AD203B41FA5}">
                      <a16:colId xmlns:a16="http://schemas.microsoft.com/office/drawing/2014/main" val="2201424273"/>
                    </a:ext>
                  </a:extLst>
                </a:gridCol>
                <a:gridCol w="1468962">
                  <a:extLst>
                    <a:ext uri="{9D8B030D-6E8A-4147-A177-3AD203B41FA5}">
                      <a16:colId xmlns:a16="http://schemas.microsoft.com/office/drawing/2014/main" val="3420035060"/>
                    </a:ext>
                  </a:extLst>
                </a:gridCol>
                <a:gridCol w="408045">
                  <a:extLst>
                    <a:ext uri="{9D8B030D-6E8A-4147-A177-3AD203B41FA5}">
                      <a16:colId xmlns:a16="http://schemas.microsoft.com/office/drawing/2014/main" val="3085883610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Pitch runs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Increase int linear runs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Linear intermittent runs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Accels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0004661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Box to box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Box to box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Accel drills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5132892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Laps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Velocity build-ups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Interval runs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Resisted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667834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Lengths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Box to box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Progressive drills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728339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Decels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Intermittent running with CoD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Random CoD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5461012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Decel drills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CoD drills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Technical drills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8324190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Progressive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Position specific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Reactive drills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648325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Plyos (landings)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Shuttles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Position specific drills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4013865"/>
                  </a:ext>
                </a:extLst>
              </a:tr>
            </a:tbl>
          </a:graphicData>
        </a:graphic>
      </p:graphicFrame>
      <p:graphicFrame>
        <p:nvGraphicFramePr>
          <p:cNvPr id="48" name="Table 47">
            <a:extLst>
              <a:ext uri="{FF2B5EF4-FFF2-40B4-BE49-F238E27FC236}">
                <a16:creationId xmlns:a16="http://schemas.microsoft.com/office/drawing/2014/main" id="{E0946CDD-F1E0-2E6B-5192-0366D8CDA4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294942"/>
              </p:ext>
            </p:extLst>
          </p:nvPr>
        </p:nvGraphicFramePr>
        <p:xfrm>
          <a:off x="651063" y="4793484"/>
          <a:ext cx="9079002" cy="1625600"/>
        </p:xfrm>
        <a:graphic>
          <a:graphicData uri="http://schemas.openxmlformats.org/drawingml/2006/table">
            <a:tbl>
              <a:tblPr/>
              <a:tblGrid>
                <a:gridCol w="2152438">
                  <a:extLst>
                    <a:ext uri="{9D8B030D-6E8A-4147-A177-3AD203B41FA5}">
                      <a16:colId xmlns:a16="http://schemas.microsoft.com/office/drawing/2014/main" val="1386655153"/>
                    </a:ext>
                  </a:extLst>
                </a:gridCol>
                <a:gridCol w="408045">
                  <a:extLst>
                    <a:ext uri="{9D8B030D-6E8A-4147-A177-3AD203B41FA5}">
                      <a16:colId xmlns:a16="http://schemas.microsoft.com/office/drawing/2014/main" val="2863784977"/>
                    </a:ext>
                  </a:extLst>
                </a:gridCol>
                <a:gridCol w="2152438">
                  <a:extLst>
                    <a:ext uri="{9D8B030D-6E8A-4147-A177-3AD203B41FA5}">
                      <a16:colId xmlns:a16="http://schemas.microsoft.com/office/drawing/2014/main" val="3480919115"/>
                    </a:ext>
                  </a:extLst>
                </a:gridCol>
                <a:gridCol w="408045">
                  <a:extLst>
                    <a:ext uri="{9D8B030D-6E8A-4147-A177-3AD203B41FA5}">
                      <a16:colId xmlns:a16="http://schemas.microsoft.com/office/drawing/2014/main" val="1438319760"/>
                    </a:ext>
                  </a:extLst>
                </a:gridCol>
                <a:gridCol w="1672984">
                  <a:extLst>
                    <a:ext uri="{9D8B030D-6E8A-4147-A177-3AD203B41FA5}">
                      <a16:colId xmlns:a16="http://schemas.microsoft.com/office/drawing/2014/main" val="3802815577"/>
                    </a:ext>
                  </a:extLst>
                </a:gridCol>
                <a:gridCol w="408045">
                  <a:extLst>
                    <a:ext uri="{9D8B030D-6E8A-4147-A177-3AD203B41FA5}">
                      <a16:colId xmlns:a16="http://schemas.microsoft.com/office/drawing/2014/main" val="2387367993"/>
                    </a:ext>
                  </a:extLst>
                </a:gridCol>
                <a:gridCol w="1468962">
                  <a:extLst>
                    <a:ext uri="{9D8B030D-6E8A-4147-A177-3AD203B41FA5}">
                      <a16:colId xmlns:a16="http://schemas.microsoft.com/office/drawing/2014/main" val="2940782681"/>
                    </a:ext>
                  </a:extLst>
                </a:gridCol>
                <a:gridCol w="408045">
                  <a:extLst>
                    <a:ext uri="{9D8B030D-6E8A-4147-A177-3AD203B41FA5}">
                      <a16:colId xmlns:a16="http://schemas.microsoft.com/office/drawing/2014/main" val="2582652447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Volleys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Passing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Heading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Ball striking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158685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Progressive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Length progression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Progression based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Length progression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440652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Different surfaces (part of foot)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Different surfaces (part of foot)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Position specific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Intensity progression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016827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Mannequin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Bounce boards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Different techniques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Different technqiues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767216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Tackling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SSG's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040672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1v1/2v2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Possessions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3730069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Block tackles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Passing drills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935462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Increased complexity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Contact progressions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104310"/>
                  </a:ext>
                </a:extLst>
              </a:tr>
            </a:tbl>
          </a:graphicData>
        </a:graphic>
      </p:graphicFrame>
      <p:sp>
        <p:nvSpPr>
          <p:cNvPr id="50" name="TextBox 49">
            <a:extLst>
              <a:ext uri="{FF2B5EF4-FFF2-40B4-BE49-F238E27FC236}">
                <a16:creationId xmlns:a16="http://schemas.microsoft.com/office/drawing/2014/main" id="{BE4F1F18-A3D9-585E-F7E5-E59209ED4879}"/>
              </a:ext>
            </a:extLst>
          </p:cNvPr>
          <p:cNvSpPr txBox="1"/>
          <p:nvPr/>
        </p:nvSpPr>
        <p:spPr>
          <a:xfrm>
            <a:off x="651062" y="6539732"/>
            <a:ext cx="707987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9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Accels = accelerations, decels = decelerations, CoD = change of direction, int = intensity, MAS = maximal aerobic speed, SSG’s = small sided games</a:t>
            </a:r>
            <a:r>
              <a:rPr lang="en-GB" sz="9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TextBox 6">
            <a:extLst>
              <a:ext uri="{FF2B5EF4-FFF2-40B4-BE49-F238E27FC236}">
                <a16:creationId xmlns:a16="http://schemas.microsoft.com/office/drawing/2014/main" id="{D49E9406-671A-A5BB-D9F7-B41F02DB16F3}"/>
              </a:ext>
            </a:extLst>
          </p:cNvPr>
          <p:cNvSpPr txBox="1">
            <a:spLocks noChangeAspect="1"/>
          </p:cNvSpPr>
          <p:nvPr/>
        </p:nvSpPr>
        <p:spPr>
          <a:xfrm>
            <a:off x="355462" y="590380"/>
            <a:ext cx="387284" cy="22515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</a:t>
            </a:r>
          </a:p>
        </p:txBody>
      </p:sp>
      <p:sp>
        <p:nvSpPr>
          <p:cNvPr id="54" name="TextBox 6">
            <a:extLst>
              <a:ext uri="{FF2B5EF4-FFF2-40B4-BE49-F238E27FC236}">
                <a16:creationId xmlns:a16="http://schemas.microsoft.com/office/drawing/2014/main" id="{91C85F73-236F-1E45-8E65-40D24085A656}"/>
              </a:ext>
            </a:extLst>
          </p:cNvPr>
          <p:cNvSpPr txBox="1">
            <a:spLocks noChangeAspect="1"/>
          </p:cNvSpPr>
          <p:nvPr/>
        </p:nvSpPr>
        <p:spPr>
          <a:xfrm>
            <a:off x="355462" y="2511482"/>
            <a:ext cx="387284" cy="22515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</a:t>
            </a:r>
          </a:p>
        </p:txBody>
      </p:sp>
      <p:sp>
        <p:nvSpPr>
          <p:cNvPr id="55" name="TextBox 6">
            <a:extLst>
              <a:ext uri="{FF2B5EF4-FFF2-40B4-BE49-F238E27FC236}">
                <a16:creationId xmlns:a16="http://schemas.microsoft.com/office/drawing/2014/main" id="{952B4A51-AC75-986A-CD25-BC353EE38640}"/>
              </a:ext>
            </a:extLst>
          </p:cNvPr>
          <p:cNvSpPr txBox="1">
            <a:spLocks noChangeAspect="1"/>
          </p:cNvSpPr>
          <p:nvPr/>
        </p:nvSpPr>
        <p:spPr>
          <a:xfrm>
            <a:off x="355462" y="4525607"/>
            <a:ext cx="387284" cy="22515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0A1FF65-5312-4038-4B6E-AB64AD610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https://doi.org/10.17028/rd.lboro.25444657 (c) the Authors CC BY-NC-ND 4.0</a:t>
            </a:r>
          </a:p>
        </p:txBody>
      </p:sp>
    </p:spTree>
    <p:extLst>
      <p:ext uri="{BB962C8B-B14F-4D97-AF65-F5344CB8AC3E}">
        <p14:creationId xmlns:p14="http://schemas.microsoft.com/office/powerpoint/2010/main" val="1510306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3109C822-ECB3-EB89-679F-B73BB0E63042}"/>
              </a:ext>
            </a:extLst>
          </p:cNvPr>
          <p:cNvGrpSpPr/>
          <p:nvPr/>
        </p:nvGrpSpPr>
        <p:grpSpPr>
          <a:xfrm>
            <a:off x="362558" y="354465"/>
            <a:ext cx="9118130" cy="4499563"/>
            <a:chOff x="1662441" y="363430"/>
            <a:chExt cx="9118130" cy="4499563"/>
          </a:xfrm>
        </p:grpSpPr>
        <p:graphicFrame>
          <p:nvGraphicFramePr>
            <p:cNvPr id="2" name="Chart 1">
              <a:extLst>
                <a:ext uri="{FF2B5EF4-FFF2-40B4-BE49-F238E27FC236}">
                  <a16:creationId xmlns:a16="http://schemas.microsoft.com/office/drawing/2014/main" id="{61F6BA59-3781-40DE-9EFA-440066DCB813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204343343"/>
                </p:ext>
              </p:extLst>
            </p:nvPr>
          </p:nvGraphicFramePr>
          <p:xfrm>
            <a:off x="1662441" y="363430"/>
            <a:ext cx="9118130" cy="449956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" name="TextBox 10">
              <a:extLst>
                <a:ext uri="{FF2B5EF4-FFF2-40B4-BE49-F238E27FC236}">
                  <a16:creationId xmlns:a16="http://schemas.microsoft.com/office/drawing/2014/main" id="{1A1534CF-5EFB-EC4C-892C-DDBB1C225691}"/>
                </a:ext>
              </a:extLst>
            </p:cNvPr>
            <p:cNvSpPr txBox="1"/>
            <p:nvPr/>
          </p:nvSpPr>
          <p:spPr>
            <a:xfrm>
              <a:off x="8996926" y="2321346"/>
              <a:ext cx="188149" cy="174508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4" name="TextBox 11">
              <a:extLst>
                <a:ext uri="{FF2B5EF4-FFF2-40B4-BE49-F238E27FC236}">
                  <a16:creationId xmlns:a16="http://schemas.microsoft.com/office/drawing/2014/main" id="{8BB614D8-DB92-A740-8995-30170DD5D1F9}"/>
                </a:ext>
              </a:extLst>
            </p:cNvPr>
            <p:cNvSpPr txBox="1"/>
            <p:nvPr/>
          </p:nvSpPr>
          <p:spPr>
            <a:xfrm>
              <a:off x="8908026" y="2321346"/>
              <a:ext cx="188149" cy="174508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5" name="TextBox 12">
              <a:extLst>
                <a:ext uri="{FF2B5EF4-FFF2-40B4-BE49-F238E27FC236}">
                  <a16:creationId xmlns:a16="http://schemas.microsoft.com/office/drawing/2014/main" id="{0449BE94-2106-854E-A6B0-632DF7A98ECF}"/>
                </a:ext>
              </a:extLst>
            </p:cNvPr>
            <p:cNvSpPr txBox="1"/>
            <p:nvPr/>
          </p:nvSpPr>
          <p:spPr>
            <a:xfrm>
              <a:off x="8793726" y="2321346"/>
              <a:ext cx="190500" cy="174508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6" name="TextBox 14">
              <a:extLst>
                <a:ext uri="{FF2B5EF4-FFF2-40B4-BE49-F238E27FC236}">
                  <a16:creationId xmlns:a16="http://schemas.microsoft.com/office/drawing/2014/main" id="{033DC1A9-E9DE-E641-AAC4-46C7D13FFEEF}"/>
                </a:ext>
              </a:extLst>
            </p:cNvPr>
            <p:cNvSpPr txBox="1"/>
            <p:nvPr/>
          </p:nvSpPr>
          <p:spPr>
            <a:xfrm>
              <a:off x="8654026" y="2321346"/>
              <a:ext cx="190500" cy="174508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7" name="TextBox 15">
              <a:extLst>
                <a:ext uri="{FF2B5EF4-FFF2-40B4-BE49-F238E27FC236}">
                  <a16:creationId xmlns:a16="http://schemas.microsoft.com/office/drawing/2014/main" id="{10DA44C5-4994-4F4C-B774-733936E2BD88}"/>
                </a:ext>
              </a:extLst>
            </p:cNvPr>
            <p:cNvSpPr txBox="1"/>
            <p:nvPr/>
          </p:nvSpPr>
          <p:spPr>
            <a:xfrm>
              <a:off x="8476226" y="2321346"/>
              <a:ext cx="190500" cy="174508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8" name="TextBox 16">
              <a:extLst>
                <a:ext uri="{FF2B5EF4-FFF2-40B4-BE49-F238E27FC236}">
                  <a16:creationId xmlns:a16="http://schemas.microsoft.com/office/drawing/2014/main" id="{705AD422-7D97-2943-9F74-2B0C795844B5}"/>
                </a:ext>
              </a:extLst>
            </p:cNvPr>
            <p:cNvSpPr txBox="1"/>
            <p:nvPr/>
          </p:nvSpPr>
          <p:spPr>
            <a:xfrm>
              <a:off x="8247626" y="2321346"/>
              <a:ext cx="190500" cy="174508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9" name="TextBox 17">
              <a:extLst>
                <a:ext uri="{FF2B5EF4-FFF2-40B4-BE49-F238E27FC236}">
                  <a16:creationId xmlns:a16="http://schemas.microsoft.com/office/drawing/2014/main" id="{64F905A1-93EA-5C46-80EE-60F164FC808B}"/>
                </a:ext>
              </a:extLst>
            </p:cNvPr>
            <p:cNvSpPr txBox="1"/>
            <p:nvPr/>
          </p:nvSpPr>
          <p:spPr>
            <a:xfrm>
              <a:off x="7970578" y="2321346"/>
              <a:ext cx="190500" cy="174508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10" name="TextBox 18">
              <a:extLst>
                <a:ext uri="{FF2B5EF4-FFF2-40B4-BE49-F238E27FC236}">
                  <a16:creationId xmlns:a16="http://schemas.microsoft.com/office/drawing/2014/main" id="{61B03845-89B6-9B49-9A4C-4D536EE8657E}"/>
                </a:ext>
              </a:extLst>
            </p:cNvPr>
            <p:cNvSpPr txBox="1"/>
            <p:nvPr/>
          </p:nvSpPr>
          <p:spPr>
            <a:xfrm>
              <a:off x="7729278" y="2321346"/>
              <a:ext cx="190500" cy="174508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11" name="TextBox 19">
              <a:extLst>
                <a:ext uri="{FF2B5EF4-FFF2-40B4-BE49-F238E27FC236}">
                  <a16:creationId xmlns:a16="http://schemas.microsoft.com/office/drawing/2014/main" id="{42CC5FC3-63D2-0E44-82AA-91932954052A}"/>
                </a:ext>
              </a:extLst>
            </p:cNvPr>
            <p:cNvSpPr txBox="1"/>
            <p:nvPr/>
          </p:nvSpPr>
          <p:spPr>
            <a:xfrm>
              <a:off x="7411778" y="2321346"/>
              <a:ext cx="190500" cy="174508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2" name="TextBox 20">
              <a:extLst>
                <a:ext uri="{FF2B5EF4-FFF2-40B4-BE49-F238E27FC236}">
                  <a16:creationId xmlns:a16="http://schemas.microsoft.com/office/drawing/2014/main" id="{8E9CCE51-564A-724B-8602-59F15CC7231C}"/>
                </a:ext>
              </a:extLst>
            </p:cNvPr>
            <p:cNvSpPr txBox="1"/>
            <p:nvPr/>
          </p:nvSpPr>
          <p:spPr>
            <a:xfrm>
              <a:off x="6918830" y="2321346"/>
              <a:ext cx="190500" cy="174508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TextBox 21">
              <a:extLst>
                <a:ext uri="{FF2B5EF4-FFF2-40B4-BE49-F238E27FC236}">
                  <a16:creationId xmlns:a16="http://schemas.microsoft.com/office/drawing/2014/main" id="{0F0B332C-2918-F147-AF3B-CE246A59AF96}"/>
                </a:ext>
              </a:extLst>
            </p:cNvPr>
            <p:cNvSpPr txBox="1"/>
            <p:nvPr/>
          </p:nvSpPr>
          <p:spPr>
            <a:xfrm>
              <a:off x="5803582" y="2321346"/>
              <a:ext cx="342900" cy="225308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</a:p>
          </p:txBody>
        </p:sp>
        <p:sp>
          <p:nvSpPr>
            <p:cNvPr id="14" name="TextBox 22">
              <a:extLst>
                <a:ext uri="{FF2B5EF4-FFF2-40B4-BE49-F238E27FC236}">
                  <a16:creationId xmlns:a16="http://schemas.microsoft.com/office/drawing/2014/main" id="{A0F7EA88-B5FE-454C-9F41-3E1462D0EA1B}"/>
                </a:ext>
              </a:extLst>
            </p:cNvPr>
            <p:cNvSpPr txBox="1"/>
            <p:nvPr/>
          </p:nvSpPr>
          <p:spPr>
            <a:xfrm>
              <a:off x="4284286" y="2321346"/>
              <a:ext cx="342900" cy="225308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18</a:t>
              </a:r>
            </a:p>
          </p:txBody>
        </p:sp>
        <p:sp>
          <p:nvSpPr>
            <p:cNvPr id="15" name="TextBox 23">
              <a:extLst>
                <a:ext uri="{FF2B5EF4-FFF2-40B4-BE49-F238E27FC236}">
                  <a16:creationId xmlns:a16="http://schemas.microsoft.com/office/drawing/2014/main" id="{45B557A9-D520-3245-8A64-C75BDBA87BAA}"/>
                </a:ext>
              </a:extLst>
            </p:cNvPr>
            <p:cNvSpPr txBox="1"/>
            <p:nvPr/>
          </p:nvSpPr>
          <p:spPr>
            <a:xfrm>
              <a:off x="2549089" y="2321346"/>
              <a:ext cx="342900" cy="225308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20</a:t>
              </a:r>
            </a:p>
          </p:txBody>
        </p:sp>
        <p:sp>
          <p:nvSpPr>
            <p:cNvPr id="16" name="TextBox 24">
              <a:extLst>
                <a:ext uri="{FF2B5EF4-FFF2-40B4-BE49-F238E27FC236}">
                  <a16:creationId xmlns:a16="http://schemas.microsoft.com/office/drawing/2014/main" id="{40546844-0848-8A42-9E50-71B74F810D14}"/>
                </a:ext>
              </a:extLst>
            </p:cNvPr>
            <p:cNvSpPr txBox="1"/>
            <p:nvPr/>
          </p:nvSpPr>
          <p:spPr>
            <a:xfrm>
              <a:off x="9616875" y="2321346"/>
              <a:ext cx="340548" cy="225308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</a:p>
          </p:txBody>
        </p:sp>
        <p:sp>
          <p:nvSpPr>
            <p:cNvPr id="17" name="TextBox 1">
              <a:extLst>
                <a:ext uri="{FF2B5EF4-FFF2-40B4-BE49-F238E27FC236}">
                  <a16:creationId xmlns:a16="http://schemas.microsoft.com/office/drawing/2014/main" id="{84786989-09D0-54CA-20F9-8BAF1AB9C4B1}"/>
                </a:ext>
              </a:extLst>
            </p:cNvPr>
            <p:cNvSpPr txBox="1"/>
            <p:nvPr/>
          </p:nvSpPr>
          <p:spPr>
            <a:xfrm>
              <a:off x="8644784" y="1098032"/>
              <a:ext cx="2075774" cy="488713"/>
            </a:xfrm>
            <a:prstGeom prst="rect">
              <a:avLst/>
            </a:prstGeom>
          </p:spPr>
          <p:txBody>
            <a:bodyPr wrap="square" rtlCol="0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*Some respondents</a:t>
              </a:r>
              <a:r>
                <a:rPr lang="en-GB" sz="120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noted more than one</a:t>
              </a:r>
              <a:endParaRPr lang="en-GB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8" name="Text Box 1">
            <a:extLst>
              <a:ext uri="{FF2B5EF4-FFF2-40B4-BE49-F238E27FC236}">
                <a16:creationId xmlns:a16="http://schemas.microsoft.com/office/drawing/2014/main" id="{697DED74-73E9-B64F-D320-241C95A8C640}"/>
              </a:ext>
            </a:extLst>
          </p:cNvPr>
          <p:cNvSpPr txBox="1"/>
          <p:nvPr/>
        </p:nvSpPr>
        <p:spPr>
          <a:xfrm>
            <a:off x="360193" y="5110760"/>
            <a:ext cx="9118130" cy="692497"/>
          </a:xfrm>
          <a:prstGeom prst="rect">
            <a:avLst/>
          </a:prstGeom>
          <a:solidFill>
            <a:prstClr val="white"/>
          </a:solidFill>
          <a:ln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US" sz="9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B. Respondents’ professional qualifications/accreditations. Horizontal bars represent %, numbers within bars represent count. UKSCA = United Kingdom Strength and Conditioning Association, CSP/HCPC = Chartered Society of Physiotherapy/Health and Care Professions Council, BASES = British Association of Sport and Exercise Sciences, NSCA = National Strength and Conditioning Association, FMPA = Football Medical and Performance Association, SST = Society of Sports Therapists, </a:t>
            </a:r>
            <a:r>
              <a:rPr lang="en-US" sz="90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BASRaT</a:t>
            </a:r>
            <a:r>
              <a:rPr lang="en-US" sz="9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British Association of Sports Rehabilitators, AACP = Acupuncture Association of Chartered Physiotherapists, ISAK = International Society for the Advancement of </a:t>
            </a:r>
            <a:r>
              <a:rPr lang="en-US" sz="90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Kinanthropometry</a:t>
            </a:r>
            <a:r>
              <a:rPr lang="en-US" sz="9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CFSC = Certified Functional Strength Coach, APF = Spanish Football Fitness Coaches Association.</a:t>
            </a:r>
            <a:endParaRPr lang="en-GB" sz="900" i="1" dirty="0">
              <a:solidFill>
                <a:srgbClr val="44546A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818982D2-CA3B-8ABF-3917-B2B8E8A8B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https://doi.org/10.17028/rd.lboro.25444657 (c) the Authors CC BY-NC-ND 4.0</a:t>
            </a:r>
          </a:p>
        </p:txBody>
      </p:sp>
    </p:spTree>
    <p:extLst>
      <p:ext uri="{BB962C8B-B14F-4D97-AF65-F5344CB8AC3E}">
        <p14:creationId xmlns:p14="http://schemas.microsoft.com/office/powerpoint/2010/main" val="1096723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928C978-BA51-D34A-B8A9-9A6FF1301E10}"/>
              </a:ext>
            </a:extLst>
          </p:cNvPr>
          <p:cNvGrpSpPr/>
          <p:nvPr/>
        </p:nvGrpSpPr>
        <p:grpSpPr>
          <a:xfrm>
            <a:off x="358588" y="354106"/>
            <a:ext cx="9144000" cy="4572000"/>
            <a:chOff x="358588" y="354106"/>
            <a:chExt cx="9144000" cy="4572000"/>
          </a:xfrm>
        </p:grpSpPr>
        <p:graphicFrame>
          <p:nvGraphicFramePr>
            <p:cNvPr id="4" name="Chart 3">
              <a:extLst>
                <a:ext uri="{FF2B5EF4-FFF2-40B4-BE49-F238E27FC236}">
                  <a16:creationId xmlns:a16="http://schemas.microsoft.com/office/drawing/2014/main" id="{D890B360-28C3-C8C1-0FC3-324733A0A8E5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961715583"/>
                </p:ext>
              </p:extLst>
            </p:nvPr>
          </p:nvGraphicFramePr>
          <p:xfrm>
            <a:off x="358588" y="354106"/>
            <a:ext cx="9144000" cy="4572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5" name="TextBox 7">
              <a:extLst>
                <a:ext uri="{FF2B5EF4-FFF2-40B4-BE49-F238E27FC236}">
                  <a16:creationId xmlns:a16="http://schemas.microsoft.com/office/drawing/2014/main" id="{8A6078C5-EC5C-0C46-877F-686B93704325}"/>
                </a:ext>
              </a:extLst>
            </p:cNvPr>
            <p:cNvSpPr txBox="1"/>
            <p:nvPr/>
          </p:nvSpPr>
          <p:spPr>
            <a:xfrm>
              <a:off x="2034988" y="3427506"/>
              <a:ext cx="190500" cy="1778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6" name="TextBox 8">
              <a:extLst>
                <a:ext uri="{FF2B5EF4-FFF2-40B4-BE49-F238E27FC236}">
                  <a16:creationId xmlns:a16="http://schemas.microsoft.com/office/drawing/2014/main" id="{81FBC0A3-F29B-CC45-A76B-A150C4B31945}"/>
                </a:ext>
              </a:extLst>
            </p:cNvPr>
            <p:cNvSpPr txBox="1"/>
            <p:nvPr/>
          </p:nvSpPr>
          <p:spPr>
            <a:xfrm>
              <a:off x="4117788" y="3338606"/>
              <a:ext cx="190500" cy="1778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7" name="TextBox 9">
              <a:extLst>
                <a:ext uri="{FF2B5EF4-FFF2-40B4-BE49-F238E27FC236}">
                  <a16:creationId xmlns:a16="http://schemas.microsoft.com/office/drawing/2014/main" id="{205E45EA-ABB6-5349-ABB5-56CDF23C48E0}"/>
                </a:ext>
              </a:extLst>
            </p:cNvPr>
            <p:cNvSpPr txBox="1"/>
            <p:nvPr/>
          </p:nvSpPr>
          <p:spPr>
            <a:xfrm>
              <a:off x="6162488" y="3338606"/>
              <a:ext cx="190500" cy="1778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8" name="TextBox 10">
              <a:extLst>
                <a:ext uri="{FF2B5EF4-FFF2-40B4-BE49-F238E27FC236}">
                  <a16:creationId xmlns:a16="http://schemas.microsoft.com/office/drawing/2014/main" id="{CB12FF59-7B90-5A47-9F9B-E7A203DEEEF0}"/>
                </a:ext>
              </a:extLst>
            </p:cNvPr>
            <p:cNvSpPr txBox="1"/>
            <p:nvPr/>
          </p:nvSpPr>
          <p:spPr>
            <a:xfrm>
              <a:off x="8130988" y="3478306"/>
              <a:ext cx="431800" cy="1651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</a:p>
          </p:txBody>
        </p:sp>
        <p:sp>
          <p:nvSpPr>
            <p:cNvPr id="9" name="TextBox 11">
              <a:extLst>
                <a:ext uri="{FF2B5EF4-FFF2-40B4-BE49-F238E27FC236}">
                  <a16:creationId xmlns:a16="http://schemas.microsoft.com/office/drawing/2014/main" id="{5F7CFD8B-C39B-2C40-A8C4-1ED0A695D627}"/>
                </a:ext>
              </a:extLst>
            </p:cNvPr>
            <p:cNvSpPr txBox="1"/>
            <p:nvPr/>
          </p:nvSpPr>
          <p:spPr>
            <a:xfrm>
              <a:off x="1907988" y="3795806"/>
              <a:ext cx="431800" cy="1651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12</a:t>
              </a:r>
            </a:p>
          </p:txBody>
        </p:sp>
        <p:sp>
          <p:nvSpPr>
            <p:cNvPr id="10" name="TextBox 12">
              <a:extLst>
                <a:ext uri="{FF2B5EF4-FFF2-40B4-BE49-F238E27FC236}">
                  <a16:creationId xmlns:a16="http://schemas.microsoft.com/office/drawing/2014/main" id="{D129049B-0802-254B-8F3F-73B0EA690E51}"/>
                </a:ext>
              </a:extLst>
            </p:cNvPr>
            <p:cNvSpPr txBox="1"/>
            <p:nvPr/>
          </p:nvSpPr>
          <p:spPr>
            <a:xfrm>
              <a:off x="3978088" y="3795806"/>
              <a:ext cx="431800" cy="1651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13</a:t>
              </a:r>
            </a:p>
          </p:txBody>
        </p:sp>
        <p:sp>
          <p:nvSpPr>
            <p:cNvPr id="11" name="TextBox 13">
              <a:extLst>
                <a:ext uri="{FF2B5EF4-FFF2-40B4-BE49-F238E27FC236}">
                  <a16:creationId xmlns:a16="http://schemas.microsoft.com/office/drawing/2014/main" id="{A33EFAF2-8870-DC45-9768-642560270662}"/>
                </a:ext>
              </a:extLst>
            </p:cNvPr>
            <p:cNvSpPr txBox="1"/>
            <p:nvPr/>
          </p:nvSpPr>
          <p:spPr>
            <a:xfrm>
              <a:off x="6035488" y="3795806"/>
              <a:ext cx="431800" cy="1651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13</a:t>
              </a:r>
            </a:p>
          </p:txBody>
        </p:sp>
        <p:sp>
          <p:nvSpPr>
            <p:cNvPr id="12" name="TextBox 14">
              <a:extLst>
                <a:ext uri="{FF2B5EF4-FFF2-40B4-BE49-F238E27FC236}">
                  <a16:creationId xmlns:a16="http://schemas.microsoft.com/office/drawing/2014/main" id="{94CEFD5F-5D56-9246-95AB-7A0C960CCAA2}"/>
                </a:ext>
              </a:extLst>
            </p:cNvPr>
            <p:cNvSpPr txBox="1"/>
            <p:nvPr/>
          </p:nvSpPr>
          <p:spPr>
            <a:xfrm>
              <a:off x="8245288" y="3948206"/>
              <a:ext cx="190500" cy="1778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</a:p>
          </p:txBody>
        </p:sp>
      </p:grpSp>
      <p:sp>
        <p:nvSpPr>
          <p:cNvPr id="13" name="Text Box 1">
            <a:extLst>
              <a:ext uri="{FF2B5EF4-FFF2-40B4-BE49-F238E27FC236}">
                <a16:creationId xmlns:a16="http://schemas.microsoft.com/office/drawing/2014/main" id="{E4DAE077-86E7-65DA-3F95-0447FB76015C}"/>
              </a:ext>
            </a:extLst>
          </p:cNvPr>
          <p:cNvSpPr txBox="1"/>
          <p:nvPr/>
        </p:nvSpPr>
        <p:spPr>
          <a:xfrm>
            <a:off x="358588" y="4996556"/>
            <a:ext cx="6347012" cy="138499"/>
          </a:xfrm>
          <a:prstGeom prst="rect">
            <a:avLst/>
          </a:prstGeom>
          <a:solidFill>
            <a:prstClr val="white"/>
          </a:solidFill>
          <a:ln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1000"/>
              </a:spcAft>
            </a:pPr>
            <a:r>
              <a:rPr lang="en-US" sz="9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C. Respondent rate based on league of employment. Vertical coloured bars represent %, numbers within bars represent count.</a:t>
            </a:r>
            <a:endParaRPr lang="en-GB" sz="900" i="1" dirty="0">
              <a:solidFill>
                <a:srgbClr val="44546A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52560-7C9C-54C9-AC9B-D9AB0FFCC1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https://doi.org/10.17028/rd.lboro.25444657 (c) the Authors CC BY-NC-ND 4.0</a:t>
            </a:r>
          </a:p>
        </p:txBody>
      </p:sp>
    </p:spTree>
    <p:extLst>
      <p:ext uri="{BB962C8B-B14F-4D97-AF65-F5344CB8AC3E}">
        <p14:creationId xmlns:p14="http://schemas.microsoft.com/office/powerpoint/2010/main" val="4233646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B36C5019-1058-86A9-A38E-B86B5FE46187}"/>
              </a:ext>
            </a:extLst>
          </p:cNvPr>
          <p:cNvGrpSpPr/>
          <p:nvPr/>
        </p:nvGrpSpPr>
        <p:grpSpPr>
          <a:xfrm>
            <a:off x="358588" y="354106"/>
            <a:ext cx="9144000" cy="4572000"/>
            <a:chOff x="1524000" y="1143000"/>
            <a:chExt cx="9144000" cy="4572000"/>
          </a:xfrm>
        </p:grpSpPr>
        <p:graphicFrame>
          <p:nvGraphicFramePr>
            <p:cNvPr id="4" name="Chart 3">
              <a:extLst>
                <a:ext uri="{FF2B5EF4-FFF2-40B4-BE49-F238E27FC236}">
                  <a16:creationId xmlns:a16="http://schemas.microsoft.com/office/drawing/2014/main" id="{DD4E8CF4-24BA-137A-59B5-561E2B78E097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51347046"/>
                </p:ext>
              </p:extLst>
            </p:nvPr>
          </p:nvGraphicFramePr>
          <p:xfrm>
            <a:off x="1524000" y="1143000"/>
            <a:ext cx="9144000" cy="4572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C851891-76A5-184C-AB7A-03EAFD31FE33}"/>
                </a:ext>
              </a:extLst>
            </p:cNvPr>
            <p:cNvSpPr txBox="1"/>
            <p:nvPr/>
          </p:nvSpPr>
          <p:spPr>
            <a:xfrm>
              <a:off x="4749800" y="1676400"/>
              <a:ext cx="406400" cy="1778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BDC8DCC-6123-454D-B1FA-93D0011EB041}"/>
                </a:ext>
              </a:extLst>
            </p:cNvPr>
            <p:cNvSpPr txBox="1"/>
            <p:nvPr/>
          </p:nvSpPr>
          <p:spPr>
            <a:xfrm>
              <a:off x="8928100" y="1676400"/>
              <a:ext cx="190500" cy="1778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8B7A5D0-547E-E74F-82C6-C8FA3C0FC988}"/>
                </a:ext>
              </a:extLst>
            </p:cNvPr>
            <p:cNvSpPr txBox="1"/>
            <p:nvPr/>
          </p:nvSpPr>
          <p:spPr>
            <a:xfrm>
              <a:off x="2781300" y="2628900"/>
              <a:ext cx="190500" cy="1778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481D1E3-9281-7945-9CAB-553CC5D7B6DD}"/>
                </a:ext>
              </a:extLst>
            </p:cNvPr>
            <p:cNvSpPr txBox="1"/>
            <p:nvPr/>
          </p:nvSpPr>
          <p:spPr>
            <a:xfrm>
              <a:off x="9639300" y="2641600"/>
              <a:ext cx="190500" cy="1778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87BF18D-A440-F340-8775-7C6733D4998C}"/>
                </a:ext>
              </a:extLst>
            </p:cNvPr>
            <p:cNvSpPr txBox="1"/>
            <p:nvPr/>
          </p:nvSpPr>
          <p:spPr>
            <a:xfrm>
              <a:off x="6060140" y="2641600"/>
              <a:ext cx="406400" cy="1778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13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5F7FA88-11ED-DE4C-8501-BEC976D16E78}"/>
                </a:ext>
              </a:extLst>
            </p:cNvPr>
            <p:cNvSpPr txBox="1"/>
            <p:nvPr/>
          </p:nvSpPr>
          <p:spPr>
            <a:xfrm>
              <a:off x="9677400" y="3606800"/>
              <a:ext cx="190500" cy="1778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73C91C1-D548-D24D-A186-A1AFE334F13E}"/>
                </a:ext>
              </a:extLst>
            </p:cNvPr>
            <p:cNvSpPr txBox="1"/>
            <p:nvPr/>
          </p:nvSpPr>
          <p:spPr>
            <a:xfrm>
              <a:off x="3022600" y="3606800"/>
              <a:ext cx="190500" cy="1778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E433C8F-AB7E-C44F-A6BF-399857578D94}"/>
                </a:ext>
              </a:extLst>
            </p:cNvPr>
            <p:cNvSpPr txBox="1"/>
            <p:nvPr/>
          </p:nvSpPr>
          <p:spPr>
            <a:xfrm>
              <a:off x="3182471" y="4588435"/>
              <a:ext cx="190500" cy="1778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10B5844-2EF4-714E-A746-38DEE6C362C3}"/>
                </a:ext>
              </a:extLst>
            </p:cNvPr>
            <p:cNvSpPr txBox="1"/>
            <p:nvPr/>
          </p:nvSpPr>
          <p:spPr>
            <a:xfrm>
              <a:off x="10071100" y="4597400"/>
              <a:ext cx="190500" cy="1778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526740E-D1D6-E74F-BD4B-75DFD8E91413}"/>
                </a:ext>
              </a:extLst>
            </p:cNvPr>
            <p:cNvSpPr txBox="1"/>
            <p:nvPr/>
          </p:nvSpPr>
          <p:spPr>
            <a:xfrm>
              <a:off x="6395570" y="3606800"/>
              <a:ext cx="406400" cy="1778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12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DC24273-8DA1-9544-B27F-C5EF5A9D561B}"/>
                </a:ext>
              </a:extLst>
            </p:cNvPr>
            <p:cNvSpPr txBox="1"/>
            <p:nvPr/>
          </p:nvSpPr>
          <p:spPr>
            <a:xfrm>
              <a:off x="6817285" y="4597400"/>
              <a:ext cx="406400" cy="1778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</a:p>
          </p:txBody>
        </p:sp>
      </p:grpSp>
      <p:sp>
        <p:nvSpPr>
          <p:cNvPr id="16" name="Text Box 1">
            <a:extLst>
              <a:ext uri="{FF2B5EF4-FFF2-40B4-BE49-F238E27FC236}">
                <a16:creationId xmlns:a16="http://schemas.microsoft.com/office/drawing/2014/main" id="{7C6A63F0-6639-2F28-26B7-D2E9B36F7CBE}"/>
              </a:ext>
            </a:extLst>
          </p:cNvPr>
          <p:cNvSpPr txBox="1"/>
          <p:nvPr/>
        </p:nvSpPr>
        <p:spPr>
          <a:xfrm>
            <a:off x="358588" y="5042722"/>
            <a:ext cx="7315200" cy="138499"/>
          </a:xfrm>
          <a:prstGeom prst="rect">
            <a:avLst/>
          </a:prstGeom>
          <a:solidFill>
            <a:prstClr val="white"/>
          </a:solidFill>
          <a:ln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US" sz="9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D. Respondent rate based on league and highest academic qualification. Horizontal coloured bars represent %, numbers within bars represent count.</a:t>
            </a:r>
            <a:endParaRPr lang="en-GB" sz="900" i="1" dirty="0">
              <a:solidFill>
                <a:srgbClr val="44546A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2BEFDFC-ABD2-2D15-F240-91F6F4491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https://doi.org/10.17028/rd.lboro.25444657 (c) the Authors CC BY-NC-ND 4.0</a:t>
            </a:r>
          </a:p>
        </p:txBody>
      </p:sp>
    </p:spTree>
    <p:extLst>
      <p:ext uri="{BB962C8B-B14F-4D97-AF65-F5344CB8AC3E}">
        <p14:creationId xmlns:p14="http://schemas.microsoft.com/office/powerpoint/2010/main" val="465048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34A8C96-C503-85AC-D9FB-9EC8A94156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4307444"/>
              </p:ext>
            </p:extLst>
          </p:nvPr>
        </p:nvGraphicFramePr>
        <p:xfrm>
          <a:off x="354106" y="708521"/>
          <a:ext cx="10515599" cy="1009500"/>
        </p:xfrm>
        <a:graphic>
          <a:graphicData uri="http://schemas.openxmlformats.org/drawingml/2006/table">
            <a:tbl>
              <a:tblPr/>
              <a:tblGrid>
                <a:gridCol w="882869">
                  <a:extLst>
                    <a:ext uri="{9D8B030D-6E8A-4147-A177-3AD203B41FA5}">
                      <a16:colId xmlns:a16="http://schemas.microsoft.com/office/drawing/2014/main" val="1564027119"/>
                    </a:ext>
                  </a:extLst>
                </a:gridCol>
                <a:gridCol w="1852448">
                  <a:extLst>
                    <a:ext uri="{9D8B030D-6E8A-4147-A177-3AD203B41FA5}">
                      <a16:colId xmlns:a16="http://schemas.microsoft.com/office/drawing/2014/main" val="2274606376"/>
                    </a:ext>
                  </a:extLst>
                </a:gridCol>
                <a:gridCol w="1789386">
                  <a:extLst>
                    <a:ext uri="{9D8B030D-6E8A-4147-A177-3AD203B41FA5}">
                      <a16:colId xmlns:a16="http://schemas.microsoft.com/office/drawing/2014/main" val="3042830955"/>
                    </a:ext>
                  </a:extLst>
                </a:gridCol>
                <a:gridCol w="1174531">
                  <a:extLst>
                    <a:ext uri="{9D8B030D-6E8A-4147-A177-3AD203B41FA5}">
                      <a16:colId xmlns:a16="http://schemas.microsoft.com/office/drawing/2014/main" val="740529471"/>
                    </a:ext>
                  </a:extLst>
                </a:gridCol>
                <a:gridCol w="1852448">
                  <a:extLst>
                    <a:ext uri="{9D8B030D-6E8A-4147-A177-3AD203B41FA5}">
                      <a16:colId xmlns:a16="http://schemas.microsoft.com/office/drawing/2014/main" val="1824272430"/>
                    </a:ext>
                  </a:extLst>
                </a:gridCol>
                <a:gridCol w="1789386">
                  <a:extLst>
                    <a:ext uri="{9D8B030D-6E8A-4147-A177-3AD203B41FA5}">
                      <a16:colId xmlns:a16="http://schemas.microsoft.com/office/drawing/2014/main" val="1425237789"/>
                    </a:ext>
                  </a:extLst>
                </a:gridCol>
                <a:gridCol w="1174531">
                  <a:extLst>
                    <a:ext uri="{9D8B030D-6E8A-4147-A177-3AD203B41FA5}">
                      <a16:colId xmlns:a16="http://schemas.microsoft.com/office/drawing/2014/main" val="2785386051"/>
                    </a:ext>
                  </a:extLst>
                </a:gridCol>
              </a:tblGrid>
              <a:tr h="1682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87" marR="7887" marT="78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Medical</a:t>
                      </a:r>
                    </a:p>
                  </a:txBody>
                  <a:tcPr marL="7887" marR="7887" marT="788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Performance</a:t>
                      </a:r>
                    </a:p>
                  </a:txBody>
                  <a:tcPr marL="7887" marR="7887" marT="788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7240740"/>
                  </a:ext>
                </a:extLst>
              </a:tr>
              <a:tr h="1682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87" marR="7887" marT="78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Undergraduate degree (</a:t>
                      </a:r>
                      <a:r>
                        <a:rPr lang="en-GB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e.g.,</a:t>
                      </a: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BSc)</a:t>
                      </a:r>
                    </a:p>
                  </a:txBody>
                  <a:tcPr marL="7887" marR="7887" marT="788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Postgraduate degree (</a:t>
                      </a:r>
                      <a:r>
                        <a:rPr lang="en-GB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e.g.,</a:t>
                      </a: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MSc)</a:t>
                      </a:r>
                    </a:p>
                  </a:txBody>
                  <a:tcPr marL="7887" marR="7887" marT="788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Doctorate (</a:t>
                      </a:r>
                      <a:r>
                        <a:rPr lang="en-GB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e.g.,</a:t>
                      </a: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PhD)</a:t>
                      </a:r>
                    </a:p>
                  </a:txBody>
                  <a:tcPr marL="7887" marR="7887" marT="788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Undergraduate degree (</a:t>
                      </a:r>
                      <a:r>
                        <a:rPr lang="en-GB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e.g.,</a:t>
                      </a: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BSc)</a:t>
                      </a:r>
                    </a:p>
                  </a:txBody>
                  <a:tcPr marL="7887" marR="7887" marT="788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Postgraduate degree (</a:t>
                      </a:r>
                      <a:r>
                        <a:rPr lang="en-GB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e.g.,</a:t>
                      </a: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MSc)</a:t>
                      </a:r>
                    </a:p>
                  </a:txBody>
                  <a:tcPr marL="7887" marR="7887" marT="788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Doctorate (</a:t>
                      </a:r>
                      <a:r>
                        <a:rPr lang="en-GB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e.g.,</a:t>
                      </a: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PhD)</a:t>
                      </a:r>
                    </a:p>
                  </a:txBody>
                  <a:tcPr marL="7887" marR="7887" marT="788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6674294"/>
                  </a:ext>
                </a:extLst>
              </a:tr>
              <a:tr h="1682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Premier League</a:t>
                      </a:r>
                    </a:p>
                  </a:txBody>
                  <a:tcPr marL="7887" marR="7887" marT="78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887" marR="7887" marT="788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7887" marR="7887" marT="788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887" marR="7887" marT="788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7887" marR="7887" marT="788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7887" marR="7887" marT="788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7887" marR="7887" marT="788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3685985"/>
                  </a:ext>
                </a:extLst>
              </a:tr>
              <a:tr h="1682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Championship</a:t>
                      </a:r>
                    </a:p>
                  </a:txBody>
                  <a:tcPr marL="7887" marR="7887" marT="78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7887" marR="7887" marT="78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7887" marR="7887" marT="78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887" marR="7887" marT="78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7887" marR="7887" marT="78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7887" marR="7887" marT="78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7887" marR="7887" marT="78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8964958"/>
                  </a:ext>
                </a:extLst>
              </a:tr>
              <a:tr h="1682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League 1</a:t>
                      </a:r>
                    </a:p>
                  </a:txBody>
                  <a:tcPr marL="7887" marR="7887" marT="78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887" marR="7887" marT="78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7887" marR="7887" marT="78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887" marR="7887" marT="78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7887" marR="7887" marT="78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7887" marR="7887" marT="78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7887" marR="7887" marT="78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5161110"/>
                  </a:ext>
                </a:extLst>
              </a:tr>
              <a:tr h="1682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League 2</a:t>
                      </a:r>
                    </a:p>
                  </a:txBody>
                  <a:tcPr marL="7887" marR="7887" marT="78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7887" marR="7887" marT="78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7887" marR="7887" marT="78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887" marR="7887" marT="78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7887" marR="7887" marT="78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7887" marR="7887" marT="78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887" marR="7887" marT="78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2302838"/>
                  </a:ext>
                </a:extLst>
              </a:tr>
            </a:tbl>
          </a:graphicData>
        </a:graphic>
      </p:graphicFrame>
      <p:sp>
        <p:nvSpPr>
          <p:cNvPr id="6" name="Text Box 1">
            <a:extLst>
              <a:ext uri="{FF2B5EF4-FFF2-40B4-BE49-F238E27FC236}">
                <a16:creationId xmlns:a16="http://schemas.microsoft.com/office/drawing/2014/main" id="{7A3BCC71-44B7-8BA0-4212-EE08E7694768}"/>
              </a:ext>
            </a:extLst>
          </p:cNvPr>
          <p:cNvSpPr txBox="1"/>
          <p:nvPr/>
        </p:nvSpPr>
        <p:spPr>
          <a:xfrm>
            <a:off x="354106" y="355563"/>
            <a:ext cx="9440545" cy="194310"/>
          </a:xfrm>
          <a:prstGeom prst="rect">
            <a:avLst/>
          </a:prstGeom>
          <a:solidFill>
            <a:prstClr val="white"/>
          </a:solidFill>
          <a:ln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1000"/>
              </a:spcAft>
            </a:pPr>
            <a:r>
              <a:rPr lang="en-US" sz="9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Table C. Response count indicating department of role (medical or performance), league of employment, and highest qualification.</a:t>
            </a:r>
            <a:endParaRPr lang="en-GB" sz="900" i="1" dirty="0">
              <a:solidFill>
                <a:srgbClr val="44546A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EBD454C-4666-EEB2-AC78-8023988A9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https://doi.org/10.17028/rd.lboro.25444657 (c) the Authors CC BY-NC-ND 4.0</a:t>
            </a:r>
          </a:p>
        </p:txBody>
      </p:sp>
    </p:spTree>
    <p:extLst>
      <p:ext uri="{BB962C8B-B14F-4D97-AF65-F5344CB8AC3E}">
        <p14:creationId xmlns:p14="http://schemas.microsoft.com/office/powerpoint/2010/main" val="5792524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75DA5BC-1563-92F9-9454-EED0D7E532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9196086"/>
              </p:ext>
            </p:extLst>
          </p:nvPr>
        </p:nvGraphicFramePr>
        <p:xfrm>
          <a:off x="357466" y="645506"/>
          <a:ext cx="4038599" cy="1422400"/>
        </p:xfrm>
        <a:graphic>
          <a:graphicData uri="http://schemas.openxmlformats.org/drawingml/2006/table">
            <a:tbl>
              <a:tblPr/>
              <a:tblGrid>
                <a:gridCol w="826725">
                  <a:extLst>
                    <a:ext uri="{9D8B030D-6E8A-4147-A177-3AD203B41FA5}">
                      <a16:colId xmlns:a16="http://schemas.microsoft.com/office/drawing/2014/main" val="798438674"/>
                    </a:ext>
                  </a:extLst>
                </a:gridCol>
                <a:gridCol w="1558424">
                  <a:extLst>
                    <a:ext uri="{9D8B030D-6E8A-4147-A177-3AD203B41FA5}">
                      <a16:colId xmlns:a16="http://schemas.microsoft.com/office/drawing/2014/main" val="2173147829"/>
                    </a:ext>
                  </a:extLst>
                </a:gridCol>
                <a:gridCol w="826725">
                  <a:extLst>
                    <a:ext uri="{9D8B030D-6E8A-4147-A177-3AD203B41FA5}">
                      <a16:colId xmlns:a16="http://schemas.microsoft.com/office/drawing/2014/main" val="788800001"/>
                    </a:ext>
                  </a:extLst>
                </a:gridCol>
                <a:gridCol w="826725">
                  <a:extLst>
                    <a:ext uri="{9D8B030D-6E8A-4147-A177-3AD203B41FA5}">
                      <a16:colId xmlns:a16="http://schemas.microsoft.com/office/drawing/2014/main" val="2892142421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Rank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Monitoring technique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Sum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254977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Wearable tech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961799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Self-reported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344801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Functional/clinical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2216200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Performance testing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075071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Physical profiling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763634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Blood or saliva markers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8326720"/>
                  </a:ext>
                </a:extLst>
              </a:tr>
            </a:tbl>
          </a:graphicData>
        </a:graphic>
      </p:graphicFrame>
      <p:sp>
        <p:nvSpPr>
          <p:cNvPr id="7" name="Text Box 1">
            <a:extLst>
              <a:ext uri="{FF2B5EF4-FFF2-40B4-BE49-F238E27FC236}">
                <a16:creationId xmlns:a16="http://schemas.microsoft.com/office/drawing/2014/main" id="{06956165-0599-4B39-B1CF-3063EDE74734}"/>
              </a:ext>
            </a:extLst>
          </p:cNvPr>
          <p:cNvSpPr txBox="1"/>
          <p:nvPr/>
        </p:nvSpPr>
        <p:spPr>
          <a:xfrm>
            <a:off x="357467" y="359466"/>
            <a:ext cx="3892924" cy="133593"/>
          </a:xfrm>
          <a:prstGeom prst="rect">
            <a:avLst/>
          </a:prstGeom>
          <a:solidFill>
            <a:prstClr val="white"/>
          </a:solidFill>
          <a:ln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1000"/>
              </a:spcAft>
            </a:pPr>
            <a:r>
              <a:rPr lang="en-US" sz="9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Table D. Rank order of monitoring techniques used by responders.</a:t>
            </a:r>
            <a:endParaRPr lang="en-GB" sz="900" i="1" dirty="0">
              <a:solidFill>
                <a:srgbClr val="44546A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94B47D-46E2-8F29-1F0C-D5B2C2C9895D}"/>
              </a:ext>
            </a:extLst>
          </p:cNvPr>
          <p:cNvSpPr txBox="1"/>
          <p:nvPr/>
        </p:nvSpPr>
        <p:spPr>
          <a:xfrm>
            <a:off x="357466" y="2220353"/>
            <a:ext cx="96512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Extremely influential = 5 points, very influential = 4 points, moderately influential = 3 points, slightly influential = 2 points, not influential = 1 point.</a:t>
            </a:r>
            <a:endParaRPr lang="en-GB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585D213-9470-C967-876B-7324FB636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https://doi.org/10.17028/rd.lboro.25444657 (c) the Authors CC BY-NC-ND 4.0</a:t>
            </a:r>
          </a:p>
        </p:txBody>
      </p:sp>
    </p:spTree>
    <p:extLst>
      <p:ext uri="{BB962C8B-B14F-4D97-AF65-F5344CB8AC3E}">
        <p14:creationId xmlns:p14="http://schemas.microsoft.com/office/powerpoint/2010/main" val="20811253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B395E54-B07D-A3FD-CD65-C044757634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0839906"/>
              </p:ext>
            </p:extLst>
          </p:nvPr>
        </p:nvGraphicFramePr>
        <p:xfrm>
          <a:off x="354106" y="602415"/>
          <a:ext cx="10515600" cy="3785616"/>
        </p:xfrm>
        <a:graphic>
          <a:graphicData uri="http://schemas.openxmlformats.org/drawingml/2006/table">
            <a:tbl>
              <a:tblPr/>
              <a:tblGrid>
                <a:gridCol w="1752600">
                  <a:extLst>
                    <a:ext uri="{9D8B030D-6E8A-4147-A177-3AD203B41FA5}">
                      <a16:colId xmlns:a16="http://schemas.microsoft.com/office/drawing/2014/main" val="1845199036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741360808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363455932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1215286072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854349874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900690430"/>
                    </a:ext>
                  </a:extLst>
                </a:gridCol>
              </a:tblGrid>
              <a:tr h="186944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High speed running</a:t>
                      </a: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Sprint distance</a:t>
                      </a: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Accelerations and decelerations</a:t>
                      </a: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977821"/>
                  </a:ext>
                </a:extLst>
              </a:tr>
              <a:tr h="18694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Metric (unit)</a:t>
                      </a: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Count frequency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Metric (unit)</a:t>
                      </a: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Count frequency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Metric (unit)</a:t>
                      </a: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Count frequency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5595084"/>
                  </a:ext>
                </a:extLst>
              </a:tr>
              <a:tr h="21031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5.5 m·s</a:t>
                      </a:r>
                      <a:r>
                        <a:rPr lang="en-GB" sz="11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 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≥ 7 m·s</a:t>
                      </a:r>
                      <a:r>
                        <a:rPr lang="en-GB" sz="11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Match related</a:t>
                      </a: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7350519"/>
                  </a:ext>
                </a:extLst>
              </a:tr>
              <a:tr h="21031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Match related</a:t>
                      </a: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Match related</a:t>
                      </a: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≥ 2 m·s</a:t>
                      </a:r>
                      <a:r>
                        <a:rPr lang="en-GB" sz="11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8004151"/>
                  </a:ext>
                </a:extLst>
              </a:tr>
              <a:tr h="21031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&gt; 5.5 m·s</a:t>
                      </a:r>
                      <a:r>
                        <a:rPr lang="en-GB" sz="11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 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Weekly load</a:t>
                      </a: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&gt; 3 m·s</a:t>
                      </a:r>
                      <a:r>
                        <a:rPr lang="en-GB" sz="11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0678530"/>
                  </a:ext>
                </a:extLst>
              </a:tr>
              <a:tr h="21031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Weekly load</a:t>
                      </a: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 m·s</a:t>
                      </a:r>
                      <a:r>
                        <a:rPr lang="en-GB" sz="11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</a:t>
                      </a: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, 90% max speed </a:t>
                      </a: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m·s</a:t>
                      </a:r>
                      <a:r>
                        <a:rPr lang="en-GB" sz="11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3121663"/>
                  </a:ext>
                </a:extLst>
              </a:tr>
              <a:tr h="21031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5.5 - 7.0 m·s</a:t>
                      </a:r>
                      <a:r>
                        <a:rPr lang="en-GB" sz="11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 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≥ 25 km·h</a:t>
                      </a:r>
                      <a:r>
                        <a:rPr lang="en-GB" sz="11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Weekly load</a:t>
                      </a: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4403638"/>
                  </a:ext>
                </a:extLst>
              </a:tr>
              <a:tr h="18694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55 - 70%</a:t>
                      </a: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&gt; 80%</a:t>
                      </a: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Individual</a:t>
                      </a: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6709800"/>
                  </a:ext>
                </a:extLst>
              </a:tr>
              <a:tr h="21031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≥ 19.8  km·h</a:t>
                      </a:r>
                      <a:r>
                        <a:rPr lang="en-GB" sz="11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&gt; 7 m·s</a:t>
                      </a:r>
                      <a:r>
                        <a:rPr lang="en-GB" sz="11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</a:t>
                      </a: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, 85% max speed</a:t>
                      </a: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Zones 4, 5, 6</a:t>
                      </a: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6759443"/>
                  </a:ext>
                </a:extLst>
              </a:tr>
              <a:tr h="21031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5.5 - 10 m·s</a:t>
                      </a:r>
                      <a:r>
                        <a:rPr lang="en-GB" sz="11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90%</a:t>
                      </a: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Bands 1 - 3</a:t>
                      </a: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1415847"/>
                  </a:ext>
                </a:extLst>
              </a:tr>
              <a:tr h="21031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19.9 - 21.5  km·h</a:t>
                      </a:r>
                      <a:r>
                        <a:rPr lang="en-GB" sz="11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25.2 km·h</a:t>
                      </a:r>
                      <a:r>
                        <a:rPr lang="en-GB" sz="11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5.5 m·s</a:t>
                      </a:r>
                      <a:r>
                        <a:rPr lang="en-GB" sz="11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7891542"/>
                  </a:ext>
                </a:extLst>
              </a:tr>
              <a:tr h="21031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60 - 90% max speed</a:t>
                      </a: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7.0 - 10.0 m·s</a:t>
                      </a:r>
                      <a:r>
                        <a:rPr lang="en-GB" sz="11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</a:t>
                      </a: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2 - 3  m·s</a:t>
                      </a:r>
                      <a:r>
                        <a:rPr lang="en-GB" sz="11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689968"/>
                  </a:ext>
                </a:extLst>
              </a:tr>
              <a:tr h="21031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65 - 84% max speed</a:t>
                      </a: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&gt; 85%</a:t>
                      </a: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m·s</a:t>
                      </a:r>
                      <a:r>
                        <a:rPr lang="en-GB" sz="11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4142258"/>
                  </a:ext>
                </a:extLst>
              </a:tr>
              <a:tr h="18694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60 - 70, 70 - 80% max speed</a:t>
                      </a: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≥ 80%</a:t>
                      </a: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763" marR="8763" marT="87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7514233"/>
                  </a:ext>
                </a:extLst>
              </a:tr>
              <a:tr h="18694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55 - 75% max speed</a:t>
                      </a: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75 - 95%</a:t>
                      </a: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763" marR="8763" marT="8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4986173"/>
                  </a:ext>
                </a:extLst>
              </a:tr>
              <a:tr h="18694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&gt; 65% max speed</a:t>
                      </a: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70 - 90%</a:t>
                      </a: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763" marR="8763" marT="8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1263611"/>
                  </a:ext>
                </a:extLst>
              </a:tr>
              <a:tr h="18694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60% max speed</a:t>
                      </a: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&gt; 70%</a:t>
                      </a: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763" marR="8763" marT="8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2703946"/>
                  </a:ext>
                </a:extLst>
              </a:tr>
              <a:tr h="18694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55% max speed</a:t>
                      </a: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Individual</a:t>
                      </a: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763" marR="8763" marT="8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2412579"/>
                  </a:ext>
                </a:extLst>
              </a:tr>
              <a:tr h="18694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Individualised</a:t>
                      </a:r>
                    </a:p>
                  </a:txBody>
                  <a:tcPr marL="8763" marR="8763" marT="8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8763" marR="8763" marT="87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763" marR="8763" marT="8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763" marR="8763" marT="876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763" marR="8763" marT="8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763" marR="8763" marT="8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1178990"/>
                  </a:ext>
                </a:extLst>
              </a:tr>
            </a:tbl>
          </a:graphicData>
        </a:graphic>
      </p:graphicFrame>
      <p:sp>
        <p:nvSpPr>
          <p:cNvPr id="6" name="Text Box 1">
            <a:extLst>
              <a:ext uri="{FF2B5EF4-FFF2-40B4-BE49-F238E27FC236}">
                <a16:creationId xmlns:a16="http://schemas.microsoft.com/office/drawing/2014/main" id="{6E0412BA-F9A7-4BDF-B655-4CF71EFC3CB2}"/>
              </a:ext>
            </a:extLst>
          </p:cNvPr>
          <p:cNvSpPr txBox="1"/>
          <p:nvPr/>
        </p:nvSpPr>
        <p:spPr>
          <a:xfrm>
            <a:off x="354106" y="356439"/>
            <a:ext cx="7402195" cy="174625"/>
          </a:xfrm>
          <a:prstGeom prst="rect">
            <a:avLst/>
          </a:prstGeom>
          <a:solidFill>
            <a:prstClr val="white"/>
          </a:solidFill>
          <a:ln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1000"/>
              </a:spcAft>
            </a:pPr>
            <a:r>
              <a:rPr lang="en-US" sz="9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Table E. Specific thresholds for high-speed running, sprint distance, and accelerations/decelerations by practitioners during </a:t>
            </a:r>
            <a:r>
              <a:rPr lang="en-US" sz="9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field-based rehabilitation</a:t>
            </a:r>
            <a:r>
              <a:rPr lang="en-US" sz="9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GB" sz="900" i="1" dirty="0">
              <a:solidFill>
                <a:srgbClr val="44546A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5248D11-873F-0608-2CAD-FA8002B19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https://doi.org/10.17028/rd.lboro.25444657 (c) the Authors CC BY-NC-ND 4.0</a:t>
            </a:r>
          </a:p>
        </p:txBody>
      </p:sp>
    </p:spTree>
    <p:extLst>
      <p:ext uri="{BB962C8B-B14F-4D97-AF65-F5344CB8AC3E}">
        <p14:creationId xmlns:p14="http://schemas.microsoft.com/office/powerpoint/2010/main" val="23853719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368</TotalTime>
  <Words>1235</Words>
  <Application>Microsoft Office PowerPoint</Application>
  <PresentationFormat>Widescreen</PresentationFormat>
  <Paragraphs>417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Armitage</dc:creator>
  <cp:lastModifiedBy>David Campling</cp:lastModifiedBy>
  <cp:revision>7</cp:revision>
  <cp:lastPrinted>2024-02-02T21:06:05Z</cp:lastPrinted>
  <dcterms:created xsi:type="dcterms:W3CDTF">2024-02-02T21:05:34Z</dcterms:created>
  <dcterms:modified xsi:type="dcterms:W3CDTF">2024-03-20T16:00:41Z</dcterms:modified>
</cp:coreProperties>
</file>