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65" r:id="rId2"/>
    <p:sldId id="285" r:id="rId3"/>
    <p:sldId id="260" r:id="rId4"/>
    <p:sldId id="284" r:id="rId5"/>
    <p:sldId id="289" r:id="rId6"/>
    <p:sldId id="286" r:id="rId7"/>
    <p:sldId id="279" r:id="rId8"/>
    <p:sldId id="280" r:id="rId9"/>
    <p:sldId id="287" r:id="rId10"/>
    <p:sldId id="288" r:id="rId11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D6D7DB2-FCAD-48A4-B902-369DCC81C7B7}">
          <p14:sldIdLst>
            <p14:sldId id="265"/>
            <p14:sldId id="285"/>
            <p14:sldId id="260"/>
            <p14:sldId id="284"/>
            <p14:sldId id="289"/>
            <p14:sldId id="286"/>
            <p14:sldId id="279"/>
            <p14:sldId id="280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29BE2B2-3467-4934-6E27-97761A24EC54}" name="Kate Mathers" initials="KM" userId="S::gykm6@lunet.lboro.ac.uk::4d07b8d5-1443-4e4a-88c9-95afa2dd68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7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3A040-37A5-4A23-BE5E-E31280776468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3DCA3-6BCE-4A15-BE81-CB13F9168D6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183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5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1"/>
            </a:lvl3pPr>
            <a:lvl4pPr marL="1028622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5431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123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8" y="486836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9" y="486836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327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027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8" y="2279657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8" y="6119290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3426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3117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486840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2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5" indent="0">
              <a:buNone/>
              <a:defRPr sz="1500" b="1"/>
            </a:lvl2pPr>
            <a:lvl3pPr marL="685749" indent="0">
              <a:buNone/>
              <a:defRPr sz="1351" b="1"/>
            </a:lvl3pPr>
            <a:lvl4pPr marL="1028622" indent="0">
              <a:buNone/>
              <a:defRPr sz="1200" b="1"/>
            </a:lvl4pPr>
            <a:lvl5pPr marL="1371498" indent="0">
              <a:buNone/>
              <a:defRPr sz="1200" b="1"/>
            </a:lvl5pPr>
            <a:lvl6pPr marL="1714373" indent="0">
              <a:buNone/>
              <a:defRPr sz="1200" b="1"/>
            </a:lvl6pPr>
            <a:lvl7pPr marL="2057246" indent="0">
              <a:buNone/>
              <a:defRPr sz="1200" b="1"/>
            </a:lvl7pPr>
            <a:lvl8pPr marL="2400120" indent="0">
              <a:buNone/>
              <a:defRPr sz="1200" b="1"/>
            </a:lvl8pPr>
            <a:lvl9pPr marL="274299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6" y="2241552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5" indent="0">
              <a:buNone/>
              <a:defRPr sz="1500" b="1"/>
            </a:lvl2pPr>
            <a:lvl3pPr marL="685749" indent="0">
              <a:buNone/>
              <a:defRPr sz="1351" b="1"/>
            </a:lvl3pPr>
            <a:lvl4pPr marL="1028622" indent="0">
              <a:buNone/>
              <a:defRPr sz="1200" b="1"/>
            </a:lvl4pPr>
            <a:lvl5pPr marL="1371498" indent="0">
              <a:buNone/>
              <a:defRPr sz="1200" b="1"/>
            </a:lvl5pPr>
            <a:lvl6pPr marL="1714373" indent="0">
              <a:buNone/>
              <a:defRPr sz="1200" b="1"/>
            </a:lvl6pPr>
            <a:lvl7pPr marL="2057246" indent="0">
              <a:buNone/>
              <a:defRPr sz="1200" b="1"/>
            </a:lvl7pPr>
            <a:lvl8pPr marL="2400120" indent="0">
              <a:buNone/>
              <a:defRPr sz="1200" b="1"/>
            </a:lvl8pPr>
            <a:lvl9pPr marL="274299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6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5584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2141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128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6" y="1316573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875" indent="0">
              <a:buNone/>
              <a:defRPr sz="1051"/>
            </a:lvl2pPr>
            <a:lvl3pPr marL="685749" indent="0">
              <a:buNone/>
              <a:defRPr sz="900"/>
            </a:lvl3pPr>
            <a:lvl4pPr marL="1028622" indent="0">
              <a:buNone/>
              <a:defRPr sz="751"/>
            </a:lvl4pPr>
            <a:lvl5pPr marL="1371498" indent="0">
              <a:buNone/>
              <a:defRPr sz="751"/>
            </a:lvl5pPr>
            <a:lvl6pPr marL="1714373" indent="0">
              <a:buNone/>
              <a:defRPr sz="751"/>
            </a:lvl6pPr>
            <a:lvl7pPr marL="2057246" indent="0">
              <a:buNone/>
              <a:defRPr sz="751"/>
            </a:lvl7pPr>
            <a:lvl8pPr marL="2400120" indent="0">
              <a:buNone/>
              <a:defRPr sz="751"/>
            </a:lvl8pPr>
            <a:lvl9pPr marL="2742995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8854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6" y="1316573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75" indent="0">
              <a:buNone/>
              <a:defRPr sz="2100"/>
            </a:lvl2pPr>
            <a:lvl3pPr marL="685749" indent="0">
              <a:buNone/>
              <a:defRPr sz="1800"/>
            </a:lvl3pPr>
            <a:lvl4pPr marL="1028622" indent="0">
              <a:buNone/>
              <a:defRPr sz="1500"/>
            </a:lvl4pPr>
            <a:lvl5pPr marL="1371498" indent="0">
              <a:buNone/>
              <a:defRPr sz="1500"/>
            </a:lvl5pPr>
            <a:lvl6pPr marL="1714373" indent="0">
              <a:buNone/>
              <a:defRPr sz="1500"/>
            </a:lvl6pPr>
            <a:lvl7pPr marL="2057246" indent="0">
              <a:buNone/>
              <a:defRPr sz="1500"/>
            </a:lvl7pPr>
            <a:lvl8pPr marL="2400120" indent="0">
              <a:buNone/>
              <a:defRPr sz="1500"/>
            </a:lvl8pPr>
            <a:lvl9pPr marL="2742995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875" indent="0">
              <a:buNone/>
              <a:defRPr sz="1051"/>
            </a:lvl2pPr>
            <a:lvl3pPr marL="685749" indent="0">
              <a:buNone/>
              <a:defRPr sz="900"/>
            </a:lvl3pPr>
            <a:lvl4pPr marL="1028622" indent="0">
              <a:buNone/>
              <a:defRPr sz="751"/>
            </a:lvl4pPr>
            <a:lvl5pPr marL="1371498" indent="0">
              <a:buNone/>
              <a:defRPr sz="751"/>
            </a:lvl5pPr>
            <a:lvl6pPr marL="1714373" indent="0">
              <a:buNone/>
              <a:defRPr sz="751"/>
            </a:lvl6pPr>
            <a:lvl7pPr marL="2057246" indent="0">
              <a:buNone/>
              <a:defRPr sz="751"/>
            </a:lvl7pPr>
            <a:lvl8pPr marL="2400120" indent="0">
              <a:buNone/>
              <a:defRPr sz="751"/>
            </a:lvl8pPr>
            <a:lvl9pPr marL="2742995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78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40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40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AA2CF-4442-4203-9250-C82848ABF354}" type="datetimeFigureOut">
              <a:rPr lang="en-GB" smtClean="0"/>
              <a:t>30/04/2024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40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40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02AFB-D7A3-4CD5-9E4B-8229CC00D0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8562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749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8" indent="-171438" algn="l" defTabSz="685749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13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86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61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2935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810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4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558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433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2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7" Type="http://schemas.openxmlformats.org/officeDocument/2006/relationships/image" Target="../media/image11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3.tiff"/><Relationship Id="rId4" Type="http://schemas.openxmlformats.org/officeDocument/2006/relationships/image" Target="../media/image9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8BF81F-B302-40A2-8C54-A538BCDD2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061715"/>
              </p:ext>
            </p:extLst>
          </p:nvPr>
        </p:nvGraphicFramePr>
        <p:xfrm>
          <a:off x="496944" y="262259"/>
          <a:ext cx="5864119" cy="8619525"/>
        </p:xfrm>
        <a:graphic>
          <a:graphicData uri="http://schemas.openxmlformats.org/drawingml/2006/table">
            <a:tbl>
              <a:tblPr/>
              <a:tblGrid>
                <a:gridCol w="1591572">
                  <a:extLst>
                    <a:ext uri="{9D8B030D-6E8A-4147-A177-3AD203B41FA5}">
                      <a16:colId xmlns:a16="http://schemas.microsoft.com/office/drawing/2014/main" val="2543723649"/>
                    </a:ext>
                  </a:extLst>
                </a:gridCol>
                <a:gridCol w="1591572">
                  <a:extLst>
                    <a:ext uri="{9D8B030D-6E8A-4147-A177-3AD203B41FA5}">
                      <a16:colId xmlns:a16="http://schemas.microsoft.com/office/drawing/2014/main" val="346421941"/>
                    </a:ext>
                  </a:extLst>
                </a:gridCol>
                <a:gridCol w="1339116">
                  <a:extLst>
                    <a:ext uri="{9D8B030D-6E8A-4147-A177-3AD203B41FA5}">
                      <a16:colId xmlns:a16="http://schemas.microsoft.com/office/drawing/2014/main" val="1809507094"/>
                    </a:ext>
                  </a:extLst>
                </a:gridCol>
                <a:gridCol w="1341859">
                  <a:extLst>
                    <a:ext uri="{9D8B030D-6E8A-4147-A177-3AD203B41FA5}">
                      <a16:colId xmlns:a16="http://schemas.microsoft.com/office/drawing/2014/main" val="219733266"/>
                    </a:ext>
                  </a:extLst>
                </a:gridCol>
              </a:tblGrid>
              <a:tr h="370575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 S1.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Macroinvertebrate functional traits examined within this study (taken from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Tachet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al., 2010).</a:t>
                      </a: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040092"/>
                  </a:ext>
                </a:extLst>
              </a:tr>
              <a:tr h="1876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Grouping feature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Trait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Grouping feature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Trait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27089"/>
                  </a:ext>
                </a:extLst>
              </a:tr>
              <a:tr h="187695"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 potential size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≤0.25cm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Respiration method 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Gill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464693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&gt;0.25- 0.5cm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Plastron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819244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&gt;0.5- 1cm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Spiracle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80540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&gt;1- 2cm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Hydrostatic vesicle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047411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 2- 4 cm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Tegument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362799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&gt;4- 8cm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9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 consumed </a:t>
                      </a:r>
                      <a:endParaRPr lang="en-GB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Microorganisms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695267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&gt;8cm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Detritus &lt;1mm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141045"/>
                  </a:ext>
                </a:extLst>
              </a:tr>
              <a:tr h="18769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Life-cycle duration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≤1 year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Dead plant ≥1mm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73416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&gt;1 year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Living microphytes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886277"/>
                  </a:ext>
                </a:extLst>
              </a:tr>
              <a:tr h="187695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Voltinism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&lt;1 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Living macrophtyes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609433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Dead animal ≥1mm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769859"/>
                  </a:ext>
                </a:extLst>
              </a:tr>
              <a:tr h="37057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&gt;1 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Living microinvertebrates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7995362"/>
                  </a:ext>
                </a:extLst>
              </a:tr>
              <a:tr h="18769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Aquatic stages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Egg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Living invertebrates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386286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Larva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Vertebrates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284149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Nymph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Feeding group </a:t>
                      </a:r>
                      <a:endParaRPr lang="en-GB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Absorber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443302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Deposit feeder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02694"/>
                  </a:ext>
                </a:extLst>
              </a:tr>
              <a:tr h="187695"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Reproduction strategy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Ovoviviparity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Shredder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407126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Isolated, free eggs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Scraper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672150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Isolated, cemented eggs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Filter-feeder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17760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Clutches, cemented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Piercer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864982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Clutches, free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Predator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313733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Clutches, in vegetation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Parasite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974520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Clutches, terrestrial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14">
                  <a:txBody>
                    <a:bodyPr/>
                    <a:lstStyle/>
                    <a:p>
                      <a:pPr algn="ctr" rtl="0" fontAlgn="ctr"/>
                      <a:endParaRPr lang="en-GB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834312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Asexual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022561"/>
                  </a:ext>
                </a:extLst>
              </a:tr>
              <a:tr h="18769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Dispersal strategy 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Aquatic passive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324967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Aquatic active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238754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Aerial passive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730691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Aerial active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657322"/>
                  </a:ext>
                </a:extLst>
              </a:tr>
              <a:tr h="187695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Resistance form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Eggs/statoblasts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162881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Cocoons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134096"/>
                  </a:ext>
                </a:extLst>
              </a:tr>
              <a:tr h="37057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Housings against desiccation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556194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Diapause / dormancy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GB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19" marR="6419" marT="641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19" marR="6419" marT="641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3903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None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343360"/>
                  </a:ext>
                </a:extLst>
              </a:tr>
              <a:tr h="187695"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Locomotion and substrate relation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Flier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357246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Surface swimmer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rtl="0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690535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Full water swimmer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en-GB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19" marR="6419" marT="641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19" marR="6419" marT="641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220411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Crawler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021274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Burrower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1136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Interstitial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19" marR="6419" marT="64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931577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Temporarily attached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8212980"/>
                  </a:ext>
                </a:extLst>
              </a:tr>
              <a:tr h="1876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Permanently attached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5" marR="4815" marT="4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5" marR="4815" marT="48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786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258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graph of a number of different sizes&#10;&#10;Description automatically generated with medium confidence">
            <a:extLst>
              <a:ext uri="{FF2B5EF4-FFF2-40B4-BE49-F238E27FC236}">
                <a16:creationId xmlns:a16="http://schemas.microsoft.com/office/drawing/2014/main" id="{18347978-3047-74CA-D8AC-2B241AF3B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55" y="5135752"/>
            <a:ext cx="3287944" cy="3287944"/>
          </a:xfrm>
          <a:prstGeom prst="rect">
            <a:avLst/>
          </a:prstGeom>
        </p:spPr>
      </p:pic>
      <p:pic>
        <p:nvPicPr>
          <p:cNvPr id="20" name="Picture 19" descr="A graph with a number of boxes&#10;&#10;Description automatically generated with medium confidence">
            <a:extLst>
              <a:ext uri="{FF2B5EF4-FFF2-40B4-BE49-F238E27FC236}">
                <a16:creationId xmlns:a16="http://schemas.microsoft.com/office/drawing/2014/main" id="{8639094E-30AF-D2EE-515D-F0206A6A15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7"/>
          <a:stretch/>
        </p:blipFill>
        <p:spPr>
          <a:xfrm>
            <a:off x="3588828" y="2780884"/>
            <a:ext cx="3276793" cy="2984612"/>
          </a:xfrm>
          <a:prstGeom prst="rect">
            <a:avLst/>
          </a:prstGeom>
        </p:spPr>
      </p:pic>
      <p:pic>
        <p:nvPicPr>
          <p:cNvPr id="9" name="Picture 8" descr="A graph of a graph with a number of boxes&#10;&#10;Description automatically generated with medium confidence">
            <a:extLst>
              <a:ext uri="{FF2B5EF4-FFF2-40B4-BE49-F238E27FC236}">
                <a16:creationId xmlns:a16="http://schemas.microsoft.com/office/drawing/2014/main" id="{C7B535F6-AFC2-8F39-D426-1E97034E66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6" b="9761"/>
          <a:stretch/>
        </p:blipFill>
        <p:spPr>
          <a:xfrm>
            <a:off x="300598" y="83870"/>
            <a:ext cx="3213462" cy="2562526"/>
          </a:xfrm>
          <a:prstGeom prst="rect">
            <a:avLst/>
          </a:prstGeom>
        </p:spPr>
      </p:pic>
      <p:pic>
        <p:nvPicPr>
          <p:cNvPr id="11" name="Picture 10" descr="A graph of a number of different sizes&#10;&#10;Description automatically generated with medium confidence">
            <a:extLst>
              <a:ext uri="{FF2B5EF4-FFF2-40B4-BE49-F238E27FC236}">
                <a16:creationId xmlns:a16="http://schemas.microsoft.com/office/drawing/2014/main" id="{005E4332-1983-5A7E-87F2-4F3F0FC810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6" b="7597"/>
          <a:stretch/>
        </p:blipFill>
        <p:spPr>
          <a:xfrm>
            <a:off x="3588828" y="0"/>
            <a:ext cx="3269172" cy="2757790"/>
          </a:xfrm>
          <a:prstGeom prst="rect">
            <a:avLst/>
          </a:prstGeom>
        </p:spPr>
      </p:pic>
      <p:pic>
        <p:nvPicPr>
          <p:cNvPr id="13" name="Picture 12" descr="A graph with a number of boxes&#10;&#10;Description automatically generated with medium confidence">
            <a:extLst>
              <a:ext uri="{FF2B5EF4-FFF2-40B4-BE49-F238E27FC236}">
                <a16:creationId xmlns:a16="http://schemas.microsoft.com/office/drawing/2014/main" id="{1039EDAE-E6D0-FA69-98E6-EDEF304CACD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5" b="9148"/>
          <a:stretch/>
        </p:blipFill>
        <p:spPr>
          <a:xfrm>
            <a:off x="326896" y="2892616"/>
            <a:ext cx="3213462" cy="25234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21A978C-0CBC-C495-5622-8415402EA896}"/>
              </a:ext>
            </a:extLst>
          </p:cNvPr>
          <p:cNvSpPr txBox="1"/>
          <p:nvPr/>
        </p:nvSpPr>
        <p:spPr>
          <a:xfrm>
            <a:off x="689082" y="-36642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a) Gravel Taxonomic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546AFC-37ED-F315-6B70-198D3698038D}"/>
              </a:ext>
            </a:extLst>
          </p:cNvPr>
          <p:cNvSpPr txBox="1"/>
          <p:nvPr/>
        </p:nvSpPr>
        <p:spPr>
          <a:xfrm>
            <a:off x="4043502" y="-23094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b) Sand Taxonomic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36F8D0-B0D9-B51F-97D2-DAE3531E070A}"/>
              </a:ext>
            </a:extLst>
          </p:cNvPr>
          <p:cNvSpPr txBox="1"/>
          <p:nvPr/>
        </p:nvSpPr>
        <p:spPr>
          <a:xfrm>
            <a:off x="689082" y="2680413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c) Silt Taxonomic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5EB0F8-AC09-3D88-C93B-A0BE42076299}"/>
              </a:ext>
            </a:extLst>
          </p:cNvPr>
          <p:cNvSpPr txBox="1"/>
          <p:nvPr/>
        </p:nvSpPr>
        <p:spPr>
          <a:xfrm>
            <a:off x="626391" y="5372478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e) Sand Functional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AC0C93-0383-D791-21AD-91A8BDEAC79D}"/>
              </a:ext>
            </a:extLst>
          </p:cNvPr>
          <p:cNvSpPr txBox="1"/>
          <p:nvPr/>
        </p:nvSpPr>
        <p:spPr>
          <a:xfrm>
            <a:off x="349074" y="8331767"/>
            <a:ext cx="6516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S3.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Median distance to centroid values recorded by a) stream and </a:t>
            </a:r>
            <a:r>
              <a:rPr lang="en-GB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 habitat for taxonomic macroinvertebrate community composition and by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c) stream and d</a:t>
            </a:r>
            <a:r>
              <a:rPr lang="en-GB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habitat for functional macroinvertebrate community composition.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Boxes  show the 25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50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75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percentiles, whiskers the 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95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percentiles.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B48F47-6FC5-0168-A3AF-B806D645E3A0}"/>
              </a:ext>
            </a:extLst>
          </p:cNvPr>
          <p:cNvSpPr txBox="1"/>
          <p:nvPr/>
        </p:nvSpPr>
        <p:spPr>
          <a:xfrm>
            <a:off x="4043502" y="2704476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d) Gravel Functional</a:t>
            </a:r>
          </a:p>
        </p:txBody>
      </p:sp>
      <p:pic>
        <p:nvPicPr>
          <p:cNvPr id="5" name="Picture 4" descr="A graph with a number of boxes&#10;&#10;Description automatically generated with medium confidence">
            <a:extLst>
              <a:ext uri="{FF2B5EF4-FFF2-40B4-BE49-F238E27FC236}">
                <a16:creationId xmlns:a16="http://schemas.microsoft.com/office/drawing/2014/main" id="{305A9F9B-733E-7711-8679-8AC51914F5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r="3899"/>
          <a:stretch/>
        </p:blipFill>
        <p:spPr>
          <a:xfrm>
            <a:off x="3638711" y="5416058"/>
            <a:ext cx="3141706" cy="300763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17408B8-776C-6CA1-F566-A92F6985DF88}"/>
              </a:ext>
            </a:extLst>
          </p:cNvPr>
          <p:cNvSpPr txBox="1"/>
          <p:nvPr/>
        </p:nvSpPr>
        <p:spPr>
          <a:xfrm>
            <a:off x="4065088" y="5372479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f) Silt Functional</a:t>
            </a:r>
          </a:p>
        </p:txBody>
      </p:sp>
    </p:spTree>
    <p:extLst>
      <p:ext uri="{BB962C8B-B14F-4D97-AF65-F5344CB8AC3E}">
        <p14:creationId xmlns:p14="http://schemas.microsoft.com/office/powerpoint/2010/main" val="3511061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481280-B4D1-B63C-45FD-7605526068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007285"/>
              </p:ext>
            </p:extLst>
          </p:nvPr>
        </p:nvGraphicFramePr>
        <p:xfrm>
          <a:off x="200429" y="628851"/>
          <a:ext cx="6457142" cy="3758886"/>
        </p:xfrm>
        <a:graphic>
          <a:graphicData uri="http://schemas.openxmlformats.org/drawingml/2006/table">
            <a:tbl>
              <a:tblPr/>
              <a:tblGrid>
                <a:gridCol w="1198065">
                  <a:extLst>
                    <a:ext uri="{9D8B030D-6E8A-4147-A177-3AD203B41FA5}">
                      <a16:colId xmlns:a16="http://schemas.microsoft.com/office/drawing/2014/main" val="764876166"/>
                    </a:ext>
                  </a:extLst>
                </a:gridCol>
                <a:gridCol w="861773">
                  <a:extLst>
                    <a:ext uri="{9D8B030D-6E8A-4147-A177-3AD203B41FA5}">
                      <a16:colId xmlns:a16="http://schemas.microsoft.com/office/drawing/2014/main" val="3698916257"/>
                    </a:ext>
                  </a:extLst>
                </a:gridCol>
                <a:gridCol w="1029919">
                  <a:extLst>
                    <a:ext uri="{9D8B030D-6E8A-4147-A177-3AD203B41FA5}">
                      <a16:colId xmlns:a16="http://schemas.microsoft.com/office/drawing/2014/main" val="2355209114"/>
                    </a:ext>
                  </a:extLst>
                </a:gridCol>
                <a:gridCol w="1164255">
                  <a:extLst>
                    <a:ext uri="{9D8B030D-6E8A-4147-A177-3AD203B41FA5}">
                      <a16:colId xmlns:a16="http://schemas.microsoft.com/office/drawing/2014/main" val="4276944586"/>
                    </a:ext>
                  </a:extLst>
                </a:gridCol>
                <a:gridCol w="1101565">
                  <a:extLst>
                    <a:ext uri="{9D8B030D-6E8A-4147-A177-3AD203B41FA5}">
                      <a16:colId xmlns:a16="http://schemas.microsoft.com/office/drawing/2014/main" val="112364265"/>
                    </a:ext>
                  </a:extLst>
                </a:gridCol>
                <a:gridCol w="1101565">
                  <a:extLst>
                    <a:ext uri="{9D8B030D-6E8A-4147-A177-3AD203B41FA5}">
                      <a16:colId xmlns:a16="http://schemas.microsoft.com/office/drawing/2014/main" val="4049064647"/>
                    </a:ext>
                  </a:extLst>
                </a:gridCol>
              </a:tblGrid>
              <a:tr h="371387"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 S2.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Summary of the indicator families identified for each habitat group. Only significant (p&lt;0.05) indicator values (&gt;0.25) and those with a fidelity value of &gt;0.25 are presented. 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267453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Substrate composition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Indicator value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 value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Indicator value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 value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120582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Gravel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Silt 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740065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Elmidae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0.810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>
                          <a:effectLst/>
                        </a:rPr>
                        <a:t>Chironomidae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4474616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Gammaridae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0.803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>
                          <a:effectLst/>
                        </a:rPr>
                        <a:t>Oligochaeta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0.745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922223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Baetidae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0.766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>
                          <a:effectLst/>
                        </a:rPr>
                        <a:t>Sphaeriidae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0.736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85526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Hydropsychidae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0.730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Glossiphoniidae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0.652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1045992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Ephemerellidae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0.708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Corixidae.spp</a:t>
                      </a:r>
                      <a:r>
                        <a:rPr lang="en-GB" sz="1200" dirty="0">
                          <a:effectLst/>
                        </a:rPr>
                        <a:t>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923582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Leuctridae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Erpobdellidae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0.573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283689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Rhyacophilidae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Sialidae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0.517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671967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Tipulidae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0.560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>
                          <a:effectLst/>
                        </a:rPr>
                        <a:t>Ceratopogonidae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827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Ancylidae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Caenidae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0.478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096668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Brachycentroidae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0.542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Asellidae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0.476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330633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Simuliidae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0.515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Dytiscidae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945340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Leptoceridae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142891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Lymnaeidae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0.443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234420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Hydracarina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 err="1">
                          <a:effectLst/>
                        </a:rPr>
                        <a:t>Sericostomatidae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788794"/>
                  </a:ext>
                </a:extLst>
              </a:tr>
              <a:tr h="188507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dirty="0">
                          <a:effectLst/>
                        </a:rPr>
                        <a:t>Ephemeridae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0.434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5627" marR="5627" marT="56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415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026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B2B5D5-0241-898D-1B46-E7C2861DD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152009"/>
              </p:ext>
            </p:extLst>
          </p:nvPr>
        </p:nvGraphicFramePr>
        <p:xfrm>
          <a:off x="1925340" y="574432"/>
          <a:ext cx="2635750" cy="5802309"/>
        </p:xfrm>
        <a:graphic>
          <a:graphicData uri="http://schemas.openxmlformats.org/drawingml/2006/table">
            <a:tbl>
              <a:tblPr/>
              <a:tblGrid>
                <a:gridCol w="1464306">
                  <a:extLst>
                    <a:ext uri="{9D8B030D-6E8A-4147-A177-3AD203B41FA5}">
                      <a16:colId xmlns:a16="http://schemas.microsoft.com/office/drawing/2014/main" val="1762163263"/>
                    </a:ext>
                  </a:extLst>
                </a:gridCol>
                <a:gridCol w="585722">
                  <a:extLst>
                    <a:ext uri="{9D8B030D-6E8A-4147-A177-3AD203B41FA5}">
                      <a16:colId xmlns:a16="http://schemas.microsoft.com/office/drawing/2014/main" val="4060872131"/>
                    </a:ext>
                  </a:extLst>
                </a:gridCol>
                <a:gridCol w="585722">
                  <a:extLst>
                    <a:ext uri="{9D8B030D-6E8A-4147-A177-3AD203B41FA5}">
                      <a16:colId xmlns:a16="http://schemas.microsoft.com/office/drawing/2014/main" val="2856454944"/>
                    </a:ext>
                  </a:extLst>
                </a:gridCol>
              </a:tblGrid>
              <a:tr h="979255">
                <a:tc gridSpan="3">
                  <a:txBody>
                    <a:bodyPr/>
                    <a:lstStyle/>
                    <a:p>
                      <a:pPr algn="l" rtl="0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 S3.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Summary of linear model output examining  statistical differences in six macroinvertebrate community metrics associated with habitat, river and their interaction. 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6114777"/>
                  </a:ext>
                </a:extLst>
              </a:tr>
              <a:tr h="210494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Factors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 value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477294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Abundance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541679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12.54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220595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34.31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603120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 x 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11.33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040813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Taxa richness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989749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15.20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090830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32.90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404649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 x 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900304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EPT richness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710788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22.77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999634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35.09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177800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 x 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4.50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48412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Functional Richness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21255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13.56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678384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12.63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6686903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 x 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5.30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426388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Functional Evenness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354014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6.45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497395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4.60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096744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 x 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3.35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216877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Functional Divergence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86152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070640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4.53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95893"/>
                  </a:ext>
                </a:extLst>
              </a:tr>
              <a:tr h="19219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 x Habitat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2.33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0.020</a:t>
                      </a:r>
                    </a:p>
                  </a:txBody>
                  <a:tcPr marL="9152" marR="9152" marT="91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31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535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5195814-5D50-ADA3-F0B1-BC87D3823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424186"/>
              </p:ext>
            </p:extLst>
          </p:nvPr>
        </p:nvGraphicFramePr>
        <p:xfrm>
          <a:off x="100034" y="174922"/>
          <a:ext cx="6657931" cy="8342648"/>
        </p:xfrm>
        <a:graphic>
          <a:graphicData uri="http://schemas.openxmlformats.org/drawingml/2006/table">
            <a:tbl>
              <a:tblPr firstRow="1" firstCol="1" bandRow="1"/>
              <a:tblGrid>
                <a:gridCol w="877385">
                  <a:extLst>
                    <a:ext uri="{9D8B030D-6E8A-4147-A177-3AD203B41FA5}">
                      <a16:colId xmlns:a16="http://schemas.microsoft.com/office/drawing/2014/main" val="2086324974"/>
                    </a:ext>
                  </a:extLst>
                </a:gridCol>
                <a:gridCol w="582910">
                  <a:extLst>
                    <a:ext uri="{9D8B030D-6E8A-4147-A177-3AD203B41FA5}">
                      <a16:colId xmlns:a16="http://schemas.microsoft.com/office/drawing/2014/main" val="545767659"/>
                    </a:ext>
                  </a:extLst>
                </a:gridCol>
                <a:gridCol w="582240">
                  <a:extLst>
                    <a:ext uri="{9D8B030D-6E8A-4147-A177-3AD203B41FA5}">
                      <a16:colId xmlns:a16="http://schemas.microsoft.com/office/drawing/2014/main" val="521067269"/>
                    </a:ext>
                  </a:extLst>
                </a:gridCol>
                <a:gridCol w="192219">
                  <a:extLst>
                    <a:ext uri="{9D8B030D-6E8A-4147-A177-3AD203B41FA5}">
                      <a16:colId xmlns:a16="http://schemas.microsoft.com/office/drawing/2014/main" val="2570721574"/>
                    </a:ext>
                  </a:extLst>
                </a:gridCol>
                <a:gridCol w="910253">
                  <a:extLst>
                    <a:ext uri="{9D8B030D-6E8A-4147-A177-3AD203B41FA5}">
                      <a16:colId xmlns:a16="http://schemas.microsoft.com/office/drawing/2014/main" val="4079978342"/>
                    </a:ext>
                  </a:extLst>
                </a:gridCol>
                <a:gridCol w="582910">
                  <a:extLst>
                    <a:ext uri="{9D8B030D-6E8A-4147-A177-3AD203B41FA5}">
                      <a16:colId xmlns:a16="http://schemas.microsoft.com/office/drawing/2014/main" val="832593452"/>
                    </a:ext>
                  </a:extLst>
                </a:gridCol>
                <a:gridCol w="582910">
                  <a:extLst>
                    <a:ext uri="{9D8B030D-6E8A-4147-A177-3AD203B41FA5}">
                      <a16:colId xmlns:a16="http://schemas.microsoft.com/office/drawing/2014/main" val="2430887584"/>
                    </a:ext>
                  </a:extLst>
                </a:gridCol>
                <a:gridCol w="192219">
                  <a:extLst>
                    <a:ext uri="{9D8B030D-6E8A-4147-A177-3AD203B41FA5}">
                      <a16:colId xmlns:a16="http://schemas.microsoft.com/office/drawing/2014/main" val="3661766602"/>
                    </a:ext>
                  </a:extLst>
                </a:gridCol>
                <a:gridCol w="872019">
                  <a:extLst>
                    <a:ext uri="{9D8B030D-6E8A-4147-A177-3AD203B41FA5}">
                      <a16:colId xmlns:a16="http://schemas.microsoft.com/office/drawing/2014/main" val="2094747350"/>
                    </a:ext>
                  </a:extLst>
                </a:gridCol>
                <a:gridCol w="582240">
                  <a:extLst>
                    <a:ext uri="{9D8B030D-6E8A-4147-A177-3AD203B41FA5}">
                      <a16:colId xmlns:a16="http://schemas.microsoft.com/office/drawing/2014/main" val="830334639"/>
                    </a:ext>
                  </a:extLst>
                </a:gridCol>
                <a:gridCol w="582240">
                  <a:extLst>
                    <a:ext uri="{9D8B030D-6E8A-4147-A177-3AD203B41FA5}">
                      <a16:colId xmlns:a16="http://schemas.microsoft.com/office/drawing/2014/main" val="2374257519"/>
                    </a:ext>
                  </a:extLst>
                </a:gridCol>
                <a:gridCol w="118386">
                  <a:extLst>
                    <a:ext uri="{9D8B030D-6E8A-4147-A177-3AD203B41FA5}">
                      <a16:colId xmlns:a16="http://schemas.microsoft.com/office/drawing/2014/main" val="1253176185"/>
                    </a:ext>
                  </a:extLst>
                </a:gridCol>
              </a:tblGrid>
              <a:tr h="287399">
                <a:tc gridSpan="1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Table S4.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Summary of pairwise post-hoc tests assessing differences in each community metric by habitat for each individual river and for all data combined.  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3443355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Abundance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Taxa richness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EPT richness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396716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679107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Frome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Frome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Frome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296414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0.978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0.022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0.071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0.873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0.018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0.264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9453055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0.039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0.103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0.189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254463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448466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Gadder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Gadder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Gadder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818299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0.045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0.949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0.441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0.407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0.062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482341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0.193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0.471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0.273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929880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52510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Little Stour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Little Stour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Little Stour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337910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0.446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0.948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0.557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0.908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0.465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076519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0.466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0.491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450313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33082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Mill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Mill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Mill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1405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0.214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56351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448255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1882008"/>
                  </a:ext>
                </a:extLst>
              </a:tr>
              <a:tr h="194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Wool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Wool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Wool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296481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0.677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0.018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75330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0.207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0.122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275124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908120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 data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 data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 data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0794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0.074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458677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0.089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0.365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30207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549992"/>
                  </a:ext>
                </a:extLst>
              </a:tr>
              <a:tr h="140438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Functional Richness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Functional Evenness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Functional Divergence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410928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061868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Frome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Frome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Frome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89233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0.331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0.116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0.035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0.189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0.807</a:t>
                      </a:r>
                      <a:endParaRPr lang="en-GB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0.357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697209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0.017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0.376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0.551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78160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468629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Gadder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Gadder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Gadder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579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0.248</a:t>
                      </a:r>
                      <a:endParaRPr lang="en-GB" sz="10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0.290</a:t>
                      </a:r>
                      <a:endParaRPr lang="en-GB" sz="1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0.086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0.359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0.450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0.466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923819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0.956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0.451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0.999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9015273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66584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Little Stour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Little Stour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Little Stour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420105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0.480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0.340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0.485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0.383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0.098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784665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0.782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0.383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285157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4193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Mill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Mill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Mill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64714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0.015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0.029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0.300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0.034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0.200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96378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0.238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93152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922194"/>
                  </a:ext>
                </a:extLst>
              </a:tr>
              <a:tr h="194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Wool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Wool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Wool Stream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114435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0.021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0.014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0.526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0.511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0.406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733725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0.892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0.221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357296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238597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 data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 data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 data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560208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0.247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0.005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Gravel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0.953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780361"/>
                  </a:ext>
                </a:extLst>
              </a:tr>
              <a:tr h="140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0.767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en-GB" sz="10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&lt;0.001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092" marR="4209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691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759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7005DF2-F76C-8FD8-CC81-CD5E5B220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256239"/>
              </p:ext>
            </p:extLst>
          </p:nvPr>
        </p:nvGraphicFramePr>
        <p:xfrm>
          <a:off x="1176803" y="238716"/>
          <a:ext cx="4504393" cy="8666567"/>
        </p:xfrm>
        <a:graphic>
          <a:graphicData uri="http://schemas.openxmlformats.org/drawingml/2006/table">
            <a:tbl>
              <a:tblPr/>
              <a:tblGrid>
                <a:gridCol w="896894">
                  <a:extLst>
                    <a:ext uri="{9D8B030D-6E8A-4147-A177-3AD203B41FA5}">
                      <a16:colId xmlns:a16="http://schemas.microsoft.com/office/drawing/2014/main" val="3258326428"/>
                    </a:ext>
                  </a:extLst>
                </a:gridCol>
                <a:gridCol w="896894">
                  <a:extLst>
                    <a:ext uri="{9D8B030D-6E8A-4147-A177-3AD203B41FA5}">
                      <a16:colId xmlns:a16="http://schemas.microsoft.com/office/drawing/2014/main" val="3277696296"/>
                    </a:ext>
                  </a:extLst>
                </a:gridCol>
                <a:gridCol w="903535">
                  <a:extLst>
                    <a:ext uri="{9D8B030D-6E8A-4147-A177-3AD203B41FA5}">
                      <a16:colId xmlns:a16="http://schemas.microsoft.com/office/drawing/2014/main" val="715874586"/>
                    </a:ext>
                  </a:extLst>
                </a:gridCol>
                <a:gridCol w="903535">
                  <a:extLst>
                    <a:ext uri="{9D8B030D-6E8A-4147-A177-3AD203B41FA5}">
                      <a16:colId xmlns:a16="http://schemas.microsoft.com/office/drawing/2014/main" val="1578236053"/>
                    </a:ext>
                  </a:extLst>
                </a:gridCol>
                <a:gridCol w="903535">
                  <a:extLst>
                    <a:ext uri="{9D8B030D-6E8A-4147-A177-3AD203B41FA5}">
                      <a16:colId xmlns:a16="http://schemas.microsoft.com/office/drawing/2014/main" val="2925580460"/>
                    </a:ext>
                  </a:extLst>
                </a:gridCol>
              </a:tblGrid>
              <a:tr h="55043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 S5.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Pairwise post-hoc tests of homogeneity of multivariate dispersion values between each stream for a) taxonomic and b) functional community composition. Significant (p&lt;0.05) results are in bold. 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012491"/>
                  </a:ext>
                </a:extLst>
              </a:tr>
              <a:tr h="18738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a) Gravel Taxonomic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4663024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8117133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768735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0.719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0.336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6628561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761533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792876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901175"/>
                  </a:ext>
                </a:extLst>
              </a:tr>
              <a:tr h="18738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b) Sand Taxonomic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6426299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206612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0.347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922286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9714383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0.895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1051327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3755830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5973762"/>
                  </a:ext>
                </a:extLst>
              </a:tr>
              <a:tr h="18738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c) Silt Taxonomic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981577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470349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836678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0.357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0.748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912686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0.030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0.648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5489158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138882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484185"/>
                  </a:ext>
                </a:extLst>
              </a:tr>
              <a:tr h="18738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d) Gravel Functional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232638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6687400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0.579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&lt;0.001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0805489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0.996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0.843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07831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0319073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509308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9123331"/>
                  </a:ext>
                </a:extLst>
              </a:tr>
              <a:tr h="18738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e) Sand Functional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055535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7169300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5909" marR="5909" marT="59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0.649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0.789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0.312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224343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0.838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157851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0.996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0.989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436106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0.896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746459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3364028"/>
                  </a:ext>
                </a:extLst>
              </a:tr>
              <a:tr h="18738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f) Silt Functional 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9329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7937468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5909" marR="5909" marT="59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0.990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45833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0.979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656868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0.371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0.947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19506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5909" marR="5909" marT="59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5054557"/>
                  </a:ext>
                </a:extLst>
              </a:tr>
              <a:tr h="187387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09" marR="5909" marT="590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7669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9061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7809151-D52E-180B-E5F8-F0DE5B38A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482029"/>
              </p:ext>
            </p:extLst>
          </p:nvPr>
        </p:nvGraphicFramePr>
        <p:xfrm>
          <a:off x="1053098" y="459748"/>
          <a:ext cx="4971619" cy="3316605"/>
        </p:xfrm>
        <a:graphic>
          <a:graphicData uri="http://schemas.openxmlformats.org/drawingml/2006/table">
            <a:tbl>
              <a:tblPr/>
              <a:tblGrid>
                <a:gridCol w="1115227">
                  <a:extLst>
                    <a:ext uri="{9D8B030D-6E8A-4147-A177-3AD203B41FA5}">
                      <a16:colId xmlns:a16="http://schemas.microsoft.com/office/drawing/2014/main" val="3106095838"/>
                    </a:ext>
                  </a:extLst>
                </a:gridCol>
                <a:gridCol w="936210">
                  <a:extLst>
                    <a:ext uri="{9D8B030D-6E8A-4147-A177-3AD203B41FA5}">
                      <a16:colId xmlns:a16="http://schemas.microsoft.com/office/drawing/2014/main" val="3330880284"/>
                    </a:ext>
                  </a:extLst>
                </a:gridCol>
                <a:gridCol w="1137904">
                  <a:extLst>
                    <a:ext uri="{9D8B030D-6E8A-4147-A177-3AD203B41FA5}">
                      <a16:colId xmlns:a16="http://schemas.microsoft.com/office/drawing/2014/main" val="3750327055"/>
                    </a:ext>
                  </a:extLst>
                </a:gridCol>
                <a:gridCol w="853129">
                  <a:extLst>
                    <a:ext uri="{9D8B030D-6E8A-4147-A177-3AD203B41FA5}">
                      <a16:colId xmlns:a16="http://schemas.microsoft.com/office/drawing/2014/main" val="2053403207"/>
                    </a:ext>
                  </a:extLst>
                </a:gridCol>
                <a:gridCol w="929149">
                  <a:extLst>
                    <a:ext uri="{9D8B030D-6E8A-4147-A177-3AD203B41FA5}">
                      <a16:colId xmlns:a16="http://schemas.microsoft.com/office/drawing/2014/main" val="3403597364"/>
                    </a:ext>
                  </a:extLst>
                </a:gridCol>
              </a:tblGrid>
              <a:tr h="83820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Table S6.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Pairwise post-hoc tests of homogeneity of multivariate dispersion values between each stream for a) taxonomic and b) functional community composition. Significant (p&lt;0.05) results are in bold. </a:t>
                      </a:r>
                    </a:p>
                    <a:p>
                      <a:pPr algn="l" fontAlgn="b"/>
                      <a:b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a) Taxonomic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68373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Gadder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Little Stour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Mill 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Wool 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45953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Frome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83366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Gadder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6578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Little Stour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6534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Mill 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10875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7479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b) Functional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797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Gadder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Little Stour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Mill 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Wool 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447261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Frome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0.994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0.994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30540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Gadder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&lt;0.001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291716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Little Stour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73557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Mill 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0.009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85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554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D1B029-7920-61CD-7852-E8432512C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850990"/>
              </p:ext>
            </p:extLst>
          </p:nvPr>
        </p:nvGraphicFramePr>
        <p:xfrm>
          <a:off x="2127591" y="369093"/>
          <a:ext cx="2296587" cy="2434592"/>
        </p:xfrm>
        <a:graphic>
          <a:graphicData uri="http://schemas.openxmlformats.org/drawingml/2006/table">
            <a:tbl>
              <a:tblPr/>
              <a:tblGrid>
                <a:gridCol w="941917">
                  <a:extLst>
                    <a:ext uri="{9D8B030D-6E8A-4147-A177-3AD203B41FA5}">
                      <a16:colId xmlns:a16="http://schemas.microsoft.com/office/drawing/2014/main" val="11933189"/>
                    </a:ext>
                  </a:extLst>
                </a:gridCol>
                <a:gridCol w="677335">
                  <a:extLst>
                    <a:ext uri="{9D8B030D-6E8A-4147-A177-3AD203B41FA5}">
                      <a16:colId xmlns:a16="http://schemas.microsoft.com/office/drawing/2014/main" val="3483225601"/>
                    </a:ext>
                  </a:extLst>
                </a:gridCol>
                <a:gridCol w="677335">
                  <a:extLst>
                    <a:ext uri="{9D8B030D-6E8A-4147-A177-3AD203B41FA5}">
                      <a16:colId xmlns:a16="http://schemas.microsoft.com/office/drawing/2014/main" val="4272745119"/>
                    </a:ext>
                  </a:extLst>
                </a:gridCol>
              </a:tblGrid>
              <a:tr h="738664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 S7.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Summary statistics of Kruskal-Wallis tests examining statistical differences in LCBD values between habitat type by river. Significant (p&lt;0.05) results are in bold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8074626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River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χ</a:t>
                      </a:r>
                      <a:r>
                        <a:rPr lang="el-GR" sz="12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l-G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l-G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447688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11.22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356671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9.56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93993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8.00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210152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 Stream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5.02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205666"/>
                  </a:ext>
                </a:extLst>
              </a:tr>
              <a:tr h="11668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6.03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0.050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630089"/>
                  </a:ext>
                </a:extLst>
              </a:tr>
              <a:tr h="11668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Data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8.89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39836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779114-E423-099E-2C29-E1440780EF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238335"/>
              </p:ext>
            </p:extLst>
          </p:nvPr>
        </p:nvGraphicFramePr>
        <p:xfrm>
          <a:off x="1815820" y="3092291"/>
          <a:ext cx="2920128" cy="4646295"/>
        </p:xfrm>
        <a:graphic>
          <a:graphicData uri="http://schemas.openxmlformats.org/drawingml/2006/table">
            <a:tbl>
              <a:tblPr/>
              <a:tblGrid>
                <a:gridCol w="973376">
                  <a:extLst>
                    <a:ext uri="{9D8B030D-6E8A-4147-A177-3AD203B41FA5}">
                      <a16:colId xmlns:a16="http://schemas.microsoft.com/office/drawing/2014/main" val="3155161632"/>
                    </a:ext>
                  </a:extLst>
                </a:gridCol>
                <a:gridCol w="973376">
                  <a:extLst>
                    <a:ext uri="{9D8B030D-6E8A-4147-A177-3AD203B41FA5}">
                      <a16:colId xmlns:a16="http://schemas.microsoft.com/office/drawing/2014/main" val="2989440048"/>
                    </a:ext>
                  </a:extLst>
                </a:gridCol>
                <a:gridCol w="973376">
                  <a:extLst>
                    <a:ext uri="{9D8B030D-6E8A-4147-A177-3AD203B41FA5}">
                      <a16:colId xmlns:a16="http://schemas.microsoft.com/office/drawing/2014/main" val="882217478"/>
                    </a:ext>
                  </a:extLst>
                </a:gridCol>
              </a:tblGrid>
              <a:tr h="9906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 S8.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Pairwise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Nemenyi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post-hoc tests of LCBD values between habitat type within each river. Significant (p&lt;0.05) results are in bold. Note Mill Stream not presented as overall model was not statistically significant.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66436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5851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Gravel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6612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4668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0792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Gadder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5090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Gravel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8341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3902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9265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Little Stour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145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Gravel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0207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2895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49507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Wool Stream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05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Gravel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6891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4209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1312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data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6466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Gravel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60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726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987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with many colored dots&#10;&#10;Description automatically generated with medium confidence">
            <a:extLst>
              <a:ext uri="{FF2B5EF4-FFF2-40B4-BE49-F238E27FC236}">
                <a16:creationId xmlns:a16="http://schemas.microsoft.com/office/drawing/2014/main" id="{0E0C9821-3F51-3345-8256-BEFDA5181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248" y="3750197"/>
            <a:ext cx="4501219" cy="45012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1D6BD8-F523-F572-7762-12C4880FAA93}"/>
              </a:ext>
            </a:extLst>
          </p:cNvPr>
          <p:cNvSpPr txBox="1"/>
          <p:nvPr/>
        </p:nvSpPr>
        <p:spPr>
          <a:xfrm>
            <a:off x="170726" y="8251416"/>
            <a:ext cx="6516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S1.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Non-metric multidimensional scaling (NMDS) of </a:t>
            </a:r>
            <a:r>
              <a:rPr lang="en-GB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macroinvertebrate community composition associated with the five UK rivers employed in the study for a) taxonomic communities and b) functional communities. </a:t>
            </a:r>
            <a:endParaRPr lang="en-GB" sz="1200" dirty="0">
              <a:highlight>
                <a:srgbClr val="FFFF00"/>
              </a:highligh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 diagram of different colored circles&#10;&#10;Description automatically generated">
            <a:extLst>
              <a:ext uri="{FF2B5EF4-FFF2-40B4-BE49-F238E27FC236}">
                <a16:creationId xmlns:a16="http://schemas.microsoft.com/office/drawing/2014/main" id="{C8C35935-67E0-A2E1-96BD-C64041194A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0"/>
          <a:stretch/>
        </p:blipFill>
        <p:spPr>
          <a:xfrm>
            <a:off x="1057274" y="9426"/>
            <a:ext cx="4513193" cy="412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4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aph of a number of different sizes&#10;&#10;Description automatically generated with medium confidence">
            <a:extLst>
              <a:ext uri="{FF2B5EF4-FFF2-40B4-BE49-F238E27FC236}">
                <a16:creationId xmlns:a16="http://schemas.microsoft.com/office/drawing/2014/main" id="{A192E1F9-3CE5-CEA3-0587-50A9FD38F0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6"/>
          <a:stretch/>
        </p:blipFill>
        <p:spPr>
          <a:xfrm>
            <a:off x="3256618" y="283953"/>
            <a:ext cx="3335301" cy="3055254"/>
          </a:xfrm>
          <a:prstGeom prst="rect">
            <a:avLst/>
          </a:prstGeom>
        </p:spPr>
      </p:pic>
      <p:pic>
        <p:nvPicPr>
          <p:cNvPr id="13" name="Picture 12" descr="A graph of a number of boxes&#10;&#10;Description automatically generated with medium confidence">
            <a:extLst>
              <a:ext uri="{FF2B5EF4-FFF2-40B4-BE49-F238E27FC236}">
                <a16:creationId xmlns:a16="http://schemas.microsoft.com/office/drawing/2014/main" id="{62B54A42-2CA6-46D8-F925-691982A98A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1"/>
          <a:stretch/>
        </p:blipFill>
        <p:spPr>
          <a:xfrm>
            <a:off x="109914" y="382260"/>
            <a:ext cx="3319086" cy="29340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C16E1FB-2367-DC8D-C2B0-FECE3B58AEEC}"/>
              </a:ext>
            </a:extLst>
          </p:cNvPr>
          <p:cNvSpPr txBox="1"/>
          <p:nvPr/>
        </p:nvSpPr>
        <p:spPr>
          <a:xfrm>
            <a:off x="308565" y="6182725"/>
            <a:ext cx="6516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S2.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Median distance to centroid values recorded a</a:t>
            </a:r>
            <a:r>
              <a:rPr lang="en-GB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habitat (all data) and b)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stream </a:t>
            </a:r>
            <a:r>
              <a:rPr lang="en-GB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taxonomic macroinvertebrate community composition and by c) habitat (all data) and d)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stream </a:t>
            </a:r>
            <a:r>
              <a:rPr lang="en-GB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functional macroinvertebrate community composition.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Boxes  show the 25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50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75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percentiles, whiskers the 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95</a:t>
            </a:r>
            <a:r>
              <a:rPr lang="en-GB" sz="12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percentiles.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AE27B1-8271-8165-AB6E-D4EB2BE9CD87}"/>
              </a:ext>
            </a:extLst>
          </p:cNvPr>
          <p:cNvSpPr txBox="1"/>
          <p:nvPr/>
        </p:nvSpPr>
        <p:spPr>
          <a:xfrm>
            <a:off x="3765681" y="512976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b)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E5C604-0401-A257-3287-14A0568379D2}"/>
              </a:ext>
            </a:extLst>
          </p:cNvPr>
          <p:cNvSpPr txBox="1"/>
          <p:nvPr/>
        </p:nvSpPr>
        <p:spPr>
          <a:xfrm>
            <a:off x="586547" y="455491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a) </a:t>
            </a:r>
          </a:p>
        </p:txBody>
      </p:sp>
      <p:pic>
        <p:nvPicPr>
          <p:cNvPr id="25" name="Picture 24" descr="A graph of a number of boxes&#10;&#10;Description automatically generated with medium confidence">
            <a:extLst>
              <a:ext uri="{FF2B5EF4-FFF2-40B4-BE49-F238E27FC236}">
                <a16:creationId xmlns:a16="http://schemas.microsoft.com/office/drawing/2014/main" id="{04FEADBF-BD50-A8AF-6C11-99F3816831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9"/>
          <a:stretch/>
        </p:blipFill>
        <p:spPr>
          <a:xfrm>
            <a:off x="3292155" y="3056211"/>
            <a:ext cx="3395119" cy="30580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19A097-0562-C918-B8B4-0E4D1D6F4F82}"/>
              </a:ext>
            </a:extLst>
          </p:cNvPr>
          <p:cNvSpPr txBox="1"/>
          <p:nvPr/>
        </p:nvSpPr>
        <p:spPr>
          <a:xfrm>
            <a:off x="3765681" y="3211203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d) </a:t>
            </a:r>
          </a:p>
        </p:txBody>
      </p:sp>
      <p:pic>
        <p:nvPicPr>
          <p:cNvPr id="27" name="Picture 26" descr="A graph of a diagram&#10;&#10;Description automatically generated with medium confidence">
            <a:extLst>
              <a:ext uri="{FF2B5EF4-FFF2-40B4-BE49-F238E27FC236}">
                <a16:creationId xmlns:a16="http://schemas.microsoft.com/office/drawing/2014/main" id="{49144443-63B1-9FB3-CD71-8F56A3027A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2"/>
          <a:stretch/>
        </p:blipFill>
        <p:spPr>
          <a:xfrm>
            <a:off x="77302" y="3083523"/>
            <a:ext cx="3387235" cy="3003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1EAA1C-6E4D-1963-8CBD-12FEB464A64E}"/>
              </a:ext>
            </a:extLst>
          </p:cNvPr>
          <p:cNvSpPr txBox="1"/>
          <p:nvPr/>
        </p:nvSpPr>
        <p:spPr>
          <a:xfrm>
            <a:off x="584912" y="3193180"/>
            <a:ext cx="199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c) </a:t>
            </a:r>
          </a:p>
        </p:txBody>
      </p:sp>
    </p:spTree>
    <p:extLst>
      <p:ext uri="{BB962C8B-B14F-4D97-AF65-F5344CB8AC3E}">
        <p14:creationId xmlns:p14="http://schemas.microsoft.com/office/powerpoint/2010/main" val="939582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19071</TotalTime>
  <Words>1546</Words>
  <Application>Microsoft Office PowerPoint</Application>
  <PresentationFormat>On-screen Show (4:3)</PresentationFormat>
  <Paragraphs>850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 Narrow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Mathers</dc:creator>
  <cp:lastModifiedBy>Kate Mathers</cp:lastModifiedBy>
  <cp:revision>122</cp:revision>
  <dcterms:created xsi:type="dcterms:W3CDTF">2021-12-08T12:13:45Z</dcterms:created>
  <dcterms:modified xsi:type="dcterms:W3CDTF">2024-04-30T12:15:52Z</dcterms:modified>
</cp:coreProperties>
</file>