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58" r:id="rId4"/>
    <p:sldId id="257" r:id="rId5"/>
    <p:sldId id="259"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varScale="1">
        <p:scale>
          <a:sx n="66" d="100"/>
          <a:sy n="66" d="100"/>
        </p:scale>
        <p:origin x="40" y="3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66B3495-2B9E-4011-8E00-D5F9B76EA7F3}" type="datetimeFigureOut">
              <a:rPr lang="en-GB" smtClean="0"/>
              <a:t>08/08/2018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1553E6-7E27-4629-B1DC-3E370C6D9444}" type="slidenum">
              <a:rPr lang="en-GB" smtClean="0"/>
              <a:t>‹#›</a:t>
            </a:fld>
            <a:endParaRPr lang="en-GB"/>
          </a:p>
        </p:txBody>
      </p:sp>
    </p:spTree>
    <p:extLst>
      <p:ext uri="{BB962C8B-B14F-4D97-AF65-F5344CB8AC3E}">
        <p14:creationId xmlns:p14="http://schemas.microsoft.com/office/powerpoint/2010/main" val="19663187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66B3495-2B9E-4011-8E00-D5F9B76EA7F3}" type="datetimeFigureOut">
              <a:rPr lang="en-GB" smtClean="0"/>
              <a:t>08/08/2018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1553E6-7E27-4629-B1DC-3E370C6D9444}" type="slidenum">
              <a:rPr lang="en-GB" smtClean="0"/>
              <a:t>‹#›</a:t>
            </a:fld>
            <a:endParaRPr lang="en-GB"/>
          </a:p>
        </p:txBody>
      </p:sp>
    </p:spTree>
    <p:extLst>
      <p:ext uri="{BB962C8B-B14F-4D97-AF65-F5344CB8AC3E}">
        <p14:creationId xmlns:p14="http://schemas.microsoft.com/office/powerpoint/2010/main" val="42274451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66B3495-2B9E-4011-8E00-D5F9B76EA7F3}" type="datetimeFigureOut">
              <a:rPr lang="en-GB" smtClean="0"/>
              <a:t>08/08/2018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1553E6-7E27-4629-B1DC-3E370C6D9444}" type="slidenum">
              <a:rPr lang="en-GB" smtClean="0"/>
              <a:t>‹#›</a:t>
            </a:fld>
            <a:endParaRPr lang="en-GB"/>
          </a:p>
        </p:txBody>
      </p:sp>
    </p:spTree>
    <p:extLst>
      <p:ext uri="{BB962C8B-B14F-4D97-AF65-F5344CB8AC3E}">
        <p14:creationId xmlns:p14="http://schemas.microsoft.com/office/powerpoint/2010/main" val="38804168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66B3495-2B9E-4011-8E00-D5F9B76EA7F3}" type="datetimeFigureOut">
              <a:rPr lang="en-GB" smtClean="0"/>
              <a:t>08/08/2018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1553E6-7E27-4629-B1DC-3E370C6D9444}" type="slidenum">
              <a:rPr lang="en-GB" smtClean="0"/>
              <a:t>‹#›</a:t>
            </a:fld>
            <a:endParaRPr lang="en-GB"/>
          </a:p>
        </p:txBody>
      </p:sp>
    </p:spTree>
    <p:extLst>
      <p:ext uri="{BB962C8B-B14F-4D97-AF65-F5344CB8AC3E}">
        <p14:creationId xmlns:p14="http://schemas.microsoft.com/office/powerpoint/2010/main" val="277095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6B3495-2B9E-4011-8E00-D5F9B76EA7F3}" type="datetimeFigureOut">
              <a:rPr lang="en-GB" smtClean="0"/>
              <a:t>08/08/2018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1553E6-7E27-4629-B1DC-3E370C6D9444}" type="slidenum">
              <a:rPr lang="en-GB" smtClean="0"/>
              <a:t>‹#›</a:t>
            </a:fld>
            <a:endParaRPr lang="en-GB"/>
          </a:p>
        </p:txBody>
      </p:sp>
    </p:spTree>
    <p:extLst>
      <p:ext uri="{BB962C8B-B14F-4D97-AF65-F5344CB8AC3E}">
        <p14:creationId xmlns:p14="http://schemas.microsoft.com/office/powerpoint/2010/main" val="32152706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66B3495-2B9E-4011-8E00-D5F9B76EA7F3}" type="datetimeFigureOut">
              <a:rPr lang="en-GB" smtClean="0"/>
              <a:t>08/08/2018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C1553E6-7E27-4629-B1DC-3E370C6D9444}" type="slidenum">
              <a:rPr lang="en-GB" smtClean="0"/>
              <a:t>‹#›</a:t>
            </a:fld>
            <a:endParaRPr lang="en-GB"/>
          </a:p>
        </p:txBody>
      </p:sp>
    </p:spTree>
    <p:extLst>
      <p:ext uri="{BB962C8B-B14F-4D97-AF65-F5344CB8AC3E}">
        <p14:creationId xmlns:p14="http://schemas.microsoft.com/office/powerpoint/2010/main" val="3005189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66B3495-2B9E-4011-8E00-D5F9B76EA7F3}" type="datetimeFigureOut">
              <a:rPr lang="en-GB" smtClean="0"/>
              <a:t>08/08/2018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C1553E6-7E27-4629-B1DC-3E370C6D9444}" type="slidenum">
              <a:rPr lang="en-GB" smtClean="0"/>
              <a:t>‹#›</a:t>
            </a:fld>
            <a:endParaRPr lang="en-GB"/>
          </a:p>
        </p:txBody>
      </p:sp>
    </p:spTree>
    <p:extLst>
      <p:ext uri="{BB962C8B-B14F-4D97-AF65-F5344CB8AC3E}">
        <p14:creationId xmlns:p14="http://schemas.microsoft.com/office/powerpoint/2010/main" val="952240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66B3495-2B9E-4011-8E00-D5F9B76EA7F3}" type="datetimeFigureOut">
              <a:rPr lang="en-GB" smtClean="0"/>
              <a:t>08/08/2018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C1553E6-7E27-4629-B1DC-3E370C6D9444}" type="slidenum">
              <a:rPr lang="en-GB" smtClean="0"/>
              <a:t>‹#›</a:t>
            </a:fld>
            <a:endParaRPr lang="en-GB"/>
          </a:p>
        </p:txBody>
      </p:sp>
    </p:spTree>
    <p:extLst>
      <p:ext uri="{BB962C8B-B14F-4D97-AF65-F5344CB8AC3E}">
        <p14:creationId xmlns:p14="http://schemas.microsoft.com/office/powerpoint/2010/main" val="23428420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6B3495-2B9E-4011-8E00-D5F9B76EA7F3}" type="datetimeFigureOut">
              <a:rPr lang="en-GB" smtClean="0"/>
              <a:t>08/08/2018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C1553E6-7E27-4629-B1DC-3E370C6D9444}" type="slidenum">
              <a:rPr lang="en-GB" smtClean="0"/>
              <a:t>‹#›</a:t>
            </a:fld>
            <a:endParaRPr lang="en-GB"/>
          </a:p>
        </p:txBody>
      </p:sp>
    </p:spTree>
    <p:extLst>
      <p:ext uri="{BB962C8B-B14F-4D97-AF65-F5344CB8AC3E}">
        <p14:creationId xmlns:p14="http://schemas.microsoft.com/office/powerpoint/2010/main" val="35157897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6B3495-2B9E-4011-8E00-D5F9B76EA7F3}" type="datetimeFigureOut">
              <a:rPr lang="en-GB" smtClean="0"/>
              <a:t>08/08/2018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C1553E6-7E27-4629-B1DC-3E370C6D9444}" type="slidenum">
              <a:rPr lang="en-GB" smtClean="0"/>
              <a:t>‹#›</a:t>
            </a:fld>
            <a:endParaRPr lang="en-GB"/>
          </a:p>
        </p:txBody>
      </p:sp>
    </p:spTree>
    <p:extLst>
      <p:ext uri="{BB962C8B-B14F-4D97-AF65-F5344CB8AC3E}">
        <p14:creationId xmlns:p14="http://schemas.microsoft.com/office/powerpoint/2010/main" val="1389681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6B3495-2B9E-4011-8E00-D5F9B76EA7F3}" type="datetimeFigureOut">
              <a:rPr lang="en-GB" smtClean="0"/>
              <a:t>08/08/2018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C1553E6-7E27-4629-B1DC-3E370C6D9444}" type="slidenum">
              <a:rPr lang="en-GB" smtClean="0"/>
              <a:t>‹#›</a:t>
            </a:fld>
            <a:endParaRPr lang="en-GB"/>
          </a:p>
        </p:txBody>
      </p:sp>
    </p:spTree>
    <p:extLst>
      <p:ext uri="{BB962C8B-B14F-4D97-AF65-F5344CB8AC3E}">
        <p14:creationId xmlns:p14="http://schemas.microsoft.com/office/powerpoint/2010/main" val="6183915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6B3495-2B9E-4011-8E00-D5F9B76EA7F3}" type="datetimeFigureOut">
              <a:rPr lang="en-GB" smtClean="0"/>
              <a:t>08/08/2018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1553E6-7E27-4629-B1DC-3E370C6D9444}" type="slidenum">
              <a:rPr lang="en-GB" smtClean="0"/>
              <a:t>‹#›</a:t>
            </a:fld>
            <a:endParaRPr lang="en-GB"/>
          </a:p>
        </p:txBody>
      </p:sp>
    </p:spTree>
    <p:extLst>
      <p:ext uri="{BB962C8B-B14F-4D97-AF65-F5344CB8AC3E}">
        <p14:creationId xmlns:p14="http://schemas.microsoft.com/office/powerpoint/2010/main" val="37534436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hyperlink" Target="http://www.mdpi.com/1996-1073/10/2/181" TargetMode="External"/><Relationship Id="rId2" Type="http://schemas.openxmlformats.org/officeDocument/2006/relationships/image" Target="../media/image6.png"/><Relationship Id="rId1" Type="http://schemas.openxmlformats.org/officeDocument/2006/relationships/slideLayout" Target="../slideLayouts/slideLayout6.xml"/><Relationship Id="rId6" Type="http://schemas.openxmlformats.org/officeDocument/2006/relationships/hyperlink" Target="http://catalogue.ceda.ac.uk/uuid/b4c028814a666a651f52f2b37a97c7c7" TargetMode="External"/><Relationship Id="rId5" Type="http://schemas.openxmlformats.org/officeDocument/2006/relationships/image" Target="../media/image8.png"/><Relationship Id="rId4" Type="http://schemas.openxmlformats.org/officeDocument/2006/relationships/hyperlink" Target="Solstice2013.wmv"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TMY 2008 - 2017</a:t>
            </a:r>
            <a:endParaRPr lang="en-GB" dirty="0"/>
          </a:p>
        </p:txBody>
      </p:sp>
      <p:sp>
        <p:nvSpPr>
          <p:cNvPr id="3" name="Subtitle 2"/>
          <p:cNvSpPr>
            <a:spLocks noGrp="1"/>
          </p:cNvSpPr>
          <p:nvPr>
            <p:ph type="subTitle" idx="1"/>
          </p:nvPr>
        </p:nvSpPr>
        <p:spPr/>
        <p:txBody>
          <a:bodyPr>
            <a:normAutofit/>
          </a:bodyPr>
          <a:lstStyle/>
          <a:p>
            <a:r>
              <a:rPr lang="en-GB" sz="3600" dirty="0" smtClean="0"/>
              <a:t>10 km grid</a:t>
            </a:r>
            <a:endParaRPr lang="en-GB" sz="3600" dirty="0"/>
          </a:p>
        </p:txBody>
      </p:sp>
    </p:spTree>
    <p:extLst>
      <p:ext uri="{BB962C8B-B14F-4D97-AF65-F5344CB8AC3E}">
        <p14:creationId xmlns:p14="http://schemas.microsoft.com/office/powerpoint/2010/main" val="24276626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553434430"/>
              </p:ext>
            </p:extLst>
          </p:nvPr>
        </p:nvGraphicFramePr>
        <p:xfrm>
          <a:off x="1504864" y="3258719"/>
          <a:ext cx="9221001" cy="2731391"/>
        </p:xfrm>
        <a:graphic>
          <a:graphicData uri="http://schemas.openxmlformats.org/drawingml/2006/table">
            <a:tbl>
              <a:tblPr>
                <a:tableStyleId>{D7AC3CCA-C797-4891-BE02-D94E43425B78}</a:tableStyleId>
              </a:tblPr>
              <a:tblGrid>
                <a:gridCol w="3830854"/>
                <a:gridCol w="5390147"/>
              </a:tblGrid>
              <a:tr h="0">
                <a:tc>
                  <a:txBody>
                    <a:bodyPr/>
                    <a:lstStyle/>
                    <a:p>
                      <a:pPr algn="l" fontAlgn="b"/>
                      <a:r>
                        <a:rPr lang="en-GB" sz="2400" u="none" strike="noStrike" dirty="0">
                          <a:effectLst/>
                        </a:rPr>
                        <a:t>File</a:t>
                      </a:r>
                      <a:endParaRPr lang="en-GB" sz="2400" b="0" i="0" u="none" strike="noStrike" dirty="0">
                        <a:solidFill>
                          <a:srgbClr val="000000"/>
                        </a:solidFill>
                        <a:effectLst/>
                        <a:latin typeface="Calibri" panose="020F0502020204030204" pitchFamily="34" charset="0"/>
                      </a:endParaRPr>
                    </a:p>
                  </a:txBody>
                  <a:tcPr marL="4679" marR="4679" marT="4679" marB="0" anchor="b"/>
                </a:tc>
                <a:tc>
                  <a:txBody>
                    <a:bodyPr/>
                    <a:lstStyle/>
                    <a:p>
                      <a:pPr algn="l" fontAlgn="b"/>
                      <a:r>
                        <a:rPr lang="en-GB" sz="2400" u="none" strike="noStrike">
                          <a:effectLst/>
                        </a:rPr>
                        <a:t>Description</a:t>
                      </a:r>
                      <a:endParaRPr lang="en-GB" sz="2400" b="0" i="0" u="none" strike="noStrike">
                        <a:solidFill>
                          <a:srgbClr val="000000"/>
                        </a:solidFill>
                        <a:effectLst/>
                        <a:latin typeface="Calibri" panose="020F0502020204030204" pitchFamily="34" charset="0"/>
                      </a:endParaRPr>
                    </a:p>
                  </a:txBody>
                  <a:tcPr marL="4679" marR="4679" marT="4679" marB="0" anchor="b"/>
                </a:tc>
              </a:tr>
              <a:tr h="745810">
                <a:tc>
                  <a:txBody>
                    <a:bodyPr/>
                    <a:lstStyle/>
                    <a:p>
                      <a:pPr algn="l" fontAlgn="b"/>
                      <a:r>
                        <a:rPr lang="en-GB" sz="2400" u="none" strike="noStrike" dirty="0">
                          <a:effectLst/>
                        </a:rPr>
                        <a:t>UK_10kmgrid_kml</a:t>
                      </a:r>
                      <a:endParaRPr lang="en-GB" sz="2400" b="0" i="0" u="none" strike="noStrike" dirty="0">
                        <a:solidFill>
                          <a:srgbClr val="000000"/>
                        </a:solidFill>
                        <a:effectLst/>
                        <a:latin typeface="Calibri" panose="020F0502020204030204" pitchFamily="34" charset="0"/>
                      </a:endParaRPr>
                    </a:p>
                  </a:txBody>
                  <a:tcPr marL="4679" marR="4679" marT="4679" marB="0" anchor="b"/>
                </a:tc>
                <a:tc>
                  <a:txBody>
                    <a:bodyPr/>
                    <a:lstStyle/>
                    <a:p>
                      <a:pPr algn="l" fontAlgn="b"/>
                      <a:r>
                        <a:rPr lang="en-GB" sz="2400" u="none" strike="noStrike" dirty="0">
                          <a:effectLst/>
                        </a:rPr>
                        <a:t>KML of grid points to use in Google Earth</a:t>
                      </a:r>
                      <a:endParaRPr lang="en-GB" sz="2400" b="0" i="0" u="none" strike="noStrike" dirty="0">
                        <a:solidFill>
                          <a:srgbClr val="000000"/>
                        </a:solidFill>
                        <a:effectLst/>
                        <a:latin typeface="Calibri" panose="020F0502020204030204" pitchFamily="34" charset="0"/>
                      </a:endParaRPr>
                    </a:p>
                  </a:txBody>
                  <a:tcPr marL="4679" marR="4679" marT="4679" marB="0" anchor="b"/>
                </a:tc>
              </a:tr>
              <a:tr h="622288">
                <a:tc>
                  <a:txBody>
                    <a:bodyPr/>
                    <a:lstStyle/>
                    <a:p>
                      <a:pPr algn="l" fontAlgn="b"/>
                      <a:r>
                        <a:rPr lang="en-GB" sz="2400" u="none" strike="noStrike" dirty="0">
                          <a:effectLst/>
                        </a:rPr>
                        <a:t>UK_10kmgrid_info.xlsx</a:t>
                      </a:r>
                      <a:endParaRPr lang="en-GB" sz="2400" b="0" i="0" u="none" strike="noStrike" dirty="0">
                        <a:solidFill>
                          <a:srgbClr val="000000"/>
                        </a:solidFill>
                        <a:effectLst/>
                        <a:latin typeface="Calibri" panose="020F0502020204030204" pitchFamily="34" charset="0"/>
                      </a:endParaRPr>
                    </a:p>
                  </a:txBody>
                  <a:tcPr marL="4679" marR="4679" marT="4679" marB="0" anchor="b"/>
                </a:tc>
                <a:tc>
                  <a:txBody>
                    <a:bodyPr/>
                    <a:lstStyle/>
                    <a:p>
                      <a:pPr algn="l" fontAlgn="b"/>
                      <a:r>
                        <a:rPr lang="en-GB" sz="2400" u="none" strike="noStrike" dirty="0">
                          <a:effectLst/>
                        </a:rPr>
                        <a:t>Table of </a:t>
                      </a:r>
                      <a:r>
                        <a:rPr lang="en-GB" sz="2400" u="none" strike="noStrike" dirty="0" err="1">
                          <a:effectLst/>
                        </a:rPr>
                        <a:t>xy</a:t>
                      </a:r>
                      <a:r>
                        <a:rPr lang="en-GB" sz="2400" u="none" strike="noStrike" dirty="0">
                          <a:effectLst/>
                        </a:rPr>
                        <a:t> and </a:t>
                      </a:r>
                      <a:r>
                        <a:rPr lang="en-GB" sz="2400" u="none" strike="noStrike" dirty="0" err="1">
                          <a:effectLst/>
                        </a:rPr>
                        <a:t>latlong</a:t>
                      </a:r>
                      <a:r>
                        <a:rPr lang="en-GB" sz="2400" u="none" strike="noStrike" dirty="0">
                          <a:effectLst/>
                        </a:rPr>
                        <a:t> of grid points</a:t>
                      </a:r>
                      <a:endParaRPr lang="en-GB" sz="2400" b="0" i="0" u="none" strike="noStrike" dirty="0">
                        <a:solidFill>
                          <a:srgbClr val="000000"/>
                        </a:solidFill>
                        <a:effectLst/>
                        <a:latin typeface="Calibri" panose="020F0502020204030204" pitchFamily="34" charset="0"/>
                      </a:endParaRPr>
                    </a:p>
                  </a:txBody>
                  <a:tcPr marL="4679" marR="4679" marT="4679" marB="0" anchor="b"/>
                </a:tc>
              </a:tr>
              <a:tr h="992854">
                <a:tc>
                  <a:txBody>
                    <a:bodyPr/>
                    <a:lstStyle/>
                    <a:p>
                      <a:pPr algn="l" fontAlgn="b"/>
                      <a:r>
                        <a:rPr lang="en-GB" sz="2400" u="none" strike="noStrike" dirty="0" smtClean="0">
                          <a:effectLst/>
                        </a:rPr>
                        <a:t>10kmgrid_2008_17_GHI_TMY.7z</a:t>
                      </a:r>
                      <a:endParaRPr lang="en-GB" sz="2400" b="0" i="0" u="none" strike="noStrike" dirty="0">
                        <a:solidFill>
                          <a:srgbClr val="000000"/>
                        </a:solidFill>
                        <a:effectLst/>
                        <a:latin typeface="Calibri" panose="020F0502020204030204" pitchFamily="34" charset="0"/>
                      </a:endParaRPr>
                    </a:p>
                  </a:txBody>
                  <a:tcPr marL="4679" marR="4679" marT="4679" marB="0" anchor="b"/>
                </a:tc>
                <a:tc>
                  <a:txBody>
                    <a:bodyPr/>
                    <a:lstStyle/>
                    <a:p>
                      <a:pPr algn="l" fontAlgn="b"/>
                      <a:r>
                        <a:rPr lang="en-GB" sz="2400" u="none" strike="noStrike" dirty="0">
                          <a:effectLst/>
                        </a:rPr>
                        <a:t>Folder containing 2,453 csv files each with TMY irradiance (8760 hours)</a:t>
                      </a:r>
                      <a:endParaRPr lang="en-GB" sz="2400" b="0" i="0" u="none" strike="noStrike" dirty="0">
                        <a:solidFill>
                          <a:srgbClr val="000000"/>
                        </a:solidFill>
                        <a:effectLst/>
                        <a:latin typeface="Calibri" panose="020F0502020204030204" pitchFamily="34" charset="0"/>
                      </a:endParaRPr>
                    </a:p>
                  </a:txBody>
                  <a:tcPr marL="4679" marR="4679" marT="4679" marB="0" anchor="b"/>
                </a:tc>
              </a:tr>
            </a:tbl>
          </a:graphicData>
        </a:graphic>
      </p:graphicFrame>
      <p:sp>
        <p:nvSpPr>
          <p:cNvPr id="4" name="Rectangle 3"/>
          <p:cNvSpPr/>
          <p:nvPr/>
        </p:nvSpPr>
        <p:spPr>
          <a:xfrm>
            <a:off x="1394400" y="791673"/>
            <a:ext cx="9441928" cy="1779333"/>
          </a:xfrm>
          <a:prstGeom prst="rect">
            <a:avLst/>
          </a:prstGeom>
        </p:spPr>
        <p:txBody>
          <a:bodyPr wrap="square">
            <a:spAutoFit/>
          </a:bodyPr>
          <a:lstStyle/>
          <a:p>
            <a:pPr>
              <a:lnSpc>
                <a:spcPct val="107000"/>
              </a:lnSpc>
              <a:spcAft>
                <a:spcPts val="800"/>
              </a:spcAft>
            </a:pPr>
            <a:r>
              <a:rPr lang="en-GB" dirty="0">
                <a:latin typeface="Calibri" panose="020F0502020204030204" pitchFamily="34" charset="0"/>
                <a:ea typeface="Calibri" panose="020F0502020204030204" pitchFamily="34" charset="0"/>
                <a:cs typeface="Times New Roman" panose="02020603050405020304" pitchFamily="18" charset="0"/>
              </a:rPr>
              <a:t>INSTRUCTIONS:</a:t>
            </a:r>
          </a:p>
          <a:p>
            <a:pPr>
              <a:lnSpc>
                <a:spcPct val="107000"/>
              </a:lnSpc>
              <a:spcAft>
                <a:spcPts val="800"/>
              </a:spcAft>
            </a:pPr>
            <a:r>
              <a:rPr lang="en-GB" dirty="0">
                <a:latin typeface="Calibri" panose="020F0502020204030204" pitchFamily="34" charset="0"/>
                <a:ea typeface="Calibri" panose="020F0502020204030204" pitchFamily="34" charset="0"/>
                <a:cs typeface="Times New Roman" panose="02020603050405020304" pitchFamily="18" charset="0"/>
              </a:rPr>
              <a:t>Open the </a:t>
            </a:r>
            <a:r>
              <a:rPr lang="en-GB" dirty="0" err="1">
                <a:latin typeface="Calibri" panose="020F0502020204030204" pitchFamily="34" charset="0"/>
                <a:ea typeface="Calibri" panose="020F0502020204030204" pitchFamily="34" charset="0"/>
                <a:cs typeface="Times New Roman" panose="02020603050405020304" pitchFamily="18" charset="0"/>
              </a:rPr>
              <a:t>kml</a:t>
            </a:r>
            <a:r>
              <a:rPr lang="en-GB" dirty="0">
                <a:latin typeface="Calibri" panose="020F0502020204030204" pitchFamily="34" charset="0"/>
                <a:ea typeface="Calibri" panose="020F0502020204030204" pitchFamily="34" charset="0"/>
                <a:cs typeface="Times New Roman" panose="02020603050405020304" pitchFamily="18" charset="0"/>
              </a:rPr>
              <a:t> file in Google Earth or software of your choice and locate the grid point nearest to the location you are interested in.  Look up the coordinates of the point in the grid info file. Unzip folder and use Windows Explorer to open the csv containing TMY data for your selected point</a:t>
            </a:r>
            <a:r>
              <a:rPr lang="en-GB" dirty="0" smtClean="0">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dirty="0" smtClean="0">
                <a:effectLst/>
                <a:latin typeface="Calibri" panose="020F0502020204030204" pitchFamily="34" charset="0"/>
                <a:ea typeface="Calibri" panose="020F0502020204030204" pitchFamily="34" charset="0"/>
                <a:cs typeface="Times New Roman" panose="02020603050405020304" pitchFamily="18" charset="0"/>
              </a:rPr>
              <a:t>See below for illustrated ste</a:t>
            </a:r>
            <a:r>
              <a:rPr lang="en-GB" dirty="0" smtClean="0">
                <a:latin typeface="Calibri" panose="020F0502020204030204" pitchFamily="34" charset="0"/>
                <a:ea typeface="Calibri" panose="020F0502020204030204" pitchFamily="34" charset="0"/>
                <a:cs typeface="Times New Roman" panose="02020603050405020304" pitchFamily="18" charset="0"/>
              </a:rPr>
              <a:t>p-by-step example.</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017933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715890" y="0"/>
            <a:ext cx="8760219" cy="6858000"/>
          </a:xfrm>
          <a:prstGeom prst="rect">
            <a:avLst/>
          </a:prstGeom>
        </p:spPr>
      </p:pic>
      <p:pic>
        <p:nvPicPr>
          <p:cNvPr id="3" name="Picture 2"/>
          <p:cNvPicPr>
            <a:picLocks noChangeAspect="1"/>
          </p:cNvPicPr>
          <p:nvPr/>
        </p:nvPicPr>
        <p:blipFill>
          <a:blip r:embed="rId3"/>
          <a:stretch>
            <a:fillRect/>
          </a:stretch>
        </p:blipFill>
        <p:spPr>
          <a:xfrm>
            <a:off x="0" y="5036017"/>
            <a:ext cx="5734050" cy="1752600"/>
          </a:xfrm>
          <a:prstGeom prst="rect">
            <a:avLst/>
          </a:prstGeom>
        </p:spPr>
      </p:pic>
      <p:sp>
        <p:nvSpPr>
          <p:cNvPr id="4" name="TextBox 3"/>
          <p:cNvSpPr txBox="1"/>
          <p:nvPr/>
        </p:nvSpPr>
        <p:spPr>
          <a:xfrm>
            <a:off x="105877" y="731520"/>
            <a:ext cx="1610013" cy="1477328"/>
          </a:xfrm>
          <a:prstGeom prst="rect">
            <a:avLst/>
          </a:prstGeom>
          <a:noFill/>
        </p:spPr>
        <p:txBody>
          <a:bodyPr wrap="square" rtlCol="0">
            <a:spAutoFit/>
          </a:bodyPr>
          <a:lstStyle/>
          <a:p>
            <a:r>
              <a:rPr lang="en-GB" dirty="0" smtClean="0"/>
              <a:t>Loughborough Example – Find the closest </a:t>
            </a:r>
            <a:r>
              <a:rPr lang="en-GB" dirty="0" smtClean="0"/>
              <a:t>point using UK-10km_grid.kml </a:t>
            </a:r>
            <a:endParaRPr lang="en-GB" dirty="0"/>
          </a:p>
        </p:txBody>
      </p:sp>
      <p:sp>
        <p:nvSpPr>
          <p:cNvPr id="5" name="TextBox 4"/>
          <p:cNvSpPr txBox="1"/>
          <p:nvPr/>
        </p:nvSpPr>
        <p:spPr>
          <a:xfrm>
            <a:off x="-71562" y="4512797"/>
            <a:ext cx="2409245" cy="523220"/>
          </a:xfrm>
          <a:prstGeom prst="rect">
            <a:avLst/>
          </a:prstGeom>
          <a:noFill/>
        </p:spPr>
        <p:txBody>
          <a:bodyPr wrap="square" rtlCol="0">
            <a:spAutoFit/>
          </a:bodyPr>
          <a:lstStyle/>
          <a:p>
            <a:r>
              <a:rPr lang="en-GB" sz="1400" b="1" dirty="0" smtClean="0"/>
              <a:t>UK_10kmgrid_info.xlsx</a:t>
            </a:r>
          </a:p>
          <a:p>
            <a:r>
              <a:rPr lang="en-GB" sz="1400" dirty="0" smtClean="0"/>
              <a:t> - Find coordinates</a:t>
            </a:r>
            <a:endParaRPr lang="en-GB" sz="1400" dirty="0"/>
          </a:p>
        </p:txBody>
      </p:sp>
    </p:spTree>
    <p:extLst>
      <p:ext uri="{BB962C8B-B14F-4D97-AF65-F5344CB8AC3E}">
        <p14:creationId xmlns:p14="http://schemas.microsoft.com/office/powerpoint/2010/main" val="4889387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615989" y="0"/>
            <a:ext cx="9410700" cy="5057775"/>
          </a:xfrm>
          <a:prstGeom prst="rect">
            <a:avLst/>
          </a:prstGeom>
        </p:spPr>
      </p:pic>
      <p:pic>
        <p:nvPicPr>
          <p:cNvPr id="2" name="Picture 1"/>
          <p:cNvPicPr>
            <a:picLocks noChangeAspect="1"/>
          </p:cNvPicPr>
          <p:nvPr/>
        </p:nvPicPr>
        <p:blipFill>
          <a:blip r:embed="rId3"/>
          <a:stretch>
            <a:fillRect/>
          </a:stretch>
        </p:blipFill>
        <p:spPr>
          <a:xfrm>
            <a:off x="0" y="4599802"/>
            <a:ext cx="9311640" cy="2173129"/>
          </a:xfrm>
          <a:prstGeom prst="rect">
            <a:avLst/>
          </a:prstGeom>
        </p:spPr>
      </p:pic>
      <p:sp>
        <p:nvSpPr>
          <p:cNvPr id="4" name="TextBox 3"/>
          <p:cNvSpPr txBox="1"/>
          <p:nvPr/>
        </p:nvSpPr>
        <p:spPr>
          <a:xfrm>
            <a:off x="159025" y="548640"/>
            <a:ext cx="2345635" cy="1477328"/>
          </a:xfrm>
          <a:prstGeom prst="rect">
            <a:avLst/>
          </a:prstGeom>
          <a:noFill/>
        </p:spPr>
        <p:txBody>
          <a:bodyPr wrap="square" rtlCol="0">
            <a:spAutoFit/>
          </a:bodyPr>
          <a:lstStyle/>
          <a:p>
            <a:r>
              <a:rPr lang="en-GB" dirty="0" smtClean="0"/>
              <a:t>Unzip 10kmgrid-2008_17_GHI_TMY.7z and search for coordinates in Windows Explorer</a:t>
            </a:r>
            <a:endParaRPr lang="en-GB" dirty="0"/>
          </a:p>
        </p:txBody>
      </p:sp>
    </p:spTree>
    <p:extLst>
      <p:ext uri="{BB962C8B-B14F-4D97-AF65-F5344CB8AC3E}">
        <p14:creationId xmlns:p14="http://schemas.microsoft.com/office/powerpoint/2010/main" val="7837236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401531133"/>
              </p:ext>
            </p:extLst>
          </p:nvPr>
        </p:nvGraphicFramePr>
        <p:xfrm>
          <a:off x="7411451" y="1506972"/>
          <a:ext cx="2656574" cy="3648710"/>
        </p:xfrm>
        <a:graphic>
          <a:graphicData uri="http://schemas.openxmlformats.org/drawingml/2006/table">
            <a:tbl>
              <a:tblPr>
                <a:tableStyleId>{5C22544A-7EE6-4342-B048-85BDC9FD1C3A}</a:tableStyleId>
              </a:tblPr>
              <a:tblGrid>
                <a:gridCol w="1328287"/>
                <a:gridCol w="1328287"/>
              </a:tblGrid>
              <a:tr h="184150">
                <a:tc>
                  <a:txBody>
                    <a:bodyPr/>
                    <a:lstStyle/>
                    <a:p>
                      <a:pPr algn="l" fontAlgn="b"/>
                      <a:r>
                        <a:rPr lang="en-GB" sz="1800" u="none" strike="noStrike" dirty="0">
                          <a:effectLst/>
                        </a:rPr>
                        <a:t>Month</a:t>
                      </a:r>
                      <a:endParaRPr lang="en-GB" sz="1800" b="0" i="0" u="none" strike="noStrike" dirty="0">
                        <a:solidFill>
                          <a:srgbClr val="000000"/>
                        </a:solidFill>
                        <a:effectLst/>
                        <a:latin typeface="Calibri" panose="020F0502020204030204" pitchFamily="34" charset="0"/>
                      </a:endParaRPr>
                    </a:p>
                  </a:txBody>
                  <a:tcPr marL="6350" marR="6350" marT="6350" marB="0" anchor="b"/>
                </a:tc>
                <a:tc>
                  <a:txBody>
                    <a:bodyPr/>
                    <a:lstStyle/>
                    <a:p>
                      <a:pPr algn="l" fontAlgn="b"/>
                      <a:r>
                        <a:rPr lang="en-GB" sz="1800" u="none" strike="noStrike" dirty="0">
                          <a:effectLst/>
                        </a:rPr>
                        <a:t>Year</a:t>
                      </a:r>
                      <a:endParaRPr lang="en-GB" sz="1800" b="0" i="0" u="none" strike="noStrike" dirty="0">
                        <a:solidFill>
                          <a:srgbClr val="000000"/>
                        </a:solidFill>
                        <a:effectLst/>
                        <a:latin typeface="Calibri" panose="020F0502020204030204" pitchFamily="34" charset="0"/>
                      </a:endParaRPr>
                    </a:p>
                  </a:txBody>
                  <a:tcPr marL="6350" marR="6350" marT="6350" marB="0" anchor="b"/>
                </a:tc>
              </a:tr>
              <a:tr h="184150">
                <a:tc>
                  <a:txBody>
                    <a:bodyPr/>
                    <a:lstStyle/>
                    <a:p>
                      <a:pPr algn="l" fontAlgn="b"/>
                      <a:r>
                        <a:rPr lang="en-GB" sz="1800" u="none" strike="noStrike" dirty="0">
                          <a:effectLst/>
                        </a:rPr>
                        <a:t>January</a:t>
                      </a:r>
                      <a:endParaRPr lang="en-GB" sz="18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800" u="none" strike="noStrike" dirty="0">
                          <a:effectLst/>
                        </a:rPr>
                        <a:t>2014</a:t>
                      </a:r>
                      <a:endParaRPr lang="en-GB" sz="1800" b="0" i="0" u="none" strike="noStrike" dirty="0">
                        <a:solidFill>
                          <a:srgbClr val="000000"/>
                        </a:solidFill>
                        <a:effectLst/>
                        <a:latin typeface="Calibri" panose="020F0502020204030204" pitchFamily="34" charset="0"/>
                      </a:endParaRPr>
                    </a:p>
                  </a:txBody>
                  <a:tcPr marL="6350" marR="6350" marT="6350" marB="0" anchor="b"/>
                </a:tc>
              </a:tr>
              <a:tr h="184150">
                <a:tc>
                  <a:txBody>
                    <a:bodyPr/>
                    <a:lstStyle/>
                    <a:p>
                      <a:pPr algn="l" fontAlgn="b"/>
                      <a:r>
                        <a:rPr lang="en-GB" sz="1800" u="none" strike="noStrike" dirty="0">
                          <a:effectLst/>
                        </a:rPr>
                        <a:t>February</a:t>
                      </a:r>
                      <a:endParaRPr lang="en-GB" sz="18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800" u="none" strike="noStrike" dirty="0">
                          <a:effectLst/>
                        </a:rPr>
                        <a:t>2012</a:t>
                      </a:r>
                      <a:endParaRPr lang="en-GB" sz="1800" b="0" i="0" u="none" strike="noStrike" dirty="0">
                        <a:solidFill>
                          <a:srgbClr val="000000"/>
                        </a:solidFill>
                        <a:effectLst/>
                        <a:latin typeface="Calibri" panose="020F0502020204030204" pitchFamily="34" charset="0"/>
                      </a:endParaRPr>
                    </a:p>
                  </a:txBody>
                  <a:tcPr marL="6350" marR="6350" marT="6350" marB="0" anchor="b"/>
                </a:tc>
              </a:tr>
              <a:tr h="184150">
                <a:tc>
                  <a:txBody>
                    <a:bodyPr/>
                    <a:lstStyle/>
                    <a:p>
                      <a:pPr algn="l" fontAlgn="b"/>
                      <a:r>
                        <a:rPr lang="en-GB" sz="1800" u="none" strike="noStrike" dirty="0">
                          <a:effectLst/>
                        </a:rPr>
                        <a:t>March</a:t>
                      </a:r>
                      <a:endParaRPr lang="en-GB" sz="1800" b="0" i="0" u="none" strike="noStrike" dirty="0">
                        <a:solidFill>
                          <a:srgbClr val="000000"/>
                        </a:solidFill>
                        <a:effectLst/>
                        <a:latin typeface="Calibri" panose="020F0502020204030204" pitchFamily="34" charset="0"/>
                      </a:endParaRPr>
                    </a:p>
                  </a:txBody>
                  <a:tcPr marL="6350" marR="6350" marT="6350" marB="0" anchor="b"/>
                </a:tc>
                <a:tc>
                  <a:txBody>
                    <a:bodyPr/>
                    <a:lstStyle/>
                    <a:p>
                      <a:pPr algn="r" fontAlgn="b"/>
                      <a:r>
                        <a:rPr lang="en-GB" sz="1800" u="none" strike="noStrike" dirty="0">
                          <a:effectLst/>
                        </a:rPr>
                        <a:t>2012</a:t>
                      </a:r>
                      <a:endParaRPr lang="en-GB" sz="1800" b="0" i="0" u="none" strike="noStrike" dirty="0">
                        <a:solidFill>
                          <a:srgbClr val="000000"/>
                        </a:solidFill>
                        <a:effectLst/>
                        <a:latin typeface="Calibri" panose="020F0502020204030204" pitchFamily="34" charset="0"/>
                      </a:endParaRPr>
                    </a:p>
                  </a:txBody>
                  <a:tcPr marL="6350" marR="6350" marT="6350" marB="0" anchor="b"/>
                </a:tc>
              </a:tr>
              <a:tr h="184150">
                <a:tc>
                  <a:txBody>
                    <a:bodyPr/>
                    <a:lstStyle/>
                    <a:p>
                      <a:pPr algn="l" fontAlgn="b"/>
                      <a:r>
                        <a:rPr lang="en-GB" sz="1800" u="none" strike="noStrike">
                          <a:effectLst/>
                        </a:rPr>
                        <a:t>April</a:t>
                      </a:r>
                      <a:endParaRPr lang="en-GB" sz="18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800" u="none" strike="noStrike" dirty="0">
                          <a:effectLst/>
                        </a:rPr>
                        <a:t>2016</a:t>
                      </a:r>
                      <a:endParaRPr lang="en-GB" sz="1800" b="0" i="0" u="none" strike="noStrike" dirty="0">
                        <a:solidFill>
                          <a:srgbClr val="000000"/>
                        </a:solidFill>
                        <a:effectLst/>
                        <a:latin typeface="Calibri" panose="020F0502020204030204" pitchFamily="34" charset="0"/>
                      </a:endParaRPr>
                    </a:p>
                  </a:txBody>
                  <a:tcPr marL="6350" marR="6350" marT="6350" marB="0" anchor="b"/>
                </a:tc>
              </a:tr>
              <a:tr h="184150">
                <a:tc>
                  <a:txBody>
                    <a:bodyPr/>
                    <a:lstStyle/>
                    <a:p>
                      <a:pPr algn="l" fontAlgn="b"/>
                      <a:r>
                        <a:rPr lang="en-GB" sz="1800" u="none" strike="noStrike">
                          <a:effectLst/>
                        </a:rPr>
                        <a:t>May</a:t>
                      </a:r>
                      <a:endParaRPr lang="en-GB" sz="18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800" u="none" strike="noStrike" dirty="0">
                          <a:effectLst/>
                        </a:rPr>
                        <a:t>2010</a:t>
                      </a:r>
                      <a:endParaRPr lang="en-GB" sz="1800" b="0" i="0" u="none" strike="noStrike" dirty="0">
                        <a:solidFill>
                          <a:srgbClr val="000000"/>
                        </a:solidFill>
                        <a:effectLst/>
                        <a:latin typeface="Calibri" panose="020F0502020204030204" pitchFamily="34" charset="0"/>
                      </a:endParaRPr>
                    </a:p>
                  </a:txBody>
                  <a:tcPr marL="6350" marR="6350" marT="6350" marB="0" anchor="b"/>
                </a:tc>
              </a:tr>
              <a:tr h="184150">
                <a:tc>
                  <a:txBody>
                    <a:bodyPr/>
                    <a:lstStyle/>
                    <a:p>
                      <a:pPr algn="l" fontAlgn="b"/>
                      <a:r>
                        <a:rPr lang="en-GB" sz="1800" u="none" strike="noStrike">
                          <a:effectLst/>
                        </a:rPr>
                        <a:t>June</a:t>
                      </a:r>
                      <a:endParaRPr lang="en-GB" sz="18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800" u="none" strike="noStrike" dirty="0">
                          <a:effectLst/>
                        </a:rPr>
                        <a:t>2011</a:t>
                      </a:r>
                      <a:endParaRPr lang="en-GB" sz="1800" b="0" i="0" u="none" strike="noStrike" dirty="0">
                        <a:solidFill>
                          <a:srgbClr val="000000"/>
                        </a:solidFill>
                        <a:effectLst/>
                        <a:latin typeface="Calibri" panose="020F0502020204030204" pitchFamily="34" charset="0"/>
                      </a:endParaRPr>
                    </a:p>
                  </a:txBody>
                  <a:tcPr marL="6350" marR="6350" marT="6350" marB="0" anchor="b"/>
                </a:tc>
              </a:tr>
              <a:tr h="184150">
                <a:tc>
                  <a:txBody>
                    <a:bodyPr/>
                    <a:lstStyle/>
                    <a:p>
                      <a:pPr algn="l" fontAlgn="b"/>
                      <a:r>
                        <a:rPr lang="en-GB" sz="1800" u="none" strike="noStrike">
                          <a:effectLst/>
                        </a:rPr>
                        <a:t>July</a:t>
                      </a:r>
                      <a:endParaRPr lang="en-GB" sz="18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800" u="none" strike="noStrike" dirty="0">
                          <a:effectLst/>
                        </a:rPr>
                        <a:t>2016</a:t>
                      </a:r>
                      <a:endParaRPr lang="en-GB" sz="1800" b="0" i="0" u="none" strike="noStrike" dirty="0">
                        <a:solidFill>
                          <a:srgbClr val="000000"/>
                        </a:solidFill>
                        <a:effectLst/>
                        <a:latin typeface="Calibri" panose="020F0502020204030204" pitchFamily="34" charset="0"/>
                      </a:endParaRPr>
                    </a:p>
                  </a:txBody>
                  <a:tcPr marL="6350" marR="6350" marT="6350" marB="0" anchor="b"/>
                </a:tc>
              </a:tr>
              <a:tr h="184150">
                <a:tc>
                  <a:txBody>
                    <a:bodyPr/>
                    <a:lstStyle/>
                    <a:p>
                      <a:pPr algn="l" fontAlgn="b"/>
                      <a:r>
                        <a:rPr lang="en-GB" sz="1800" u="none" strike="noStrike">
                          <a:effectLst/>
                        </a:rPr>
                        <a:t>August</a:t>
                      </a:r>
                      <a:endParaRPr lang="en-GB" sz="18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800" u="none" strike="noStrike" dirty="0">
                          <a:effectLst/>
                        </a:rPr>
                        <a:t>2016</a:t>
                      </a:r>
                      <a:endParaRPr lang="en-GB" sz="1800" b="0" i="0" u="none" strike="noStrike" dirty="0">
                        <a:solidFill>
                          <a:srgbClr val="000000"/>
                        </a:solidFill>
                        <a:effectLst/>
                        <a:latin typeface="Calibri" panose="020F0502020204030204" pitchFamily="34" charset="0"/>
                      </a:endParaRPr>
                    </a:p>
                  </a:txBody>
                  <a:tcPr marL="6350" marR="6350" marT="6350" marB="0" anchor="b"/>
                </a:tc>
              </a:tr>
              <a:tr h="184150">
                <a:tc>
                  <a:txBody>
                    <a:bodyPr/>
                    <a:lstStyle/>
                    <a:p>
                      <a:pPr algn="l" fontAlgn="b"/>
                      <a:r>
                        <a:rPr lang="en-GB" sz="1800" u="none" strike="noStrike">
                          <a:effectLst/>
                        </a:rPr>
                        <a:t>September</a:t>
                      </a:r>
                      <a:endParaRPr lang="en-GB" sz="18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800" u="none" strike="noStrike" dirty="0">
                          <a:effectLst/>
                        </a:rPr>
                        <a:t>2013</a:t>
                      </a:r>
                      <a:endParaRPr lang="en-GB" sz="1800" b="0" i="0" u="none" strike="noStrike" dirty="0">
                        <a:solidFill>
                          <a:srgbClr val="000000"/>
                        </a:solidFill>
                        <a:effectLst/>
                        <a:latin typeface="Calibri" panose="020F0502020204030204" pitchFamily="34" charset="0"/>
                      </a:endParaRPr>
                    </a:p>
                  </a:txBody>
                  <a:tcPr marL="6350" marR="6350" marT="6350" marB="0" anchor="b"/>
                </a:tc>
              </a:tr>
              <a:tr h="184150">
                <a:tc>
                  <a:txBody>
                    <a:bodyPr/>
                    <a:lstStyle/>
                    <a:p>
                      <a:pPr algn="l" fontAlgn="b"/>
                      <a:r>
                        <a:rPr lang="en-GB" sz="1800" u="none" strike="noStrike">
                          <a:effectLst/>
                        </a:rPr>
                        <a:t>October</a:t>
                      </a:r>
                      <a:endParaRPr lang="en-GB" sz="18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800" u="none" strike="noStrike" dirty="0">
                          <a:effectLst/>
                        </a:rPr>
                        <a:t>2012</a:t>
                      </a:r>
                      <a:endParaRPr lang="en-GB" sz="1800" b="0" i="0" u="none" strike="noStrike" dirty="0">
                        <a:solidFill>
                          <a:srgbClr val="000000"/>
                        </a:solidFill>
                        <a:effectLst/>
                        <a:latin typeface="Calibri" panose="020F0502020204030204" pitchFamily="34" charset="0"/>
                      </a:endParaRPr>
                    </a:p>
                  </a:txBody>
                  <a:tcPr marL="6350" marR="6350" marT="6350" marB="0" anchor="b"/>
                </a:tc>
              </a:tr>
              <a:tr h="184150">
                <a:tc>
                  <a:txBody>
                    <a:bodyPr/>
                    <a:lstStyle/>
                    <a:p>
                      <a:pPr algn="l" fontAlgn="b"/>
                      <a:r>
                        <a:rPr lang="en-GB" sz="1800" u="none" strike="noStrike">
                          <a:effectLst/>
                        </a:rPr>
                        <a:t>November</a:t>
                      </a:r>
                      <a:endParaRPr lang="en-GB" sz="18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800" u="none" strike="noStrike" dirty="0">
                          <a:effectLst/>
                        </a:rPr>
                        <a:t>2010</a:t>
                      </a:r>
                      <a:endParaRPr lang="en-GB" sz="1800" b="0" i="0" u="none" strike="noStrike" dirty="0">
                        <a:solidFill>
                          <a:srgbClr val="000000"/>
                        </a:solidFill>
                        <a:effectLst/>
                        <a:latin typeface="Calibri" panose="020F0502020204030204" pitchFamily="34" charset="0"/>
                      </a:endParaRPr>
                    </a:p>
                  </a:txBody>
                  <a:tcPr marL="6350" marR="6350" marT="6350" marB="0" anchor="b"/>
                </a:tc>
              </a:tr>
              <a:tr h="184150">
                <a:tc>
                  <a:txBody>
                    <a:bodyPr/>
                    <a:lstStyle/>
                    <a:p>
                      <a:pPr algn="l" fontAlgn="b"/>
                      <a:r>
                        <a:rPr lang="en-GB" sz="1800" u="none" strike="noStrike">
                          <a:effectLst/>
                        </a:rPr>
                        <a:t>December</a:t>
                      </a:r>
                      <a:endParaRPr lang="en-GB" sz="18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en-GB" sz="1800" u="none" strike="noStrike" dirty="0">
                          <a:effectLst/>
                        </a:rPr>
                        <a:t>2012</a:t>
                      </a:r>
                      <a:endParaRPr lang="en-GB" sz="1800" b="0" i="0" u="none" strike="noStrike" dirty="0">
                        <a:solidFill>
                          <a:srgbClr val="000000"/>
                        </a:solidFill>
                        <a:effectLst/>
                        <a:latin typeface="Calibri" panose="020F0502020204030204" pitchFamily="34" charset="0"/>
                      </a:endParaRPr>
                    </a:p>
                  </a:txBody>
                  <a:tcPr marL="6350" marR="6350" marT="6350" marB="0" anchor="b"/>
                </a:tc>
              </a:tr>
            </a:tbl>
          </a:graphicData>
        </a:graphic>
      </p:graphicFrame>
      <p:pic>
        <p:nvPicPr>
          <p:cNvPr id="3" name="Picture 2"/>
          <p:cNvPicPr>
            <a:picLocks noChangeAspect="1"/>
          </p:cNvPicPr>
          <p:nvPr/>
        </p:nvPicPr>
        <p:blipFill>
          <a:blip r:embed="rId2"/>
          <a:stretch>
            <a:fillRect/>
          </a:stretch>
        </p:blipFill>
        <p:spPr>
          <a:xfrm>
            <a:off x="97083" y="0"/>
            <a:ext cx="6222678" cy="6858000"/>
          </a:xfrm>
          <a:prstGeom prst="rect">
            <a:avLst/>
          </a:prstGeom>
        </p:spPr>
      </p:pic>
      <p:sp>
        <p:nvSpPr>
          <p:cNvPr id="4" name="TextBox 3"/>
          <p:cNvSpPr txBox="1"/>
          <p:nvPr/>
        </p:nvSpPr>
        <p:spPr>
          <a:xfrm>
            <a:off x="6756935" y="423512"/>
            <a:ext cx="4389120" cy="369332"/>
          </a:xfrm>
          <a:prstGeom prst="rect">
            <a:avLst/>
          </a:prstGeom>
          <a:noFill/>
        </p:spPr>
        <p:txBody>
          <a:bodyPr wrap="square" rtlCol="0">
            <a:spAutoFit/>
          </a:bodyPr>
          <a:lstStyle/>
          <a:p>
            <a:r>
              <a:rPr lang="en-GB" dirty="0" smtClean="0"/>
              <a:t>Loughborough Example (Point closest)</a:t>
            </a:r>
            <a:endParaRPr lang="en-GB" dirty="0"/>
          </a:p>
        </p:txBody>
      </p:sp>
    </p:spTree>
    <p:extLst>
      <p:ext uri="{BB962C8B-B14F-4D97-AF65-F5344CB8AC3E}">
        <p14:creationId xmlns:p14="http://schemas.microsoft.com/office/powerpoint/2010/main" val="29194519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Data Origins (1)</a:t>
            </a:r>
            <a:endParaRPr lang="en-GB" dirty="0"/>
          </a:p>
        </p:txBody>
      </p:sp>
      <p:pic>
        <p:nvPicPr>
          <p:cNvPr id="3" name="Picture 2"/>
          <p:cNvPicPr/>
          <p:nvPr/>
        </p:nvPicPr>
        <p:blipFill>
          <a:blip r:embed="rId2"/>
          <a:stretch>
            <a:fillRect/>
          </a:stretch>
        </p:blipFill>
        <p:spPr>
          <a:xfrm>
            <a:off x="2801250" y="1805246"/>
            <a:ext cx="3028950" cy="2276475"/>
          </a:xfrm>
          <a:prstGeom prst="rect">
            <a:avLst/>
          </a:prstGeom>
        </p:spPr>
      </p:pic>
      <p:pic>
        <p:nvPicPr>
          <p:cNvPr id="4" name="Picture 3"/>
          <p:cNvPicPr>
            <a:picLocks noChangeAspect="1"/>
          </p:cNvPicPr>
          <p:nvPr/>
        </p:nvPicPr>
        <p:blipFill>
          <a:blip r:embed="rId3"/>
          <a:stretch>
            <a:fillRect/>
          </a:stretch>
        </p:blipFill>
        <p:spPr>
          <a:xfrm>
            <a:off x="88292" y="1483718"/>
            <a:ext cx="3047352" cy="5014713"/>
          </a:xfrm>
          <a:prstGeom prst="rect">
            <a:avLst/>
          </a:prstGeom>
        </p:spPr>
      </p:pic>
      <p:pic>
        <p:nvPicPr>
          <p:cNvPr id="5" name="Picture 4">
            <a:hlinkClick r:id="rId4" action="ppaction://hlinkfile"/>
          </p:cNvPr>
          <p:cNvPicPr>
            <a:picLocks noChangeAspect="1"/>
          </p:cNvPicPr>
          <p:nvPr/>
        </p:nvPicPr>
        <p:blipFill>
          <a:blip r:embed="rId5"/>
          <a:stretch>
            <a:fillRect/>
          </a:stretch>
        </p:blipFill>
        <p:spPr>
          <a:xfrm>
            <a:off x="5519374" y="1587202"/>
            <a:ext cx="2843214" cy="4807743"/>
          </a:xfrm>
          <a:prstGeom prst="rect">
            <a:avLst/>
          </a:prstGeom>
        </p:spPr>
      </p:pic>
      <p:cxnSp>
        <p:nvCxnSpPr>
          <p:cNvPr id="6" name="Straight Arrow Connector 5"/>
          <p:cNvCxnSpPr/>
          <p:nvPr/>
        </p:nvCxnSpPr>
        <p:spPr bwMode="auto">
          <a:xfrm flipV="1">
            <a:off x="2686535" y="4543125"/>
            <a:ext cx="3250057" cy="9724"/>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sp>
        <p:nvSpPr>
          <p:cNvPr id="8" name="TextBox 7"/>
          <p:cNvSpPr txBox="1"/>
          <p:nvPr/>
        </p:nvSpPr>
        <p:spPr>
          <a:xfrm>
            <a:off x="7960093" y="183190"/>
            <a:ext cx="3996978" cy="6463308"/>
          </a:xfrm>
          <a:prstGeom prst="rect">
            <a:avLst/>
          </a:prstGeom>
          <a:noFill/>
        </p:spPr>
        <p:txBody>
          <a:bodyPr wrap="square" rtlCol="0">
            <a:spAutoFit/>
          </a:bodyPr>
          <a:lstStyle/>
          <a:p>
            <a:r>
              <a:rPr lang="en-GB" dirty="0" smtClean="0"/>
              <a:t>Data interpolated via ordinary </a:t>
            </a:r>
            <a:r>
              <a:rPr lang="en-GB" dirty="0" err="1" smtClean="0"/>
              <a:t>kriging</a:t>
            </a:r>
            <a:r>
              <a:rPr lang="en-GB" dirty="0" smtClean="0"/>
              <a:t> from 80+ UK Met. Office weather stations to 10 x 10 km grid.</a:t>
            </a:r>
          </a:p>
          <a:p>
            <a:endParaRPr lang="en-GB" dirty="0"/>
          </a:p>
          <a:p>
            <a:r>
              <a:rPr lang="en-GB" dirty="0" smtClean="0"/>
              <a:t>Please cite the following:</a:t>
            </a:r>
          </a:p>
          <a:p>
            <a:pPr marL="342900" indent="-342900">
              <a:buFont typeface="+mj-lt"/>
              <a:buAutoNum type="arabicPeriod"/>
            </a:pPr>
            <a:r>
              <a:rPr lang="en-GB" i="1" dirty="0"/>
              <a:t>Met Office (2006): MIDAS: Global Radiation Observations. NCAS British Atmospheric Data Centre, </a:t>
            </a:r>
            <a:r>
              <a:rPr lang="en-GB" i="1" dirty="0" smtClean="0"/>
              <a:t>8 August 2018</a:t>
            </a:r>
            <a:r>
              <a:rPr lang="en-GB" dirty="0"/>
              <a:t> </a:t>
            </a:r>
            <a:r>
              <a:rPr lang="en-GB" dirty="0">
                <a:hlinkClick r:id="rId6"/>
              </a:rPr>
              <a:t>http://</a:t>
            </a:r>
            <a:r>
              <a:rPr lang="en-GB" dirty="0" smtClean="0">
                <a:hlinkClick r:id="rId6"/>
              </a:rPr>
              <a:t>catalogue.ceda.ac.uk/uuid/b4c028814a666a651f52f2b37a97c7c7</a:t>
            </a:r>
            <a:endParaRPr lang="en-GB" dirty="0" smtClean="0"/>
          </a:p>
          <a:p>
            <a:pPr marL="342900" indent="-342900">
              <a:buFont typeface="+mj-lt"/>
              <a:buAutoNum type="arabicPeriod"/>
            </a:pPr>
            <a:r>
              <a:rPr lang="en-GB" i="1" dirty="0"/>
              <a:t>Diane Palmer, Ian Cole, Tom Betts, Ralph  Gottschalg, 2017, “Interpolating and estimating horizontal diffuse solar irradiation to provide UK-wide coverage:  selection of the best performing models”, Energies, Special Issue “Solar </a:t>
            </a:r>
            <a:r>
              <a:rPr lang="en-GB" i="1" dirty="0" err="1"/>
              <a:t>Photovoltaics</a:t>
            </a:r>
            <a:r>
              <a:rPr lang="en-GB" i="1" dirty="0"/>
              <a:t> </a:t>
            </a:r>
            <a:r>
              <a:rPr lang="en-GB" i="1" dirty="0" err="1"/>
              <a:t>Trilemma</a:t>
            </a:r>
            <a:r>
              <a:rPr lang="en-GB" i="1" dirty="0"/>
              <a:t>: Efficiency, Stability and Cost Reduction 2017, 10, 181; </a:t>
            </a:r>
            <a:r>
              <a:rPr lang="en-GB" i="1" dirty="0" smtClean="0"/>
              <a:t>doi:10.3390/en10020181 </a:t>
            </a:r>
            <a:r>
              <a:rPr lang="en-GB" u="sng" dirty="0" smtClean="0">
                <a:hlinkClick r:id="rId7"/>
              </a:rPr>
              <a:t>http</a:t>
            </a:r>
            <a:r>
              <a:rPr lang="en-GB" u="sng" dirty="0">
                <a:hlinkClick r:id="rId7"/>
              </a:rPr>
              <a:t>://</a:t>
            </a:r>
            <a:r>
              <a:rPr lang="en-GB" u="sng" dirty="0" smtClean="0">
                <a:hlinkClick r:id="rId7"/>
              </a:rPr>
              <a:t>www.mdpi.com/1996-1073/10/2/181</a:t>
            </a:r>
            <a:endParaRPr lang="en-GB" dirty="0" smtClean="0"/>
          </a:p>
        </p:txBody>
      </p:sp>
    </p:spTree>
    <p:extLst>
      <p:ext uri="{BB962C8B-B14F-4D97-AF65-F5344CB8AC3E}">
        <p14:creationId xmlns:p14="http://schemas.microsoft.com/office/powerpoint/2010/main" val="8494225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Data Origins (2)</a:t>
            </a:r>
            <a:endParaRPr lang="en-GB" dirty="0"/>
          </a:p>
        </p:txBody>
      </p:sp>
      <p:sp>
        <p:nvSpPr>
          <p:cNvPr id="3" name="Content Placeholder 2"/>
          <p:cNvSpPr>
            <a:spLocks noGrp="1"/>
          </p:cNvSpPr>
          <p:nvPr>
            <p:ph idx="1"/>
          </p:nvPr>
        </p:nvSpPr>
        <p:spPr>
          <a:xfrm>
            <a:off x="616818" y="1546492"/>
            <a:ext cx="10515600" cy="4351338"/>
          </a:xfrm>
        </p:spPr>
        <p:txBody>
          <a:bodyPr>
            <a:noAutofit/>
          </a:bodyPr>
          <a:lstStyle/>
          <a:p>
            <a:pPr marL="0" indent="0">
              <a:lnSpc>
                <a:spcPct val="100000"/>
              </a:lnSpc>
              <a:buNone/>
            </a:pPr>
            <a:r>
              <a:rPr lang="en-GB" sz="2000" dirty="0" smtClean="0"/>
              <a:t>The data available for download comprises hourly TMY Global Horizontal Irradiance values generated from the 2008-2016 decade for a 10 x 10 km resolution grid covering the UK and Northern Ireland. Global Horizontal Irradiance in </a:t>
            </a:r>
            <a:r>
              <a:rPr lang="en-GB" sz="2000" dirty="0" err="1" smtClean="0"/>
              <a:t>Wh</a:t>
            </a:r>
            <a:r>
              <a:rPr lang="en-GB" sz="2000" dirty="0" smtClean="0"/>
              <a:t>/m</a:t>
            </a:r>
            <a:r>
              <a:rPr lang="en-GB" sz="2000" baseline="30000" dirty="0" smtClean="0"/>
              <a:t>2</a:t>
            </a:r>
            <a:r>
              <a:rPr lang="en-GB" sz="2000" dirty="0" smtClean="0"/>
              <a:t>.</a:t>
            </a:r>
          </a:p>
          <a:p>
            <a:pPr marL="0" indent="0">
              <a:lnSpc>
                <a:spcPct val="100000"/>
              </a:lnSpc>
              <a:buNone/>
            </a:pPr>
            <a:r>
              <a:rPr lang="en-GB" sz="2000" dirty="0" smtClean="0"/>
              <a:t>The data is initially interpolated to each grid point from UK Meteorological Office measured weather station values. Ordinary </a:t>
            </a:r>
            <a:r>
              <a:rPr lang="en-GB" sz="2000" dirty="0" err="1" smtClean="0"/>
              <a:t>kriging</a:t>
            </a:r>
            <a:r>
              <a:rPr lang="en-GB" sz="2000" dirty="0" smtClean="0"/>
              <a:t> with an exponential </a:t>
            </a:r>
            <a:r>
              <a:rPr lang="en-GB" sz="2000" dirty="0" err="1" smtClean="0"/>
              <a:t>semivariogram</a:t>
            </a:r>
            <a:r>
              <a:rPr lang="en-GB" sz="2000" dirty="0" smtClean="0"/>
              <a:t> is used. The TMY for each point is then calculated as follows:</a:t>
            </a:r>
          </a:p>
          <a:p>
            <a:pPr lvl="0">
              <a:lnSpc>
                <a:spcPct val="100000"/>
              </a:lnSpc>
            </a:pPr>
            <a:r>
              <a:rPr lang="en-GB" sz="2000" dirty="0" smtClean="0"/>
              <a:t>For each month in the year (i.e., Jan., Feb., March, etc.), the ten-year monthly mean of irradiance data is obtained for the period 2004-2015.</a:t>
            </a:r>
          </a:p>
          <a:p>
            <a:pPr lvl="0">
              <a:lnSpc>
                <a:spcPct val="100000"/>
              </a:lnSpc>
            </a:pPr>
            <a:r>
              <a:rPr lang="en-GB" sz="2000" dirty="0" smtClean="0"/>
              <a:t>The historic month that most closely matches the ten-year mean for that month is identified i.e. the most “typical” month.</a:t>
            </a:r>
          </a:p>
          <a:p>
            <a:pPr lvl="0">
              <a:lnSpc>
                <a:spcPct val="100000"/>
              </a:lnSpc>
            </a:pPr>
            <a:r>
              <a:rPr lang="en-GB" sz="2000" dirty="0" smtClean="0"/>
              <a:t>The hourly data values from the twelve typical months are combined to create the typical year file. This might comprise e.g. January from 2010, February from 2005, March from 2007 etc.</a:t>
            </a:r>
          </a:p>
          <a:p>
            <a:pPr>
              <a:lnSpc>
                <a:spcPct val="100000"/>
              </a:lnSpc>
            </a:pPr>
            <a:r>
              <a:rPr lang="en-GB" sz="2000" dirty="0" smtClean="0"/>
              <a:t>This simple method has been shown to perform well compared to other free-to-download TMY datasets.</a:t>
            </a:r>
          </a:p>
          <a:p>
            <a:endParaRPr lang="en-GB" sz="2000" dirty="0"/>
          </a:p>
        </p:txBody>
      </p:sp>
    </p:spTree>
    <p:extLst>
      <p:ext uri="{BB962C8B-B14F-4D97-AF65-F5344CB8AC3E}">
        <p14:creationId xmlns:p14="http://schemas.microsoft.com/office/powerpoint/2010/main" val="8617505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112</TotalTime>
  <Words>399</Words>
  <Application>Microsoft Office PowerPoint</Application>
  <PresentationFormat>Widescreen</PresentationFormat>
  <Paragraphs>57</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Times New Roman</vt:lpstr>
      <vt:lpstr>Office Theme</vt:lpstr>
      <vt:lpstr>TMY 2008 - 2017</vt:lpstr>
      <vt:lpstr>PowerPoint Presentation</vt:lpstr>
      <vt:lpstr>PowerPoint Presentation</vt:lpstr>
      <vt:lpstr>PowerPoint Presentation</vt:lpstr>
      <vt:lpstr>PowerPoint Presentation</vt:lpstr>
      <vt:lpstr>Data Origins (1)</vt:lpstr>
      <vt:lpstr>Data Origins (2)</vt:lpstr>
    </vt:vector>
  </TitlesOfParts>
  <Company>Loughborough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Diane Palmer</dc:creator>
  <cp:lastModifiedBy>Diane Palmer</cp:lastModifiedBy>
  <cp:revision>16</cp:revision>
  <dcterms:created xsi:type="dcterms:W3CDTF">2018-08-03T13:36:10Z</dcterms:created>
  <dcterms:modified xsi:type="dcterms:W3CDTF">2018-08-08T08:53:52Z</dcterms:modified>
</cp:coreProperties>
</file>