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36004500" cy="42808525"/>
  <p:notesSz cx="6858000" cy="9144000"/>
  <p:defaultTextStyle>
    <a:defPPr>
      <a:defRPr lang="en-US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24" autoAdjust="0"/>
  </p:normalViewPr>
  <p:slideViewPr>
    <p:cSldViewPr>
      <p:cViewPr>
        <p:scale>
          <a:sx n="40" d="100"/>
          <a:sy n="40" d="100"/>
        </p:scale>
        <p:origin x="-246" y="6630"/>
      </p:cViewPr>
      <p:guideLst>
        <p:guide orient="horz" pos="13483"/>
        <p:guide pos="11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" y="24137817"/>
            <a:ext cx="36004500" cy="18670709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" y="0"/>
            <a:ext cx="36004500" cy="2413781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" y="16556069"/>
            <a:ext cx="36004500" cy="1426950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" y="9988657"/>
            <a:ext cx="36004500" cy="31868569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3068" y="31538645"/>
            <a:ext cx="22195727" cy="5506301"/>
          </a:xfrm>
        </p:spPr>
        <p:txBody>
          <a:bodyPr>
            <a:normAutofit/>
          </a:bodyPr>
          <a:lstStyle>
            <a:lvl1pPr marL="0" indent="0" algn="l">
              <a:buNone/>
              <a:defRPr sz="10000">
                <a:solidFill>
                  <a:schemeClr val="tx2"/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9227" y="19552163"/>
            <a:ext cx="28252945" cy="11193181"/>
          </a:xfrm>
          <a:effectLst/>
        </p:spPr>
        <p:txBody>
          <a:bodyPr>
            <a:noAutofit/>
          </a:bodyPr>
          <a:lstStyle>
            <a:lvl1pPr marL="2923501" indent="-2088215" algn="l">
              <a:defRPr sz="24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0938" y="4566237"/>
            <a:ext cx="25203151" cy="2168965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42923" y="2350272"/>
            <a:ext cx="8101012" cy="32698391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88697" y="4566241"/>
            <a:ext cx="19015318" cy="305535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00563" y="4566244"/>
            <a:ext cx="25203151" cy="2168965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24137817"/>
            <a:ext cx="36004500" cy="18670709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" y="0"/>
            <a:ext cx="36004500" cy="2413781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" y="16556069"/>
            <a:ext cx="36004500" cy="1426950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" y="9988657"/>
            <a:ext cx="36004500" cy="31868569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5704" y="13561950"/>
            <a:ext cx="23493748" cy="15126840"/>
          </a:xfrm>
          <a:effectLst/>
        </p:spPr>
        <p:txBody>
          <a:bodyPr anchor="b"/>
          <a:lstStyle>
            <a:lvl1pPr algn="r">
              <a:defRPr sz="21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349" y="28760681"/>
            <a:ext cx="23508820" cy="5215050"/>
          </a:xfrm>
        </p:spPr>
        <p:txBody>
          <a:bodyPr anchor="t"/>
          <a:lstStyle>
            <a:lvl1pPr marL="0" indent="0" algn="r">
              <a:buNone/>
              <a:defRPr sz="9100">
                <a:solidFill>
                  <a:schemeClr val="tx2"/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00559" y="4566237"/>
            <a:ext cx="13177647" cy="2168965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8290286" y="4566244"/>
            <a:ext cx="13177647" cy="2168965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0563" y="4566244"/>
            <a:ext cx="13177647" cy="3993477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110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3511" y="8741023"/>
            <a:ext cx="13177647" cy="17123410"/>
          </a:xfrm>
        </p:spPr>
        <p:txBody>
          <a:bodyPr>
            <a:normAutofit/>
          </a:bodyPr>
          <a:lstStyle>
            <a:lvl1pPr>
              <a:defRPr sz="8200"/>
            </a:lvl1pPr>
            <a:lvl2pPr>
              <a:defRPr sz="8200"/>
            </a:lvl2pPr>
            <a:lvl3pPr>
              <a:defRPr sz="7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98752" y="4566244"/>
            <a:ext cx="13177647" cy="3993477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110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marL="0" lvl="0" indent="0" algn="ctr" defTabSz="4176431" rtl="0" eaLnBrk="1" latinLnBrk="0" hangingPunct="1">
              <a:spcBef>
                <a:spcPct val="20000"/>
              </a:spcBef>
              <a:spcAft>
                <a:spcPts val="137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89787" y="8732939"/>
            <a:ext cx="13177647" cy="17123410"/>
          </a:xfrm>
        </p:spPr>
        <p:txBody>
          <a:bodyPr>
            <a:normAutofit/>
          </a:bodyPr>
          <a:lstStyle>
            <a:lvl1pPr>
              <a:defRPr sz="8200"/>
            </a:lvl1pPr>
            <a:lvl2pPr>
              <a:defRPr sz="8200"/>
            </a:lvl2pPr>
            <a:lvl3pPr>
              <a:defRPr sz="7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3939" y="13793861"/>
            <a:ext cx="14317085" cy="7855676"/>
          </a:xfrm>
          <a:effectLst/>
        </p:spPr>
        <p:txBody>
          <a:bodyPr anchor="b">
            <a:noAutofit/>
          </a:bodyPr>
          <a:lstStyle>
            <a:lvl1pPr marL="1044108" indent="-1044108" algn="l">
              <a:defRPr sz="1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86967" y="4566244"/>
            <a:ext cx="15817273" cy="30553539"/>
          </a:xfrm>
        </p:spPr>
        <p:txBody>
          <a:bodyPr anchor="ctr"/>
          <a:lstStyle>
            <a:lvl1pPr>
              <a:defRPr sz="10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64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35825" y="21833733"/>
            <a:ext cx="13342848" cy="13355149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24137817"/>
            <a:ext cx="36004500" cy="18670709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" y="0"/>
            <a:ext cx="36004500" cy="2413781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" y="16556069"/>
            <a:ext cx="36004500" cy="1426950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" y="9988657"/>
            <a:ext cx="36004500" cy="31868569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21002" y="7134755"/>
            <a:ext cx="16202025" cy="19524171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91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6681" y="6307586"/>
            <a:ext cx="14545574" cy="13501851"/>
          </a:xfrm>
        </p:spPr>
        <p:txBody>
          <a:bodyPr anchor="b"/>
          <a:lstStyle>
            <a:lvl1pPr marL="835286" indent="-835286">
              <a:buFont typeface="Georgia" pitchFamily="18" charset="0"/>
              <a:buChar char="*"/>
              <a:defRPr sz="73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3618" y="27867495"/>
            <a:ext cx="25135181" cy="7134754"/>
          </a:xfrm>
        </p:spPr>
        <p:txBody>
          <a:bodyPr anchor="b">
            <a:noAutofit/>
          </a:bodyPr>
          <a:lstStyle>
            <a:lvl1pPr algn="l">
              <a:defRPr sz="21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1868569"/>
            <a:ext cx="36004500" cy="10939956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" y="1"/>
            <a:ext cx="36004500" cy="3186856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" y="23522242"/>
            <a:ext cx="36004500" cy="1426950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" y="9988657"/>
            <a:ext cx="36004500" cy="31868569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61078" y="27291640"/>
            <a:ext cx="25643012" cy="7134754"/>
          </a:xfrm>
          <a:prstGeom prst="rect">
            <a:avLst/>
          </a:prstGeom>
          <a:effectLst/>
        </p:spPr>
        <p:txBody>
          <a:bodyPr vert="horz" lIns="417643" tIns="208822" rIns="417643" bIns="208822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0563" y="4570863"/>
            <a:ext cx="25203151" cy="21689653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03038" y="38527675"/>
            <a:ext cx="9901237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C91E08-53F6-4B30-8521-A8FFEF1ADBB8}" type="datetimeFigureOut">
              <a:rPr lang="en-GB" smtClean="0"/>
              <a:pPr/>
              <a:t>02/04/2012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0224" y="38527675"/>
            <a:ext cx="13201654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001875" y="38527675"/>
            <a:ext cx="7200900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1461751" indent="-1461751" algn="r" defTabSz="4176431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210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044108" indent="-835286" algn="l" defTabSz="4176431" rtl="0" eaLnBrk="1" latinLnBrk="0" hangingPunct="1">
        <a:spcBef>
          <a:spcPct val="20000"/>
        </a:spcBef>
        <a:spcAft>
          <a:spcPts val="1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0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505858" indent="-835286" algn="l" defTabSz="4176431" rtl="0" eaLnBrk="1" latinLnBrk="0" hangingPunct="1">
        <a:spcBef>
          <a:spcPct val="20000"/>
        </a:spcBef>
        <a:spcAft>
          <a:spcPts val="1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9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3758788" indent="-835286" algn="l" defTabSz="4176431" rtl="0" eaLnBrk="1" latinLnBrk="0" hangingPunct="1">
        <a:spcBef>
          <a:spcPct val="20000"/>
        </a:spcBef>
        <a:spcAft>
          <a:spcPts val="1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8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011717" indent="-835286" algn="l" defTabSz="4176431" rtl="0" eaLnBrk="1" latinLnBrk="0" hangingPunct="1">
        <a:spcBef>
          <a:spcPct val="20000"/>
        </a:spcBef>
        <a:spcAft>
          <a:spcPts val="1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7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348174" indent="-835286" algn="l" defTabSz="4176431" rtl="0" eaLnBrk="1" latinLnBrk="0" hangingPunct="1">
        <a:spcBef>
          <a:spcPct val="20000"/>
        </a:spcBef>
        <a:spcAft>
          <a:spcPts val="1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6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7601104" indent="-835286" algn="l" defTabSz="4176431" rtl="0" eaLnBrk="1" latinLnBrk="0" hangingPunct="1">
        <a:spcBef>
          <a:spcPct val="20000"/>
        </a:spcBef>
        <a:spcAft>
          <a:spcPts val="1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6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8979326" indent="-835286" algn="l" defTabSz="4176431" rtl="0" eaLnBrk="1" latinLnBrk="0" hangingPunct="1">
        <a:spcBef>
          <a:spcPct val="20000"/>
        </a:spcBef>
        <a:spcAft>
          <a:spcPts val="1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6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0441076" indent="-835286" algn="l" defTabSz="4176431" rtl="0" eaLnBrk="1" latinLnBrk="0" hangingPunct="1">
        <a:spcBef>
          <a:spcPct val="20000"/>
        </a:spcBef>
        <a:spcAft>
          <a:spcPts val="1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6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1819298" indent="-835286" algn="l" defTabSz="4176431" rtl="0" eaLnBrk="1" latinLnBrk="0" hangingPunct="1">
        <a:spcBef>
          <a:spcPct val="20000"/>
        </a:spcBef>
        <a:spcAft>
          <a:spcPts val="1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6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image" Target="../media/image1.gif"/><Relationship Id="rId16" Type="http://schemas.openxmlformats.org/officeDocument/2006/relationships/image" Target="../media/image15.jpe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" y="2250134"/>
            <a:ext cx="36003999" cy="1440160"/>
          </a:xfrm>
        </p:spPr>
        <p:txBody>
          <a:bodyPr>
            <a:noAutofit/>
          </a:bodyPr>
          <a:lstStyle/>
          <a:p>
            <a:pPr algn="ctr"/>
            <a:r>
              <a:rPr lang="en-GB" sz="5200" u="sng" dirty="0">
                <a:solidFill>
                  <a:schemeClr val="accent2">
                    <a:lumMod val="50000"/>
                  </a:schemeClr>
                </a:solidFill>
              </a:rPr>
              <a:t>A. </a:t>
            </a:r>
            <a:r>
              <a:rPr lang="en-GB" sz="5200" u="sng" dirty="0" smtClean="0">
                <a:solidFill>
                  <a:schemeClr val="accent2">
                    <a:lumMod val="50000"/>
                  </a:schemeClr>
                </a:solidFill>
              </a:rPr>
              <a:t>Laouini</a:t>
            </a:r>
            <a:r>
              <a:rPr lang="en-GB" sz="5200" baseline="30000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en-GB" sz="5200" baseline="30000" dirty="0">
                <a:solidFill>
                  <a:schemeClr val="accent2">
                    <a:lumMod val="50000"/>
                  </a:schemeClr>
                </a:solidFill>
              </a:rPr>
              <a:t>, 2</a:t>
            </a:r>
            <a:r>
              <a:rPr lang="en-GB" sz="5200" dirty="0">
                <a:solidFill>
                  <a:schemeClr val="accent2">
                    <a:lumMod val="50000"/>
                  </a:schemeClr>
                </a:solidFill>
              </a:rPr>
              <a:t>, C. </a:t>
            </a:r>
            <a:r>
              <a:rPr lang="en-GB" sz="5200" dirty="0" smtClean="0">
                <a:solidFill>
                  <a:schemeClr val="accent2">
                    <a:lumMod val="50000"/>
                  </a:schemeClr>
                </a:solidFill>
              </a:rPr>
              <a:t>Charcosset</a:t>
            </a:r>
            <a:r>
              <a:rPr lang="en-GB" sz="5200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sz="5200" dirty="0">
                <a:solidFill>
                  <a:schemeClr val="accent2">
                    <a:lumMod val="50000"/>
                  </a:schemeClr>
                </a:solidFill>
              </a:rPr>
              <a:t>, R. G. </a:t>
            </a:r>
            <a:r>
              <a:rPr lang="en-GB" sz="5200" dirty="0" smtClean="0">
                <a:solidFill>
                  <a:schemeClr val="accent2">
                    <a:lumMod val="50000"/>
                  </a:schemeClr>
                </a:solidFill>
              </a:rPr>
              <a:t>Holdich</a:t>
            </a:r>
            <a:r>
              <a:rPr lang="en-GB" sz="5200" baseline="30000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en-GB" sz="5200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GB" sz="5200" dirty="0" smtClean="0">
                <a:solidFill>
                  <a:schemeClr val="accent2">
                    <a:lumMod val="50000"/>
                  </a:schemeClr>
                </a:solidFill>
              </a:rPr>
              <a:t>G.T. Vladisavljevic</a:t>
            </a:r>
            <a:r>
              <a:rPr lang="en-GB" sz="5200" baseline="30000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en-GB" sz="5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-198138"/>
            <a:ext cx="36006730" cy="2428163"/>
          </a:xfrm>
        </p:spPr>
        <p:txBody>
          <a:bodyPr/>
          <a:lstStyle/>
          <a:p>
            <a:pPr marL="835286" indent="0" algn="ctr">
              <a:buNone/>
            </a:pPr>
            <a:r>
              <a:rPr lang="en-GB" sz="7600" dirty="0">
                <a:solidFill>
                  <a:schemeClr val="accent1">
                    <a:lumMod val="50000"/>
                  </a:schemeClr>
                </a:solidFill>
                <a:effectLst/>
              </a:rPr>
              <a:t>Investigation of the Preparation of </a:t>
            </a:r>
            <a:r>
              <a:rPr lang="en-GB" sz="7600" dirty="0" err="1">
                <a:solidFill>
                  <a:schemeClr val="accent1">
                    <a:lumMod val="50000"/>
                  </a:schemeClr>
                </a:solidFill>
                <a:effectLst/>
              </a:rPr>
              <a:t>Monodispersed</a:t>
            </a:r>
            <a:r>
              <a:rPr lang="en-GB" sz="7600" dirty="0">
                <a:solidFill>
                  <a:schemeClr val="accent1">
                    <a:lumMod val="50000"/>
                  </a:schemeClr>
                </a:solidFill>
                <a:effectLst/>
              </a:rPr>
              <a:t> Liposome Suspensions Using </a:t>
            </a:r>
            <a:r>
              <a:rPr lang="en-GB" sz="7600" dirty="0" err="1">
                <a:solidFill>
                  <a:schemeClr val="accent1">
                    <a:lumMod val="50000"/>
                  </a:schemeClr>
                </a:solidFill>
                <a:effectLst/>
              </a:rPr>
              <a:t>Microsieve</a:t>
            </a:r>
            <a:r>
              <a:rPr lang="en-GB" sz="7600" dirty="0">
                <a:solidFill>
                  <a:schemeClr val="accent1">
                    <a:lumMod val="50000"/>
                  </a:schemeClr>
                </a:solidFill>
                <a:effectLst/>
              </a:rPr>
              <a:t> Membranes</a:t>
            </a:r>
            <a:endParaRPr lang="en-GB" sz="7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5" descr="C:\Users\user\Desktop\Image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078"/>
            <a:ext cx="5688631" cy="2224394"/>
          </a:xfrm>
          <a:prstGeom prst="rect">
            <a:avLst/>
          </a:prstGeom>
          <a:noFill/>
        </p:spPr>
      </p:pic>
      <p:pic>
        <p:nvPicPr>
          <p:cNvPr id="5" name="Picture 2" descr="C:\Users\laouini\Desktop\Divers\logo_edchimie_ly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43610" y="1702080"/>
            <a:ext cx="5763121" cy="220423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" y="3344770"/>
            <a:ext cx="359696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baseline="300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1</a:t>
            </a:r>
            <a:r>
              <a:rPr lang="en-GB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Department </a:t>
            </a:r>
            <a:r>
              <a:rPr lang="en-GB" sz="4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of Chemical Engineering, Loughborough University, United Kingdom</a:t>
            </a:r>
          </a:p>
          <a:p>
            <a:pPr algn="ctr"/>
            <a:r>
              <a:rPr lang="fr-FR" sz="4800" baseline="300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2</a:t>
            </a:r>
            <a:r>
              <a:rPr lang="fr-FR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Laboratoire </a:t>
            </a:r>
            <a:r>
              <a:rPr lang="fr-FR" sz="4800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d’Automatique et de Génie des Procédés, Université Claude Bernard Lyon 1, France</a:t>
            </a:r>
            <a:endParaRPr lang="en-GB" sz="4800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2142566"/>
            <a:ext cx="327638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Acknowledgement</a:t>
            </a:r>
            <a:r>
              <a:rPr lang="en-GB" sz="3600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GB" sz="3600" i="1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Abdallah</a:t>
            </a:r>
            <a:r>
              <a:rPr lang="en-GB" sz="3600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3600" i="1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LAOUINI</a:t>
            </a:r>
            <a:r>
              <a:rPr lang="en-US" sz="36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held a CMIRA </a:t>
            </a:r>
            <a:r>
              <a:rPr lang="en-US" sz="36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Explora</a:t>
            </a:r>
            <a:r>
              <a:rPr lang="en-US" sz="36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6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2011 fellowship from </a:t>
            </a:r>
            <a:r>
              <a:rPr lang="en-US" sz="36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US" sz="36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Région</a:t>
            </a:r>
            <a:r>
              <a:rPr lang="en-US" sz="36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6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Rhône-Alpes” </a:t>
            </a:r>
            <a:endParaRPr lang="en-GB" sz="3600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8803450" y="9308079"/>
            <a:ext cx="7200800" cy="6551567"/>
            <a:chOff x="395652" y="7290694"/>
            <a:chExt cx="6766642" cy="6422658"/>
          </a:xfrm>
        </p:grpSpPr>
        <p:pic>
          <p:nvPicPr>
            <p:cNvPr id="12" name="Picture 11" descr="U:\R&amp;D Experimental\PFD.bmp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68" t="15208" r="27620" b="14692"/>
            <a:stretch/>
          </p:blipFill>
          <p:spPr bwMode="auto">
            <a:xfrm>
              <a:off x="395652" y="7290694"/>
              <a:ext cx="6766642" cy="626469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3235943" y="13149761"/>
              <a:ext cx="1080120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11807" y="7435871"/>
              <a:ext cx="288032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b="1" dirty="0" smtClean="0">
                  <a:latin typeface="Arial" pitchFamily="34" charset="0"/>
                  <a:cs typeface="Arial" pitchFamily="34" charset="0"/>
                </a:rPr>
                <a:t>Mechanical stirring</a:t>
              </a:r>
              <a:endParaRPr lang="en-GB" sz="2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4916039" y="7651313"/>
              <a:ext cx="576064" cy="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683412" y="9954990"/>
              <a:ext cx="324874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200" b="1" dirty="0" err="1" smtClean="0">
                  <a:latin typeface="Arial" pitchFamily="34" charset="0"/>
                  <a:cs typeface="Arial" pitchFamily="34" charset="0"/>
                </a:rPr>
                <a:t>Microsieve</a:t>
              </a:r>
              <a:r>
                <a:rPr lang="en-GB" sz="2200" b="1" dirty="0" smtClean="0">
                  <a:latin typeface="Arial" pitchFamily="34" charset="0"/>
                  <a:cs typeface="Arial" pitchFamily="34" charset="0"/>
                </a:rPr>
                <a:t> membrane</a:t>
              </a:r>
              <a:endParaRPr lang="en-GB" sz="2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30877" y="13290943"/>
              <a:ext cx="3273193" cy="4224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200" b="1" dirty="0" smtClean="0">
                  <a:latin typeface="Arial" pitchFamily="34" charset="0"/>
                  <a:cs typeface="Arial" pitchFamily="34" charset="0"/>
                </a:rPr>
                <a:t>Experimental set-up</a:t>
              </a:r>
              <a:endParaRPr lang="en-GB" sz="2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0234498" y="8370814"/>
            <a:ext cx="15770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Liposomes preparation using a stirred cell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693726" y="7866758"/>
            <a:ext cx="5291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882570" y="9234910"/>
            <a:ext cx="777686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ethanolic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phase (containing the </a:t>
            </a:r>
            <a:r>
              <a:rPr lang="en-GB" sz="4000" dirty="0">
                <a:latin typeface="Times New Roman" pitchFamily="18" charset="0"/>
                <a:cs typeface="Times New Roman" pitchFamily="18" charset="0"/>
              </a:rPr>
              <a:t>required amounts of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phospholipid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stabilizer) was permeated thorough the pores of the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microsieve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membrane into the aqueous phase, using a peristaltic pump. Then, the liposomal suspension was allowed to stand for 15 min under mechanical stirring and finally ethanol was removed by rotary evaporation.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810563" y="16003662"/>
            <a:ext cx="151939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What happens at the interface between the 2 phases?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3892" y="18883982"/>
            <a:ext cx="314735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3892" y="21044222"/>
            <a:ext cx="3186593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0882572" y="16867758"/>
            <a:ext cx="1188131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When reproducing the process in a single pore (using a microfluidic channel device), microscopic observation showed: </a:t>
            </a:r>
            <a:r>
              <a:rPr lang="en-GB" sz="4000" b="1" dirty="0" smtClean="0">
                <a:latin typeface="Times New Roman" pitchFamily="18" charset="0"/>
                <a:cs typeface="Times New Roman" pitchFamily="18" charset="0"/>
              </a:rPr>
              <a:t>(A) Dripping mode: </a:t>
            </a:r>
            <a:r>
              <a:rPr lang="en-GB" sz="4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roplets were attached to the pore surface, however once detached we couldn’t see them suspended in the continuous phase since ethanol is miscible in water. </a:t>
            </a:r>
            <a:r>
              <a:rPr lang="en-GB" sz="4000" b="1" dirty="0" smtClean="0">
                <a:latin typeface="Times New Roman" pitchFamily="18" charset="0"/>
                <a:cs typeface="Times New Roman" pitchFamily="18" charset="0"/>
              </a:rPr>
              <a:t>(B) Jetting mode: 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when the flow rate was increased, jets ended in multi-concentric waves were observed</a:t>
            </a:r>
            <a:r>
              <a:rPr lang="en-GB" sz="4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(C</a:t>
            </a:r>
            <a:r>
              <a:rPr lang="en-GB" sz="4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Spontaneous liposomes formation occurred immediately when both phases were in contact and liposome aggregates were observed. 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5226854" y="20324142"/>
            <a:ext cx="5613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2200" dirty="0"/>
          </a:p>
        </p:txBody>
      </p:sp>
      <p:sp>
        <p:nvSpPr>
          <p:cNvPr id="37" name="Rectangle 36"/>
          <p:cNvSpPr/>
          <p:nvPr/>
        </p:nvSpPr>
        <p:spPr>
          <a:xfrm>
            <a:off x="35210824" y="22484382"/>
            <a:ext cx="5774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2200" dirty="0"/>
          </a:p>
        </p:txBody>
      </p:sp>
      <p:sp>
        <p:nvSpPr>
          <p:cNvPr id="40" name="TextBox 39"/>
          <p:cNvSpPr txBox="1"/>
          <p:nvPr/>
        </p:nvSpPr>
        <p:spPr>
          <a:xfrm>
            <a:off x="0" y="14203462"/>
            <a:ext cx="20738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Optimisation of the process parameters and formulation factors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42810" y="24315354"/>
            <a:ext cx="102971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AutoNum type="arabicParenBoth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Phospholipids concentration = 20 mg/ml</a:t>
            </a:r>
          </a:p>
          <a:p>
            <a:pPr marL="742950" indent="-742950" algn="just">
              <a:buAutoNum type="arabicParenBoth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Aqueous to organic phase volume ratio = 4.5</a:t>
            </a:r>
          </a:p>
          <a:p>
            <a:pPr marL="742950" indent="-742950" algn="just">
              <a:buAutoNum type="arabicParenBoth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Agitation speed = 600 rpm</a:t>
            </a:r>
          </a:p>
          <a:p>
            <a:pPr marL="742950" indent="-742950" algn="just">
              <a:buAutoNum type="arabicParenBoth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Transmembrane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flux = 142 L/m²/h</a:t>
            </a:r>
          </a:p>
          <a:p>
            <a:pPr marL="742950" indent="-742950" algn="just">
              <a:buAutoNum type="arabicParenBoth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Stabilizer: cholesterol 5 mg/ml</a:t>
            </a:r>
          </a:p>
          <a:p>
            <a:pPr marL="742950" indent="-742950" algn="just">
              <a:buAutoNum type="arabicParenBoth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Both Lipoid E80 and POPC could be used: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114" y="31375496"/>
            <a:ext cx="9217024" cy="507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114" y="36719319"/>
            <a:ext cx="9217024" cy="5063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15064183" y="31557390"/>
            <a:ext cx="17139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Lipoid E80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2200" dirty="0"/>
          </a:p>
        </p:txBody>
      </p:sp>
      <p:sp>
        <p:nvSpPr>
          <p:cNvPr id="54" name="Rectangle 53"/>
          <p:cNvSpPr/>
          <p:nvPr/>
        </p:nvSpPr>
        <p:spPr>
          <a:xfrm>
            <a:off x="15634852" y="36887143"/>
            <a:ext cx="11432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POPC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2200" dirty="0"/>
          </a:p>
        </p:txBody>
      </p:sp>
      <p:sp>
        <p:nvSpPr>
          <p:cNvPr id="20" name="Rectangle 19"/>
          <p:cNvSpPr/>
          <p:nvPr/>
        </p:nvSpPr>
        <p:spPr>
          <a:xfrm>
            <a:off x="17138154" y="30405262"/>
            <a:ext cx="18866096" cy="59766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705106" y="30405262"/>
            <a:ext cx="9361290" cy="11593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16706106" y="30405262"/>
            <a:ext cx="192983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Drug loading test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5258" y="31323099"/>
            <a:ext cx="8856984" cy="498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7138154" y="31341366"/>
            <a:ext cx="98650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Vitamin E was successfully encapsulated within liposomes. The encapsulation efficiency was = </a:t>
            </a:r>
            <a:r>
              <a:rPr lang="en-GB" sz="4000" b="1" dirty="0" smtClean="0">
                <a:latin typeface="Times New Roman" pitchFamily="18" charset="0"/>
                <a:cs typeface="Times New Roman" pitchFamily="18" charset="0"/>
              </a:rPr>
              <a:t>99.87%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for a drug to lipid ratio of 25%. The final concentration was 1.15 mg of vitamin E per ml of liposomes suspension.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30"/>
          <p:cNvSpPr txBox="1"/>
          <p:nvPr/>
        </p:nvSpPr>
        <p:spPr>
          <a:xfrm>
            <a:off x="0" y="4986438"/>
            <a:ext cx="36004499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Background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2" name="TextBox 26"/>
          <p:cNvSpPr txBox="1"/>
          <p:nvPr/>
        </p:nvSpPr>
        <p:spPr>
          <a:xfrm>
            <a:off x="4680770" y="5706518"/>
            <a:ext cx="314677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Liposomes are spherical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nanovesicles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composed of one or several concentric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phospholipidic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bilayers with an internal aqueous phase</a:t>
            </a:r>
          </a:p>
          <a:p>
            <a:pPr>
              <a:buFont typeface="Wingdings" pitchFamily="2" charset="2"/>
              <a:buChar char="Ø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Due to their biocompatibility and biodegradability, they have been extensively studied as drug carriers for efficacy enhancement and toxicity reduction</a:t>
            </a:r>
          </a:p>
          <a:p>
            <a:pPr algn="just">
              <a:buFont typeface="Wingdings" pitchFamily="2" charset="2"/>
              <a:buChar char="Ø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Several techniques have been reported for liposomes preparation: thin film hydration, reversed phase evaporation, solvent injection...</a:t>
            </a:r>
          </a:p>
          <a:p>
            <a:pPr algn="just">
              <a:buFont typeface="Wingdings" pitchFamily="2" charset="2"/>
              <a:buChar char="Ø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So far, only polymeric hollow fibre and tubular glass membranes have been </a:t>
            </a:r>
            <a:r>
              <a:rPr lang="en-GB" sz="4000" dirty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in the preparation of liposomes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" name="Picture 2" descr="C:\Users\user\Desktop\liposome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0" y="4986438"/>
            <a:ext cx="4752778" cy="3240360"/>
          </a:xfrm>
          <a:prstGeom prst="rect">
            <a:avLst/>
          </a:prstGeom>
          <a:noFill/>
        </p:spPr>
      </p:pic>
      <p:sp>
        <p:nvSpPr>
          <p:cNvPr id="65" name="Rectangle 64"/>
          <p:cNvSpPr/>
          <p:nvPr/>
        </p:nvSpPr>
        <p:spPr>
          <a:xfrm>
            <a:off x="0" y="4914430"/>
            <a:ext cx="36004500" cy="33843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TextBox 30"/>
          <p:cNvSpPr txBox="1"/>
          <p:nvPr/>
        </p:nvSpPr>
        <p:spPr>
          <a:xfrm>
            <a:off x="0" y="8370814"/>
            <a:ext cx="20162490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Aims of the study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0" y="9090894"/>
            <a:ext cx="1742618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Develop and optimise a novel strategy for the preparation of liposomes, based on dispersion of organic phase through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microsieve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membrane in a stirred cell. The use of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microsieve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membranes with uniformly sized pores and constant pore spacing allows a uniform dispersion of organic phase over the membrane surface, which makes easier to extrapolate the results for an industrial production. </a:t>
            </a:r>
          </a:p>
          <a:p>
            <a:pPr algn="just">
              <a:buFont typeface="Wingdings" pitchFamily="2" charset="2"/>
              <a:buChar char="Ø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Investigate the reproducibility of the process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Study the stability of the liposomal suspensions</a:t>
            </a:r>
          </a:p>
          <a:p>
            <a:pPr algn="just">
              <a:buFont typeface="Wingdings" pitchFamily="2" charset="2"/>
              <a:buChar char="Ø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Apply this new process to the encapsulation of vitamin E</a:t>
            </a:r>
          </a:p>
        </p:txBody>
      </p:sp>
      <p:sp>
        <p:nvSpPr>
          <p:cNvPr id="69" name="Rectangle 68"/>
          <p:cNvSpPr/>
          <p:nvPr/>
        </p:nvSpPr>
        <p:spPr>
          <a:xfrm>
            <a:off x="0" y="8370814"/>
            <a:ext cx="20738554" cy="5760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20810562" y="8370814"/>
            <a:ext cx="15193938" cy="7488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>
            <a:off x="20810562" y="15931654"/>
            <a:ext cx="15193938" cy="720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/>
          <p:cNvSpPr/>
          <p:nvPr/>
        </p:nvSpPr>
        <p:spPr>
          <a:xfrm>
            <a:off x="0" y="14203462"/>
            <a:ext cx="20738554" cy="16129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Picture 2" descr="G:\liposomes\Membranes\membranes\20um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250055" y="11683182"/>
            <a:ext cx="4416491" cy="2304256"/>
          </a:xfrm>
          <a:prstGeom prst="rect">
            <a:avLst/>
          </a:prstGeom>
          <a:noFill/>
        </p:spPr>
      </p:pic>
      <p:pic>
        <p:nvPicPr>
          <p:cNvPr id="35" name="Picture 3" descr="C:\Users\user\Desktop\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493695" y="8442823"/>
            <a:ext cx="3172850" cy="3240359"/>
          </a:xfrm>
          <a:prstGeom prst="rect">
            <a:avLst/>
          </a:prstGeom>
          <a:noFill/>
        </p:spPr>
      </p:pic>
      <p:sp>
        <p:nvSpPr>
          <p:cNvPr id="79" name="ZoneTexte 78"/>
          <p:cNvSpPr txBox="1"/>
          <p:nvPr/>
        </p:nvSpPr>
        <p:spPr>
          <a:xfrm>
            <a:off x="16202050" y="13699406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800" b="1" dirty="0" err="1" smtClean="0">
                <a:latin typeface="Arial" pitchFamily="34" charset="0"/>
                <a:cs typeface="Arial" pitchFamily="34" charset="0"/>
              </a:rPr>
              <a:t>Microscopic</a:t>
            </a:r>
            <a:r>
              <a:rPr lang="fr-FR" sz="1800" b="1" dirty="0" smtClean="0">
                <a:latin typeface="Arial" pitchFamily="34" charset="0"/>
                <a:cs typeface="Arial" pitchFamily="34" charset="0"/>
              </a:rPr>
              <a:t> observation            200 µm</a:t>
            </a:r>
            <a:endParaRPr lang="fr-FR" sz="1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Connecteur droit 83"/>
          <p:cNvCxnSpPr/>
          <p:nvPr/>
        </p:nvCxnSpPr>
        <p:spPr>
          <a:xfrm>
            <a:off x="19010362" y="13915430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ZoneTexte 85"/>
          <p:cNvSpPr txBox="1"/>
          <p:nvPr/>
        </p:nvSpPr>
        <p:spPr>
          <a:xfrm>
            <a:off x="17426186" y="11323142"/>
            <a:ext cx="3240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latin typeface="Arial" pitchFamily="34" charset="0"/>
                <a:cs typeface="Arial" pitchFamily="34" charset="0"/>
              </a:rPr>
              <a:t>Photo of the membrane</a:t>
            </a:r>
            <a:endParaRPr lang="fr-FR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0810562" y="23204462"/>
            <a:ext cx="15193938" cy="7128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TextBox 30"/>
          <p:cNvSpPr txBox="1"/>
          <p:nvPr/>
        </p:nvSpPr>
        <p:spPr>
          <a:xfrm>
            <a:off x="20810562" y="23227109"/>
            <a:ext cx="151939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The optimum experimental conditions were: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602650" y="28302916"/>
            <a:ext cx="13712110" cy="18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228620" y="34651427"/>
            <a:ext cx="9846638" cy="165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TextBox 56"/>
          <p:cNvSpPr txBox="1"/>
          <p:nvPr/>
        </p:nvSpPr>
        <p:spPr>
          <a:xfrm>
            <a:off x="7705106" y="30405262"/>
            <a:ext cx="9361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Storage stability study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0" y="30405262"/>
            <a:ext cx="7633098" cy="11593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TextBox 56"/>
          <p:cNvSpPr txBox="1"/>
          <p:nvPr/>
        </p:nvSpPr>
        <p:spPr>
          <a:xfrm>
            <a:off x="72258" y="30405262"/>
            <a:ext cx="7560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Effect of the membrane pore size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9136" y="31802733"/>
            <a:ext cx="7297938" cy="1410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TextBox 32"/>
          <p:cNvSpPr txBox="1"/>
          <p:nvPr/>
        </p:nvSpPr>
        <p:spPr>
          <a:xfrm>
            <a:off x="0" y="33237376"/>
            <a:ext cx="748908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When the membrane pore size decreased, the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liposomes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mean size decreased as well. A linear relationship was obtained which confirms the possibility of controlling the preparation characteristics by tuning the membrane parameters.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7138154" y="36453934"/>
            <a:ext cx="18866346" cy="55446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9" name="Image 11" descr="C:\Users\user\Desktop\IMF_GRAND_WEB_CHEMIN_9074_1314601372.jpg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1539753" y="41278470"/>
            <a:ext cx="4464497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" name="TextBox 56"/>
          <p:cNvSpPr txBox="1"/>
          <p:nvPr/>
        </p:nvSpPr>
        <p:spPr>
          <a:xfrm>
            <a:off x="17066146" y="36453934"/>
            <a:ext cx="19010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Conclusion</a:t>
            </a:r>
            <a:endParaRPr lang="en-GB" sz="4400" u="sng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3" name="TextBox 32"/>
          <p:cNvSpPr txBox="1"/>
          <p:nvPr/>
        </p:nvSpPr>
        <p:spPr>
          <a:xfrm>
            <a:off x="17426186" y="37420810"/>
            <a:ext cx="182180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A new process was developed for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liposomes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preparation using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microsieve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membranes</a:t>
            </a:r>
          </a:p>
          <a:p>
            <a:pPr algn="just">
              <a:buFont typeface="Wingdings" pitchFamily="2" charset="2"/>
              <a:buChar char="ü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This new technique led to the formation of  narrow distributed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liposomes</a:t>
            </a:r>
            <a:endParaRPr lang="en-GB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Vitamin E was successfully encapsulated with a high entrapment efficiency</a:t>
            </a:r>
          </a:p>
          <a:p>
            <a:pPr algn="just">
              <a:buFont typeface="Wingdings" pitchFamily="2" charset="2"/>
              <a:buChar char="ü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The process was reproducible and the preparations showed very good stability</a:t>
            </a:r>
          </a:p>
          <a:p>
            <a:pPr algn="just">
              <a:buFont typeface="Wingdings" pitchFamily="2" charset="2"/>
              <a:buChar char="ü"/>
            </a:pP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The use of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microsieve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membranes for </a:t>
            </a:r>
            <a:r>
              <a:rPr lang="en-GB" sz="4000" dirty="0" err="1" smtClean="0">
                <a:latin typeface="Times New Roman" pitchFamily="18" charset="0"/>
                <a:cs typeface="Times New Roman" pitchFamily="18" charset="0"/>
              </a:rPr>
              <a:t>liposomes</a:t>
            </a:r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 preparation is simple, fast, reliable and present a potential for production at a large scale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8" y="14941165"/>
            <a:ext cx="10297019" cy="509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410" y="14941165"/>
            <a:ext cx="10275870" cy="509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8" y="20108118"/>
            <a:ext cx="10297019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410" y="20099617"/>
            <a:ext cx="10275870" cy="504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9" y="25220686"/>
            <a:ext cx="1029714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8047" y="25249186"/>
            <a:ext cx="10228497" cy="5012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14" y="38170379"/>
            <a:ext cx="6264696" cy="375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11" descr="C:\Users\cgal3\Desktop\10x 4000fps 0.2-1.jp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3891" y="16795750"/>
            <a:ext cx="3168352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Rectangle 88"/>
          <p:cNvSpPr/>
          <p:nvPr/>
        </p:nvSpPr>
        <p:spPr>
          <a:xfrm>
            <a:off x="35138816" y="16795750"/>
            <a:ext cx="5774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2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63262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1006</TotalTime>
  <Words>644</Words>
  <Application>Microsoft Office PowerPoint</Application>
  <PresentationFormat>Custom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Slipstream</vt:lpstr>
      <vt:lpstr>Investigation of the Preparation of Monodispersed Liposome Suspensions Using Microsieve Membranes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Staff/Research Student</dc:creator>
  <cp:lastModifiedBy>Staff/Research Student</cp:lastModifiedBy>
  <cp:revision>103</cp:revision>
  <dcterms:created xsi:type="dcterms:W3CDTF">2012-03-28T13:34:56Z</dcterms:created>
  <dcterms:modified xsi:type="dcterms:W3CDTF">2012-04-02T15:08:10Z</dcterms:modified>
</cp:coreProperties>
</file>