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4"/>
  </p:sldMasterIdLst>
  <p:notesMasterIdLst>
    <p:notesMasterId r:id="rId37"/>
  </p:notesMasterIdLst>
  <p:sldIdLst>
    <p:sldId id="256" r:id="rId5"/>
    <p:sldId id="334" r:id="rId6"/>
    <p:sldId id="314" r:id="rId7"/>
    <p:sldId id="326" r:id="rId8"/>
    <p:sldId id="330" r:id="rId9"/>
    <p:sldId id="327" r:id="rId10"/>
    <p:sldId id="328" r:id="rId11"/>
    <p:sldId id="336" r:id="rId12"/>
    <p:sldId id="310" r:id="rId13"/>
    <p:sldId id="318" r:id="rId14"/>
    <p:sldId id="319" r:id="rId15"/>
    <p:sldId id="320" r:id="rId16"/>
    <p:sldId id="343" r:id="rId17"/>
    <p:sldId id="331" r:id="rId18"/>
    <p:sldId id="306" r:id="rId19"/>
    <p:sldId id="321" r:id="rId20"/>
    <p:sldId id="337" r:id="rId21"/>
    <p:sldId id="322" r:id="rId22"/>
    <p:sldId id="323" r:id="rId23"/>
    <p:sldId id="340" r:id="rId24"/>
    <p:sldId id="338" r:id="rId25"/>
    <p:sldId id="324" r:id="rId26"/>
    <p:sldId id="332" r:id="rId27"/>
    <p:sldId id="341" r:id="rId28"/>
    <p:sldId id="339" r:id="rId29"/>
    <p:sldId id="329" r:id="rId30"/>
    <p:sldId id="311" r:id="rId31"/>
    <p:sldId id="342" r:id="rId32"/>
    <p:sldId id="312" r:id="rId33"/>
    <p:sldId id="313" r:id="rId34"/>
    <p:sldId id="303" r:id="rId35"/>
    <p:sldId id="344" r:id="rId36"/>
  </p:sldIdLst>
  <p:sldSz cx="9144000" cy="5143500" type="screen16x9"/>
  <p:notesSz cx="6858000" cy="2143125"/>
  <p:custDataLst>
    <p:tags r:id="rId3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F4FBAF-1141-4363-B488-8163DF2D38B3}" v="1992" dt="2019-12-10T10:25:44.3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69" autoAdjust="0"/>
    <p:restoredTop sz="89189" autoAdjust="0"/>
  </p:normalViewPr>
  <p:slideViewPr>
    <p:cSldViewPr>
      <p:cViewPr varScale="1">
        <p:scale>
          <a:sx n="134" d="100"/>
          <a:sy n="134" d="100"/>
        </p:scale>
        <p:origin x="1182" y="12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BE289D5-CF1D-4A33-B64F-2BA48CFAA8BE}"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E8298A26-5D5A-4505-BA48-6B1E4D49C1D3}">
      <dgm:prSet phldrT="[Text]"/>
      <dgm:spPr/>
      <dgm:t>
        <a:bodyPr/>
        <a:lstStyle/>
        <a:p>
          <a:r>
            <a:rPr lang="en-GB" dirty="0"/>
            <a:t>Plan</a:t>
          </a:r>
        </a:p>
      </dgm:t>
    </dgm:pt>
    <dgm:pt modelId="{E2A5A7DB-FAE9-47E5-A660-6524BAEC46A3}" type="parTrans" cxnId="{1B78464B-79D7-4DC7-AE6F-9D2785CC1373}">
      <dgm:prSet/>
      <dgm:spPr/>
      <dgm:t>
        <a:bodyPr/>
        <a:lstStyle/>
        <a:p>
          <a:endParaRPr lang="en-GB"/>
        </a:p>
      </dgm:t>
    </dgm:pt>
    <dgm:pt modelId="{759A74E9-728E-40B3-B89B-1ED4FA85358A}" type="sibTrans" cxnId="{1B78464B-79D7-4DC7-AE6F-9D2785CC1373}">
      <dgm:prSet/>
      <dgm:spPr/>
      <dgm:t>
        <a:bodyPr/>
        <a:lstStyle/>
        <a:p>
          <a:endParaRPr lang="en-GB"/>
        </a:p>
      </dgm:t>
    </dgm:pt>
    <dgm:pt modelId="{95EF46AA-6546-4FF5-ABD8-0F9E354CD104}">
      <dgm:prSet phldrT="[Text]"/>
      <dgm:spPr/>
      <dgm:t>
        <a:bodyPr/>
        <a:lstStyle/>
        <a:p>
          <a:r>
            <a:rPr lang="en-GB" dirty="0"/>
            <a:t>Collect</a:t>
          </a:r>
        </a:p>
      </dgm:t>
    </dgm:pt>
    <dgm:pt modelId="{184AEB2F-9D6F-4EC0-966F-927376D7F652}" type="parTrans" cxnId="{DE69A0F9-1DA7-4148-9F55-F0D6F0C8502E}">
      <dgm:prSet/>
      <dgm:spPr/>
      <dgm:t>
        <a:bodyPr/>
        <a:lstStyle/>
        <a:p>
          <a:endParaRPr lang="en-GB"/>
        </a:p>
      </dgm:t>
    </dgm:pt>
    <dgm:pt modelId="{2F3EE034-4FFE-438E-95FB-E34647356835}" type="sibTrans" cxnId="{DE69A0F9-1DA7-4148-9F55-F0D6F0C8502E}">
      <dgm:prSet/>
      <dgm:spPr/>
      <dgm:t>
        <a:bodyPr/>
        <a:lstStyle/>
        <a:p>
          <a:endParaRPr lang="en-GB"/>
        </a:p>
      </dgm:t>
    </dgm:pt>
    <dgm:pt modelId="{DB70D2DF-A01E-42DC-8FD4-52DE9F51B13B}">
      <dgm:prSet phldrT="[Text]"/>
      <dgm:spPr/>
      <dgm:t>
        <a:bodyPr/>
        <a:lstStyle/>
        <a:p>
          <a:r>
            <a:rPr lang="en-GB" dirty="0"/>
            <a:t>Assure</a:t>
          </a:r>
        </a:p>
      </dgm:t>
    </dgm:pt>
    <dgm:pt modelId="{DFFE7E43-B25A-403D-9D19-18CCD6A4E4CE}" type="parTrans" cxnId="{A0AD7BE0-0B48-4537-81A4-4E8ABC48421C}">
      <dgm:prSet/>
      <dgm:spPr/>
      <dgm:t>
        <a:bodyPr/>
        <a:lstStyle/>
        <a:p>
          <a:endParaRPr lang="en-GB"/>
        </a:p>
      </dgm:t>
    </dgm:pt>
    <dgm:pt modelId="{D6F0213D-69B9-435D-9835-146EE850B7CC}" type="sibTrans" cxnId="{A0AD7BE0-0B48-4537-81A4-4E8ABC48421C}">
      <dgm:prSet/>
      <dgm:spPr/>
      <dgm:t>
        <a:bodyPr/>
        <a:lstStyle/>
        <a:p>
          <a:endParaRPr lang="en-GB"/>
        </a:p>
      </dgm:t>
    </dgm:pt>
    <dgm:pt modelId="{F118C41B-33A4-49BF-B7BC-095BAA861725}">
      <dgm:prSet phldrT="[Text]"/>
      <dgm:spPr/>
      <dgm:t>
        <a:bodyPr/>
        <a:lstStyle/>
        <a:p>
          <a:r>
            <a:rPr lang="en-GB" dirty="0"/>
            <a:t>Describe</a:t>
          </a:r>
        </a:p>
      </dgm:t>
    </dgm:pt>
    <dgm:pt modelId="{692425A7-B2A5-4434-9458-2093D065CC45}" type="parTrans" cxnId="{567ED565-A718-49B6-B07E-9D61D86734D2}">
      <dgm:prSet/>
      <dgm:spPr/>
      <dgm:t>
        <a:bodyPr/>
        <a:lstStyle/>
        <a:p>
          <a:endParaRPr lang="en-GB"/>
        </a:p>
      </dgm:t>
    </dgm:pt>
    <dgm:pt modelId="{B4565209-90EB-4BB8-A59A-52FE8FA08851}" type="sibTrans" cxnId="{567ED565-A718-49B6-B07E-9D61D86734D2}">
      <dgm:prSet/>
      <dgm:spPr/>
      <dgm:t>
        <a:bodyPr/>
        <a:lstStyle/>
        <a:p>
          <a:endParaRPr lang="en-GB"/>
        </a:p>
      </dgm:t>
    </dgm:pt>
    <dgm:pt modelId="{3664BFB2-1326-4F43-83B4-9E9074B20557}">
      <dgm:prSet phldrT="[Text]"/>
      <dgm:spPr/>
      <dgm:t>
        <a:bodyPr/>
        <a:lstStyle/>
        <a:p>
          <a:r>
            <a:rPr lang="en-GB" dirty="0"/>
            <a:t>Preserve</a:t>
          </a:r>
        </a:p>
      </dgm:t>
    </dgm:pt>
    <dgm:pt modelId="{FC1FCB49-5D3E-4A28-9A63-B769D73CB039}" type="parTrans" cxnId="{C8466357-CDA2-42CA-A462-359F49844FDB}">
      <dgm:prSet/>
      <dgm:spPr/>
      <dgm:t>
        <a:bodyPr/>
        <a:lstStyle/>
        <a:p>
          <a:endParaRPr lang="en-GB"/>
        </a:p>
      </dgm:t>
    </dgm:pt>
    <dgm:pt modelId="{5ACC8567-9448-4A85-860B-A7BC075034B5}" type="sibTrans" cxnId="{C8466357-CDA2-42CA-A462-359F49844FDB}">
      <dgm:prSet/>
      <dgm:spPr/>
      <dgm:t>
        <a:bodyPr/>
        <a:lstStyle/>
        <a:p>
          <a:endParaRPr lang="en-GB"/>
        </a:p>
      </dgm:t>
    </dgm:pt>
    <dgm:pt modelId="{1650610B-2AAF-4A5E-9B39-97EB8248A760}">
      <dgm:prSet phldrT="[Text]"/>
      <dgm:spPr/>
      <dgm:t>
        <a:bodyPr/>
        <a:lstStyle/>
        <a:p>
          <a:r>
            <a:rPr lang="en-GB" dirty="0"/>
            <a:t>Discover</a:t>
          </a:r>
        </a:p>
      </dgm:t>
    </dgm:pt>
    <dgm:pt modelId="{5134E566-E696-42C8-B5B8-DF77262690A8}" type="parTrans" cxnId="{B089753B-ADD4-429E-947F-B287C70B6228}">
      <dgm:prSet/>
      <dgm:spPr/>
      <dgm:t>
        <a:bodyPr/>
        <a:lstStyle/>
        <a:p>
          <a:endParaRPr lang="en-GB"/>
        </a:p>
      </dgm:t>
    </dgm:pt>
    <dgm:pt modelId="{25427092-2C78-4E49-A700-BCEFE7518149}" type="sibTrans" cxnId="{B089753B-ADD4-429E-947F-B287C70B6228}">
      <dgm:prSet/>
      <dgm:spPr/>
      <dgm:t>
        <a:bodyPr/>
        <a:lstStyle/>
        <a:p>
          <a:endParaRPr lang="en-GB"/>
        </a:p>
      </dgm:t>
    </dgm:pt>
    <dgm:pt modelId="{0482F33E-E5D8-4AD3-BAC4-38E3D8C638A4}">
      <dgm:prSet phldrT="[Text]"/>
      <dgm:spPr/>
      <dgm:t>
        <a:bodyPr/>
        <a:lstStyle/>
        <a:p>
          <a:r>
            <a:rPr lang="en-GB" dirty="0"/>
            <a:t>Integrate</a:t>
          </a:r>
        </a:p>
      </dgm:t>
    </dgm:pt>
    <dgm:pt modelId="{553882DC-E7B0-4345-956D-47E01156FE5A}" type="parTrans" cxnId="{55F641B4-8615-4AD8-92B1-17098C87F360}">
      <dgm:prSet/>
      <dgm:spPr/>
      <dgm:t>
        <a:bodyPr/>
        <a:lstStyle/>
        <a:p>
          <a:endParaRPr lang="en-GB"/>
        </a:p>
      </dgm:t>
    </dgm:pt>
    <dgm:pt modelId="{4CEE1F39-448D-4D46-B99F-44952C7A192A}" type="sibTrans" cxnId="{55F641B4-8615-4AD8-92B1-17098C87F360}">
      <dgm:prSet/>
      <dgm:spPr/>
      <dgm:t>
        <a:bodyPr/>
        <a:lstStyle/>
        <a:p>
          <a:endParaRPr lang="en-GB"/>
        </a:p>
      </dgm:t>
    </dgm:pt>
    <dgm:pt modelId="{393F8399-AC26-4298-881F-21BBA484047C}">
      <dgm:prSet phldrT="[Text]"/>
      <dgm:spPr/>
      <dgm:t>
        <a:bodyPr/>
        <a:lstStyle/>
        <a:p>
          <a:r>
            <a:rPr lang="en-GB" dirty="0"/>
            <a:t>Analyse</a:t>
          </a:r>
        </a:p>
      </dgm:t>
    </dgm:pt>
    <dgm:pt modelId="{5CBBDB36-8F45-44CD-B545-95E530A47BA9}" type="parTrans" cxnId="{4537ABF3-56A2-41BA-83D5-3F33BC94BCFB}">
      <dgm:prSet/>
      <dgm:spPr/>
      <dgm:t>
        <a:bodyPr/>
        <a:lstStyle/>
        <a:p>
          <a:endParaRPr lang="en-GB"/>
        </a:p>
      </dgm:t>
    </dgm:pt>
    <dgm:pt modelId="{528318CD-BCB2-4D73-9F6F-E0A598860576}" type="sibTrans" cxnId="{4537ABF3-56A2-41BA-83D5-3F33BC94BCFB}">
      <dgm:prSet/>
      <dgm:spPr/>
      <dgm:t>
        <a:bodyPr/>
        <a:lstStyle/>
        <a:p>
          <a:endParaRPr lang="en-GB"/>
        </a:p>
      </dgm:t>
    </dgm:pt>
    <dgm:pt modelId="{86FCCBDD-961B-43C8-A5CF-CDD38B76BAF0}" type="pres">
      <dgm:prSet presAssocID="{FBE289D5-CF1D-4A33-B64F-2BA48CFAA8BE}" presName="Name0" presStyleCnt="0">
        <dgm:presLayoutVars>
          <dgm:dir/>
          <dgm:resizeHandles val="exact"/>
        </dgm:presLayoutVars>
      </dgm:prSet>
      <dgm:spPr/>
    </dgm:pt>
    <dgm:pt modelId="{0B97BD4B-EAB7-4B1C-A58B-98C25C7558B0}" type="pres">
      <dgm:prSet presAssocID="{FBE289D5-CF1D-4A33-B64F-2BA48CFAA8BE}" presName="cycle" presStyleCnt="0"/>
      <dgm:spPr/>
    </dgm:pt>
    <dgm:pt modelId="{A9651C05-BF0E-4395-9EF8-959D04FF3714}" type="pres">
      <dgm:prSet presAssocID="{E8298A26-5D5A-4505-BA48-6B1E4D49C1D3}" presName="nodeFirstNode" presStyleLbl="node1" presStyleIdx="0" presStyleCnt="8">
        <dgm:presLayoutVars>
          <dgm:bulletEnabled val="1"/>
        </dgm:presLayoutVars>
      </dgm:prSet>
      <dgm:spPr/>
    </dgm:pt>
    <dgm:pt modelId="{21F88F4A-09C8-4723-9983-99A91680CF1A}" type="pres">
      <dgm:prSet presAssocID="{759A74E9-728E-40B3-B89B-1ED4FA85358A}" presName="sibTransFirstNode" presStyleLbl="bgShp" presStyleIdx="0" presStyleCnt="1"/>
      <dgm:spPr/>
    </dgm:pt>
    <dgm:pt modelId="{2A81D3C8-8DD3-4700-8DC2-859E8F830092}" type="pres">
      <dgm:prSet presAssocID="{95EF46AA-6546-4FF5-ABD8-0F9E354CD104}" presName="nodeFollowingNodes" presStyleLbl="node1" presStyleIdx="1" presStyleCnt="8">
        <dgm:presLayoutVars>
          <dgm:bulletEnabled val="1"/>
        </dgm:presLayoutVars>
      </dgm:prSet>
      <dgm:spPr/>
    </dgm:pt>
    <dgm:pt modelId="{459F35C3-0703-4FE9-8A98-8D55552AC8C3}" type="pres">
      <dgm:prSet presAssocID="{DB70D2DF-A01E-42DC-8FD4-52DE9F51B13B}" presName="nodeFollowingNodes" presStyleLbl="node1" presStyleIdx="2" presStyleCnt="8">
        <dgm:presLayoutVars>
          <dgm:bulletEnabled val="1"/>
        </dgm:presLayoutVars>
      </dgm:prSet>
      <dgm:spPr/>
    </dgm:pt>
    <dgm:pt modelId="{017B8CD9-DD3E-46FE-A3EF-B2CD6721E86A}" type="pres">
      <dgm:prSet presAssocID="{F118C41B-33A4-49BF-B7BC-095BAA861725}" presName="nodeFollowingNodes" presStyleLbl="node1" presStyleIdx="3" presStyleCnt="8">
        <dgm:presLayoutVars>
          <dgm:bulletEnabled val="1"/>
        </dgm:presLayoutVars>
      </dgm:prSet>
      <dgm:spPr/>
    </dgm:pt>
    <dgm:pt modelId="{9653929C-DAE6-4421-89A1-178AFECBEE78}" type="pres">
      <dgm:prSet presAssocID="{3664BFB2-1326-4F43-83B4-9E9074B20557}" presName="nodeFollowingNodes" presStyleLbl="node1" presStyleIdx="4" presStyleCnt="8">
        <dgm:presLayoutVars>
          <dgm:bulletEnabled val="1"/>
        </dgm:presLayoutVars>
      </dgm:prSet>
      <dgm:spPr/>
    </dgm:pt>
    <dgm:pt modelId="{B5E6B565-AE99-43C6-B739-55D394FA0C00}" type="pres">
      <dgm:prSet presAssocID="{1650610B-2AAF-4A5E-9B39-97EB8248A760}" presName="nodeFollowingNodes" presStyleLbl="node1" presStyleIdx="5" presStyleCnt="8">
        <dgm:presLayoutVars>
          <dgm:bulletEnabled val="1"/>
        </dgm:presLayoutVars>
      </dgm:prSet>
      <dgm:spPr/>
    </dgm:pt>
    <dgm:pt modelId="{57ED1198-19F0-4549-888F-F8200016A05D}" type="pres">
      <dgm:prSet presAssocID="{0482F33E-E5D8-4AD3-BAC4-38E3D8C638A4}" presName="nodeFollowingNodes" presStyleLbl="node1" presStyleIdx="6" presStyleCnt="8">
        <dgm:presLayoutVars>
          <dgm:bulletEnabled val="1"/>
        </dgm:presLayoutVars>
      </dgm:prSet>
      <dgm:spPr/>
    </dgm:pt>
    <dgm:pt modelId="{2BB85F78-3448-46DA-ACE6-13700143482C}" type="pres">
      <dgm:prSet presAssocID="{393F8399-AC26-4298-881F-21BBA484047C}" presName="nodeFollowingNodes" presStyleLbl="node1" presStyleIdx="7" presStyleCnt="8">
        <dgm:presLayoutVars>
          <dgm:bulletEnabled val="1"/>
        </dgm:presLayoutVars>
      </dgm:prSet>
      <dgm:spPr/>
    </dgm:pt>
  </dgm:ptLst>
  <dgm:cxnLst>
    <dgm:cxn modelId="{CD679B04-BADD-4D46-9932-D63D6396429D}" type="presOf" srcId="{FBE289D5-CF1D-4A33-B64F-2BA48CFAA8BE}" destId="{86FCCBDD-961B-43C8-A5CF-CDD38B76BAF0}" srcOrd="0" destOrd="0" presId="urn:microsoft.com/office/officeart/2005/8/layout/cycle3"/>
    <dgm:cxn modelId="{8CE74A06-2AF4-451D-9DC8-E180FE086C7C}" type="presOf" srcId="{F118C41B-33A4-49BF-B7BC-095BAA861725}" destId="{017B8CD9-DD3E-46FE-A3EF-B2CD6721E86A}" srcOrd="0" destOrd="0" presId="urn:microsoft.com/office/officeart/2005/8/layout/cycle3"/>
    <dgm:cxn modelId="{AF45E614-53BD-4C90-8447-17A263D55088}" type="presOf" srcId="{3664BFB2-1326-4F43-83B4-9E9074B20557}" destId="{9653929C-DAE6-4421-89A1-178AFECBEE78}" srcOrd="0" destOrd="0" presId="urn:microsoft.com/office/officeart/2005/8/layout/cycle3"/>
    <dgm:cxn modelId="{13BD031D-C3B1-4D61-9739-E871FAAFBF73}" type="presOf" srcId="{E8298A26-5D5A-4505-BA48-6B1E4D49C1D3}" destId="{A9651C05-BF0E-4395-9EF8-959D04FF3714}" srcOrd="0" destOrd="0" presId="urn:microsoft.com/office/officeart/2005/8/layout/cycle3"/>
    <dgm:cxn modelId="{67788F39-AAA8-437F-BF2D-A1C7E3BFB890}" type="presOf" srcId="{1650610B-2AAF-4A5E-9B39-97EB8248A760}" destId="{B5E6B565-AE99-43C6-B739-55D394FA0C00}" srcOrd="0" destOrd="0" presId="urn:microsoft.com/office/officeart/2005/8/layout/cycle3"/>
    <dgm:cxn modelId="{B089753B-ADD4-429E-947F-B287C70B6228}" srcId="{FBE289D5-CF1D-4A33-B64F-2BA48CFAA8BE}" destId="{1650610B-2AAF-4A5E-9B39-97EB8248A760}" srcOrd="5" destOrd="0" parTransId="{5134E566-E696-42C8-B5B8-DF77262690A8}" sibTransId="{25427092-2C78-4E49-A700-BCEFE7518149}"/>
    <dgm:cxn modelId="{567ED565-A718-49B6-B07E-9D61D86734D2}" srcId="{FBE289D5-CF1D-4A33-B64F-2BA48CFAA8BE}" destId="{F118C41B-33A4-49BF-B7BC-095BAA861725}" srcOrd="3" destOrd="0" parTransId="{692425A7-B2A5-4434-9458-2093D065CC45}" sibTransId="{B4565209-90EB-4BB8-A59A-52FE8FA08851}"/>
    <dgm:cxn modelId="{1B78464B-79D7-4DC7-AE6F-9D2785CC1373}" srcId="{FBE289D5-CF1D-4A33-B64F-2BA48CFAA8BE}" destId="{E8298A26-5D5A-4505-BA48-6B1E4D49C1D3}" srcOrd="0" destOrd="0" parTransId="{E2A5A7DB-FAE9-47E5-A660-6524BAEC46A3}" sibTransId="{759A74E9-728E-40B3-B89B-1ED4FA85358A}"/>
    <dgm:cxn modelId="{C8466357-CDA2-42CA-A462-359F49844FDB}" srcId="{FBE289D5-CF1D-4A33-B64F-2BA48CFAA8BE}" destId="{3664BFB2-1326-4F43-83B4-9E9074B20557}" srcOrd="4" destOrd="0" parTransId="{FC1FCB49-5D3E-4A28-9A63-B769D73CB039}" sibTransId="{5ACC8567-9448-4A85-860B-A7BC075034B5}"/>
    <dgm:cxn modelId="{F40A5778-E629-4B03-A52C-D8E13214F2F1}" type="presOf" srcId="{0482F33E-E5D8-4AD3-BAC4-38E3D8C638A4}" destId="{57ED1198-19F0-4549-888F-F8200016A05D}" srcOrd="0" destOrd="0" presId="urn:microsoft.com/office/officeart/2005/8/layout/cycle3"/>
    <dgm:cxn modelId="{9D33875A-9546-4CA2-8342-898C424F2506}" type="presOf" srcId="{DB70D2DF-A01E-42DC-8FD4-52DE9F51B13B}" destId="{459F35C3-0703-4FE9-8A98-8D55552AC8C3}" srcOrd="0" destOrd="0" presId="urn:microsoft.com/office/officeart/2005/8/layout/cycle3"/>
    <dgm:cxn modelId="{55F641B4-8615-4AD8-92B1-17098C87F360}" srcId="{FBE289D5-CF1D-4A33-B64F-2BA48CFAA8BE}" destId="{0482F33E-E5D8-4AD3-BAC4-38E3D8C638A4}" srcOrd="6" destOrd="0" parTransId="{553882DC-E7B0-4345-956D-47E01156FE5A}" sibTransId="{4CEE1F39-448D-4D46-B99F-44952C7A192A}"/>
    <dgm:cxn modelId="{6DF575B6-384E-43DD-8C63-D8687282B8BF}" type="presOf" srcId="{393F8399-AC26-4298-881F-21BBA484047C}" destId="{2BB85F78-3448-46DA-ACE6-13700143482C}" srcOrd="0" destOrd="0" presId="urn:microsoft.com/office/officeart/2005/8/layout/cycle3"/>
    <dgm:cxn modelId="{1046F2C2-B457-4848-ADF2-79EFDE9B7B19}" type="presOf" srcId="{95EF46AA-6546-4FF5-ABD8-0F9E354CD104}" destId="{2A81D3C8-8DD3-4700-8DC2-859E8F830092}" srcOrd="0" destOrd="0" presId="urn:microsoft.com/office/officeart/2005/8/layout/cycle3"/>
    <dgm:cxn modelId="{A0AD7BE0-0B48-4537-81A4-4E8ABC48421C}" srcId="{FBE289D5-CF1D-4A33-B64F-2BA48CFAA8BE}" destId="{DB70D2DF-A01E-42DC-8FD4-52DE9F51B13B}" srcOrd="2" destOrd="0" parTransId="{DFFE7E43-B25A-403D-9D19-18CCD6A4E4CE}" sibTransId="{D6F0213D-69B9-435D-9835-146EE850B7CC}"/>
    <dgm:cxn modelId="{B3FB87EB-C4CF-486D-B3F6-5FB3E2ED6608}" type="presOf" srcId="{759A74E9-728E-40B3-B89B-1ED4FA85358A}" destId="{21F88F4A-09C8-4723-9983-99A91680CF1A}" srcOrd="0" destOrd="0" presId="urn:microsoft.com/office/officeart/2005/8/layout/cycle3"/>
    <dgm:cxn modelId="{4537ABF3-56A2-41BA-83D5-3F33BC94BCFB}" srcId="{FBE289D5-CF1D-4A33-B64F-2BA48CFAA8BE}" destId="{393F8399-AC26-4298-881F-21BBA484047C}" srcOrd="7" destOrd="0" parTransId="{5CBBDB36-8F45-44CD-B545-95E530A47BA9}" sibTransId="{528318CD-BCB2-4D73-9F6F-E0A598860576}"/>
    <dgm:cxn modelId="{DE69A0F9-1DA7-4148-9F55-F0D6F0C8502E}" srcId="{FBE289D5-CF1D-4A33-B64F-2BA48CFAA8BE}" destId="{95EF46AA-6546-4FF5-ABD8-0F9E354CD104}" srcOrd="1" destOrd="0" parTransId="{184AEB2F-9D6F-4EC0-966F-927376D7F652}" sibTransId="{2F3EE034-4FFE-438E-95FB-E34647356835}"/>
    <dgm:cxn modelId="{30729334-33FA-4597-B068-A5ACC388FDE4}" type="presParOf" srcId="{86FCCBDD-961B-43C8-A5CF-CDD38B76BAF0}" destId="{0B97BD4B-EAB7-4B1C-A58B-98C25C7558B0}" srcOrd="0" destOrd="0" presId="urn:microsoft.com/office/officeart/2005/8/layout/cycle3"/>
    <dgm:cxn modelId="{D9F5FD7B-51AE-45F2-8E38-EF446D916AA5}" type="presParOf" srcId="{0B97BD4B-EAB7-4B1C-A58B-98C25C7558B0}" destId="{A9651C05-BF0E-4395-9EF8-959D04FF3714}" srcOrd="0" destOrd="0" presId="urn:microsoft.com/office/officeart/2005/8/layout/cycle3"/>
    <dgm:cxn modelId="{B0A6694F-602B-4A0A-AF7F-ADC2904E6E31}" type="presParOf" srcId="{0B97BD4B-EAB7-4B1C-A58B-98C25C7558B0}" destId="{21F88F4A-09C8-4723-9983-99A91680CF1A}" srcOrd="1" destOrd="0" presId="urn:microsoft.com/office/officeart/2005/8/layout/cycle3"/>
    <dgm:cxn modelId="{11A93B6C-4AB2-4D90-A590-913B8A6F232F}" type="presParOf" srcId="{0B97BD4B-EAB7-4B1C-A58B-98C25C7558B0}" destId="{2A81D3C8-8DD3-4700-8DC2-859E8F830092}" srcOrd="2" destOrd="0" presId="urn:microsoft.com/office/officeart/2005/8/layout/cycle3"/>
    <dgm:cxn modelId="{99EB4B51-B546-4CA3-BA10-4CC014038041}" type="presParOf" srcId="{0B97BD4B-EAB7-4B1C-A58B-98C25C7558B0}" destId="{459F35C3-0703-4FE9-8A98-8D55552AC8C3}" srcOrd="3" destOrd="0" presId="urn:microsoft.com/office/officeart/2005/8/layout/cycle3"/>
    <dgm:cxn modelId="{2260D2B6-C3DE-487E-9929-9B386D16E655}" type="presParOf" srcId="{0B97BD4B-EAB7-4B1C-A58B-98C25C7558B0}" destId="{017B8CD9-DD3E-46FE-A3EF-B2CD6721E86A}" srcOrd="4" destOrd="0" presId="urn:microsoft.com/office/officeart/2005/8/layout/cycle3"/>
    <dgm:cxn modelId="{A3EBAFF1-FF4E-4B41-AF1F-6110211B830B}" type="presParOf" srcId="{0B97BD4B-EAB7-4B1C-A58B-98C25C7558B0}" destId="{9653929C-DAE6-4421-89A1-178AFECBEE78}" srcOrd="5" destOrd="0" presId="urn:microsoft.com/office/officeart/2005/8/layout/cycle3"/>
    <dgm:cxn modelId="{55AF30DB-997D-4454-931B-3F64A999F895}" type="presParOf" srcId="{0B97BD4B-EAB7-4B1C-A58B-98C25C7558B0}" destId="{B5E6B565-AE99-43C6-B739-55D394FA0C00}" srcOrd="6" destOrd="0" presId="urn:microsoft.com/office/officeart/2005/8/layout/cycle3"/>
    <dgm:cxn modelId="{23592B28-5930-4D5C-852B-4560C097E87E}" type="presParOf" srcId="{0B97BD4B-EAB7-4B1C-A58B-98C25C7558B0}" destId="{57ED1198-19F0-4549-888F-F8200016A05D}" srcOrd="7" destOrd="0" presId="urn:microsoft.com/office/officeart/2005/8/layout/cycle3"/>
    <dgm:cxn modelId="{BCFFE486-A76B-448D-AF66-B5DF233BB899}" type="presParOf" srcId="{0B97BD4B-EAB7-4B1C-A58B-98C25C7558B0}" destId="{2BB85F78-3448-46DA-ACE6-13700143482C}" srcOrd="8" destOrd="0" presId="urn:microsoft.com/office/officeart/2005/8/layout/cycle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88F4A-09C8-4723-9983-99A91680CF1A}">
      <dsp:nvSpPr>
        <dsp:cNvPr id="0" name=""/>
        <dsp:cNvSpPr/>
      </dsp:nvSpPr>
      <dsp:spPr>
        <a:xfrm>
          <a:off x="2522634" y="-26415"/>
          <a:ext cx="3184330" cy="3184330"/>
        </a:xfrm>
        <a:prstGeom prst="circularArrow">
          <a:avLst>
            <a:gd name="adj1" fmla="val 5544"/>
            <a:gd name="adj2" fmla="val 330680"/>
            <a:gd name="adj3" fmla="val 14637706"/>
            <a:gd name="adj4" fmla="val 16880782"/>
            <a:gd name="adj5" fmla="val 5757"/>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651C05-BF0E-4395-9EF8-959D04FF3714}">
      <dsp:nvSpPr>
        <dsp:cNvPr id="0" name=""/>
        <dsp:cNvSpPr/>
      </dsp:nvSpPr>
      <dsp:spPr>
        <a:xfrm>
          <a:off x="3662232" y="1705"/>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Plan</a:t>
          </a:r>
        </a:p>
      </dsp:txBody>
      <dsp:txXfrm>
        <a:off x="3684324" y="23797"/>
        <a:ext cx="860951" cy="408383"/>
      </dsp:txXfrm>
    </dsp:sp>
    <dsp:sp modelId="{2A81D3C8-8DD3-4700-8DC2-859E8F830092}">
      <dsp:nvSpPr>
        <dsp:cNvPr id="0" name=""/>
        <dsp:cNvSpPr/>
      </dsp:nvSpPr>
      <dsp:spPr>
        <a:xfrm>
          <a:off x="4622429" y="399431"/>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Collect</a:t>
          </a:r>
        </a:p>
      </dsp:txBody>
      <dsp:txXfrm>
        <a:off x="4644521" y="421523"/>
        <a:ext cx="860951" cy="408383"/>
      </dsp:txXfrm>
    </dsp:sp>
    <dsp:sp modelId="{459F35C3-0703-4FE9-8A98-8D55552AC8C3}">
      <dsp:nvSpPr>
        <dsp:cNvPr id="0" name=""/>
        <dsp:cNvSpPr/>
      </dsp:nvSpPr>
      <dsp:spPr>
        <a:xfrm>
          <a:off x="5020155" y="1359628"/>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Assure</a:t>
          </a:r>
        </a:p>
      </dsp:txBody>
      <dsp:txXfrm>
        <a:off x="5042247" y="1381720"/>
        <a:ext cx="860951" cy="408383"/>
      </dsp:txXfrm>
    </dsp:sp>
    <dsp:sp modelId="{017B8CD9-DD3E-46FE-A3EF-B2CD6721E86A}">
      <dsp:nvSpPr>
        <dsp:cNvPr id="0" name=""/>
        <dsp:cNvSpPr/>
      </dsp:nvSpPr>
      <dsp:spPr>
        <a:xfrm>
          <a:off x="4622429" y="2319825"/>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Describe</a:t>
          </a:r>
        </a:p>
      </dsp:txBody>
      <dsp:txXfrm>
        <a:off x="4644521" y="2341917"/>
        <a:ext cx="860951" cy="408383"/>
      </dsp:txXfrm>
    </dsp:sp>
    <dsp:sp modelId="{9653929C-DAE6-4421-89A1-178AFECBEE78}">
      <dsp:nvSpPr>
        <dsp:cNvPr id="0" name=""/>
        <dsp:cNvSpPr/>
      </dsp:nvSpPr>
      <dsp:spPr>
        <a:xfrm>
          <a:off x="3662232" y="2717552"/>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Preserve</a:t>
          </a:r>
        </a:p>
      </dsp:txBody>
      <dsp:txXfrm>
        <a:off x="3684324" y="2739644"/>
        <a:ext cx="860951" cy="408383"/>
      </dsp:txXfrm>
    </dsp:sp>
    <dsp:sp modelId="{B5E6B565-AE99-43C6-B739-55D394FA0C00}">
      <dsp:nvSpPr>
        <dsp:cNvPr id="0" name=""/>
        <dsp:cNvSpPr/>
      </dsp:nvSpPr>
      <dsp:spPr>
        <a:xfrm>
          <a:off x="2702035" y="2319825"/>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Discover</a:t>
          </a:r>
        </a:p>
      </dsp:txBody>
      <dsp:txXfrm>
        <a:off x="2724127" y="2341917"/>
        <a:ext cx="860951" cy="408383"/>
      </dsp:txXfrm>
    </dsp:sp>
    <dsp:sp modelId="{57ED1198-19F0-4549-888F-F8200016A05D}">
      <dsp:nvSpPr>
        <dsp:cNvPr id="0" name=""/>
        <dsp:cNvSpPr/>
      </dsp:nvSpPr>
      <dsp:spPr>
        <a:xfrm>
          <a:off x="2304308" y="1359628"/>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Integrate</a:t>
          </a:r>
        </a:p>
      </dsp:txBody>
      <dsp:txXfrm>
        <a:off x="2326400" y="1381720"/>
        <a:ext cx="860951" cy="408383"/>
      </dsp:txXfrm>
    </dsp:sp>
    <dsp:sp modelId="{2BB85F78-3448-46DA-ACE6-13700143482C}">
      <dsp:nvSpPr>
        <dsp:cNvPr id="0" name=""/>
        <dsp:cNvSpPr/>
      </dsp:nvSpPr>
      <dsp:spPr>
        <a:xfrm>
          <a:off x="2702035" y="399431"/>
          <a:ext cx="905135" cy="4525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Analyse</a:t>
          </a:r>
        </a:p>
      </dsp:txBody>
      <dsp:txXfrm>
        <a:off x="2724127" y="421523"/>
        <a:ext cx="860951" cy="40838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A4E917C5-0ED7-4DEE-B6D0-6B3060666838}" type="datetimeFigureOut">
              <a:rPr lang="en-GB" smtClean="0"/>
              <a:t>10/12/2019</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7C2565FB-D4AC-4DA6-97DF-FBCF00A45453}" type="slidenum">
              <a:rPr lang="en-GB" smtClean="0"/>
              <a:t>‹#›</a:t>
            </a:fld>
            <a:endParaRPr lang="en-GB"/>
          </a:p>
        </p:txBody>
      </p:sp>
    </p:spTree>
    <p:extLst>
      <p:ext uri="{BB962C8B-B14F-4D97-AF65-F5344CB8AC3E}">
        <p14:creationId xmlns:p14="http://schemas.microsoft.com/office/powerpoint/2010/main" val="819644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C2565FB-D4AC-4DA6-97DF-FBCF00A45453}" type="slidenum">
              <a:rPr lang="en-GB" smtClean="0"/>
              <a:t>1</a:t>
            </a:fld>
            <a:endParaRPr lang="en-GB"/>
          </a:p>
        </p:txBody>
      </p:sp>
    </p:spTree>
    <p:extLst>
      <p:ext uri="{BB962C8B-B14F-4D97-AF65-F5344CB8AC3E}">
        <p14:creationId xmlns:p14="http://schemas.microsoft.com/office/powerpoint/2010/main" val="2560828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an asset register. I’ve found it very useful to have one of these for archival materials so I know exactly where the documents I’ve photographed at archives are stored. That way I can put them into my thesis more easily. These are just some of the columns I use – others that are particularly useful are description and usage rights (i.e. do I need to write to the institution that owns these documents to publish them as part of my thesis?)</a:t>
            </a:r>
          </a:p>
        </p:txBody>
      </p:sp>
      <p:sp>
        <p:nvSpPr>
          <p:cNvPr id="4" name="Slide Number Placeholder 3"/>
          <p:cNvSpPr>
            <a:spLocks noGrp="1"/>
          </p:cNvSpPr>
          <p:nvPr>
            <p:ph type="sldNum" sz="quarter" idx="5"/>
          </p:nvPr>
        </p:nvSpPr>
        <p:spPr/>
        <p:txBody>
          <a:bodyPr/>
          <a:lstStyle/>
          <a:p>
            <a:fld id="{7C2565FB-D4AC-4DA6-97DF-FBCF00A45453}" type="slidenum">
              <a:rPr lang="en-GB" smtClean="0"/>
              <a:t>19</a:t>
            </a:fld>
            <a:endParaRPr lang="en-GB"/>
          </a:p>
        </p:txBody>
      </p:sp>
    </p:spTree>
    <p:extLst>
      <p:ext uri="{BB962C8B-B14F-4D97-AF65-F5344CB8AC3E}">
        <p14:creationId xmlns:p14="http://schemas.microsoft.com/office/powerpoint/2010/main" val="33521125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content is subjective, I’m not asking about that.</a:t>
            </a:r>
          </a:p>
          <a:p>
            <a:r>
              <a:rPr lang="en-GB" dirty="0"/>
              <a:t>Apple says “Each file is broken into chunks and encrypted by iCloud using AES-128 and a key derived from each chunk’s contents that utilizes SHA-256. The keys and the file’s metadata are stored by Apple in the user’s iCloud account. The encrypted chunks of the file are stored, without any user-identifying information or the keys, using both Apple and third-party storage services— such as Amazon Web Services or Google Cloud Platform—but these partners don’t have the keys to decrypt your data stored on their servers. “ iOS Security. iOS 12.3. May 2019. p. 62. – in other words, my data IS secure but I can’t be confident it’s not going to leave the EU.</a:t>
            </a:r>
          </a:p>
        </p:txBody>
      </p:sp>
      <p:sp>
        <p:nvSpPr>
          <p:cNvPr id="4" name="Slide Number Placeholder 3"/>
          <p:cNvSpPr>
            <a:spLocks noGrp="1"/>
          </p:cNvSpPr>
          <p:nvPr>
            <p:ph type="sldNum" sz="quarter" idx="5"/>
          </p:nvPr>
        </p:nvSpPr>
        <p:spPr/>
        <p:txBody>
          <a:bodyPr/>
          <a:lstStyle/>
          <a:p>
            <a:fld id="{7C2565FB-D4AC-4DA6-97DF-FBCF00A45453}" type="slidenum">
              <a:rPr lang="en-GB" smtClean="0"/>
              <a:t>20</a:t>
            </a:fld>
            <a:endParaRPr lang="en-GB"/>
          </a:p>
        </p:txBody>
      </p:sp>
    </p:spTree>
    <p:extLst>
      <p:ext uri="{BB962C8B-B14F-4D97-AF65-F5344CB8AC3E}">
        <p14:creationId xmlns:p14="http://schemas.microsoft.com/office/powerpoint/2010/main" val="36548445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22</a:t>
            </a:fld>
            <a:endParaRPr lang="en-GB"/>
          </a:p>
        </p:txBody>
      </p:sp>
    </p:spTree>
    <p:extLst>
      <p:ext uri="{BB962C8B-B14F-4D97-AF65-F5344CB8AC3E}">
        <p14:creationId xmlns:p14="http://schemas.microsoft.com/office/powerpoint/2010/main" val="38652002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 sensitive data included so don’t need to worry about GDPR but others should consider this</a:t>
            </a:r>
          </a:p>
          <a:p>
            <a:r>
              <a:rPr lang="en-GB" dirty="0"/>
              <a:t>Cloud storage ultimately means that your data is in a data centre somewhere. All files saved to institutional OneDrive programs are stored within the EU at data centres in Amsterdam and Dublin</a:t>
            </a:r>
          </a:p>
          <a:p>
            <a:r>
              <a:rPr lang="en-GB" dirty="0"/>
              <a:t>As an institution, we are encouraged to all use our Microsoft and OneDrive accounts though this isn’t always ideal (Not least ethically given Microsoft’s collaboration with ICE but I’m writing this in </a:t>
            </a:r>
            <a:r>
              <a:rPr lang="en-GB" dirty="0" err="1"/>
              <a:t>powerpoint</a:t>
            </a:r>
            <a:r>
              <a:rPr lang="en-GB" dirty="0"/>
              <a:t> on an hp monitor so it’s not easy to be ethical in the 21</a:t>
            </a:r>
            <a:r>
              <a:rPr lang="en-GB" baseline="30000" dirty="0"/>
              <a:t>st</a:t>
            </a:r>
            <a:r>
              <a:rPr lang="en-GB" dirty="0"/>
              <a:t> century). </a:t>
            </a:r>
          </a:p>
          <a:p>
            <a:r>
              <a:rPr lang="en-GB" dirty="0"/>
              <a:t>The most important thing is to be AWARE of where your data goes when you put it in the cloud and to back it up to multiple physical geographic locations (e.g. your laptop in your room and an external hard drive that’s kept in your office).</a:t>
            </a:r>
          </a:p>
          <a:p>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23</a:t>
            </a:fld>
            <a:endParaRPr lang="en-GB"/>
          </a:p>
        </p:txBody>
      </p:sp>
    </p:spTree>
    <p:extLst>
      <p:ext uri="{BB962C8B-B14F-4D97-AF65-F5344CB8AC3E}">
        <p14:creationId xmlns:p14="http://schemas.microsoft.com/office/powerpoint/2010/main" val="13965360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anyone remembers ‘the </a:t>
            </a:r>
            <a:r>
              <a:rPr lang="en-GB" dirty="0" err="1"/>
              <a:t>fappening</a:t>
            </a:r>
            <a:r>
              <a:rPr lang="en-GB" dirty="0"/>
              <a:t>’ and is questioning iCloud storage because of that, those leaks actually turned out to be the result of targeted phishing attacks. No matter how secure your storage is, it’s only as secure as you allow it to be! There’s even more awareness now obviously and we have multi-factor authentication for a lot of things.</a:t>
            </a:r>
          </a:p>
          <a:p>
            <a:r>
              <a:rPr lang="en-GB" dirty="0">
                <a:cs typeface="Calibri"/>
              </a:rPr>
              <a:t>Practice good information security – lock your computers</a:t>
            </a:r>
          </a:p>
        </p:txBody>
      </p:sp>
      <p:sp>
        <p:nvSpPr>
          <p:cNvPr id="4" name="Slide Number Placeholder 3"/>
          <p:cNvSpPr>
            <a:spLocks noGrp="1"/>
          </p:cNvSpPr>
          <p:nvPr>
            <p:ph type="sldNum" sz="quarter" idx="5"/>
          </p:nvPr>
        </p:nvSpPr>
        <p:spPr/>
        <p:txBody>
          <a:bodyPr/>
          <a:lstStyle/>
          <a:p>
            <a:fld id="{7C2565FB-D4AC-4DA6-97DF-FBCF00A45453}" type="slidenum">
              <a:rPr lang="en-GB" smtClean="0"/>
              <a:t>24</a:t>
            </a:fld>
            <a:endParaRPr lang="en-GB"/>
          </a:p>
        </p:txBody>
      </p:sp>
    </p:spTree>
    <p:extLst>
      <p:ext uri="{BB962C8B-B14F-4D97-AF65-F5344CB8AC3E}">
        <p14:creationId xmlns:p14="http://schemas.microsoft.com/office/powerpoint/2010/main" val="1531319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Discover is about sharing your research with others. What kind of outputs do you think we should make discoverable?</a:t>
            </a:r>
          </a:p>
        </p:txBody>
      </p:sp>
      <p:sp>
        <p:nvSpPr>
          <p:cNvPr id="4" name="Slide Number Placeholder 3"/>
          <p:cNvSpPr>
            <a:spLocks noGrp="1"/>
          </p:cNvSpPr>
          <p:nvPr>
            <p:ph type="sldNum" sz="quarter" idx="5"/>
          </p:nvPr>
        </p:nvSpPr>
        <p:spPr/>
        <p:txBody>
          <a:bodyPr/>
          <a:lstStyle/>
          <a:p>
            <a:fld id="{7C2565FB-D4AC-4DA6-97DF-FBCF00A45453}" type="slidenum">
              <a:rPr lang="en-GB" smtClean="0"/>
              <a:t>25</a:t>
            </a:fld>
            <a:endParaRPr lang="en-GB"/>
          </a:p>
        </p:txBody>
      </p:sp>
    </p:spTree>
    <p:extLst>
      <p:ext uri="{BB962C8B-B14F-4D97-AF65-F5344CB8AC3E}">
        <p14:creationId xmlns:p14="http://schemas.microsoft.com/office/powerpoint/2010/main" val="2056743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just publications. Sharing research data is also incredibly useful and can increase your citations. It might seem scary to share things while you’re writing your thesis but it means you can get your name out there and claim your research area! It might even lead to collaboration with people working on similar areas.</a:t>
            </a:r>
          </a:p>
        </p:txBody>
      </p:sp>
      <p:sp>
        <p:nvSpPr>
          <p:cNvPr id="4" name="Slide Number Placeholder 3"/>
          <p:cNvSpPr>
            <a:spLocks noGrp="1"/>
          </p:cNvSpPr>
          <p:nvPr>
            <p:ph type="sldNum" sz="quarter" idx="5"/>
          </p:nvPr>
        </p:nvSpPr>
        <p:spPr/>
        <p:txBody>
          <a:bodyPr/>
          <a:lstStyle/>
          <a:p>
            <a:fld id="{7C2565FB-D4AC-4DA6-97DF-FBCF00A45453}" type="slidenum">
              <a:rPr lang="en-GB" smtClean="0"/>
              <a:t>26</a:t>
            </a:fld>
            <a:endParaRPr lang="en-GB"/>
          </a:p>
        </p:txBody>
      </p:sp>
    </p:spTree>
    <p:extLst>
      <p:ext uri="{BB962C8B-B14F-4D97-AF65-F5344CB8AC3E}">
        <p14:creationId xmlns:p14="http://schemas.microsoft.com/office/powerpoint/2010/main" val="1410315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Loughborough Research Repository – repository.lboro.ac</a:t>
            </a:r>
            <a:r>
              <a:rPr lang="en-GB"/>
              <a:t>.uk</a:t>
            </a:r>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27</a:t>
            </a:fld>
            <a:endParaRPr lang="en-GB"/>
          </a:p>
        </p:txBody>
      </p:sp>
    </p:spTree>
    <p:extLst>
      <p:ext uri="{BB962C8B-B14F-4D97-AF65-F5344CB8AC3E}">
        <p14:creationId xmlns:p14="http://schemas.microsoft.com/office/powerpoint/2010/main" val="3141232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attended the research conference this year you might have seen my poster. I was aware that a lot of people who might be interested in my research might not be able to attend the conference so I uploaded my poster to the repository. Now I have a DOI to add to my CV and measurable statistics for how many people have looked at this, downloaded it, or tweeted about it.</a:t>
            </a:r>
          </a:p>
        </p:txBody>
      </p:sp>
      <p:sp>
        <p:nvSpPr>
          <p:cNvPr id="4" name="Slide Number Placeholder 3"/>
          <p:cNvSpPr>
            <a:spLocks noGrp="1"/>
          </p:cNvSpPr>
          <p:nvPr>
            <p:ph type="sldNum" sz="quarter" idx="5"/>
          </p:nvPr>
        </p:nvSpPr>
        <p:spPr/>
        <p:txBody>
          <a:bodyPr/>
          <a:lstStyle/>
          <a:p>
            <a:fld id="{7C2565FB-D4AC-4DA6-97DF-FBCF00A45453}" type="slidenum">
              <a:rPr lang="en-GB" smtClean="0"/>
              <a:t>28</a:t>
            </a:fld>
            <a:endParaRPr lang="en-GB"/>
          </a:p>
        </p:txBody>
      </p:sp>
    </p:spTree>
    <p:extLst>
      <p:ext uri="{BB962C8B-B14F-4D97-AF65-F5344CB8AC3E}">
        <p14:creationId xmlns:p14="http://schemas.microsoft.com/office/powerpoint/2010/main" val="13944774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British Oceanographic Data Centre – bodc.ac.uk</a:t>
            </a:r>
          </a:p>
        </p:txBody>
      </p:sp>
      <p:sp>
        <p:nvSpPr>
          <p:cNvPr id="4" name="Slide Number Placeholder 3"/>
          <p:cNvSpPr>
            <a:spLocks noGrp="1"/>
          </p:cNvSpPr>
          <p:nvPr>
            <p:ph type="sldNum" sz="quarter" idx="5"/>
          </p:nvPr>
        </p:nvSpPr>
        <p:spPr/>
        <p:txBody>
          <a:bodyPr/>
          <a:lstStyle/>
          <a:p>
            <a:fld id="{7C2565FB-D4AC-4DA6-97DF-FBCF00A45453}" type="slidenum">
              <a:rPr lang="en-GB" smtClean="0"/>
              <a:t>29</a:t>
            </a:fld>
            <a:endParaRPr lang="en-GB"/>
          </a:p>
        </p:txBody>
      </p:sp>
    </p:spTree>
    <p:extLst>
      <p:ext uri="{BB962C8B-B14F-4D97-AF65-F5344CB8AC3E}">
        <p14:creationId xmlns:p14="http://schemas.microsoft.com/office/powerpoint/2010/main" val="2221372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Aft>
                <a:spcPts val="1200"/>
              </a:spcAft>
              <a:buFont typeface="Wingdings" panose="05000000000000000000" pitchFamily="2" charset="2"/>
              <a:buChar char="§"/>
            </a:pPr>
            <a:r>
              <a:rPr lang="en-GB" sz="1200" b="0" cap="none" dirty="0">
                <a:solidFill>
                  <a:schemeClr val="tx1"/>
                </a:solidFill>
              </a:rPr>
              <a:t>PhD in English and Publishing</a:t>
            </a:r>
          </a:p>
          <a:p>
            <a:pPr marL="457200" indent="-457200">
              <a:spcAft>
                <a:spcPts val="1200"/>
              </a:spcAft>
              <a:buFont typeface="Wingdings" panose="05000000000000000000" pitchFamily="2" charset="2"/>
              <a:buChar char="§"/>
            </a:pPr>
            <a:r>
              <a:rPr lang="en-GB" sz="1200" b="0" cap="none" dirty="0">
                <a:solidFill>
                  <a:schemeClr val="tx1"/>
                </a:solidFill>
              </a:rPr>
              <a:t>Library support officer</a:t>
            </a:r>
          </a:p>
          <a:p>
            <a:pPr marL="457200" indent="-457200">
              <a:spcAft>
                <a:spcPts val="1200"/>
              </a:spcAft>
              <a:buFont typeface="Wingdings" panose="05000000000000000000" pitchFamily="2" charset="2"/>
              <a:buChar char="§"/>
            </a:pPr>
            <a:r>
              <a:rPr lang="en-GB" sz="1200" b="0" cap="none" dirty="0">
                <a:solidFill>
                  <a:schemeClr val="tx1"/>
                </a:solidFill>
              </a:rPr>
              <a:t>rdm@lboro.ac.uk </a:t>
            </a:r>
          </a:p>
          <a:p>
            <a:pPr marL="457200" indent="-457200">
              <a:spcAft>
                <a:spcPts val="1200"/>
              </a:spcAft>
              <a:buFont typeface="Wingdings" panose="05000000000000000000" pitchFamily="2" charset="2"/>
              <a:buChar char="§"/>
            </a:pPr>
            <a:r>
              <a:rPr lang="en-GB" sz="1200" b="0" cap="none" dirty="0">
                <a:solidFill>
                  <a:schemeClr val="tx1"/>
                </a:solidFill>
              </a:rPr>
              <a:t>Post questions to </a:t>
            </a:r>
            <a:r>
              <a:rPr lang="en-GB" sz="1200" b="0" cap="none" dirty="0" err="1">
                <a:solidFill>
                  <a:schemeClr val="tx1"/>
                </a:solidFill>
              </a:rPr>
              <a:t>padlet</a:t>
            </a:r>
            <a:r>
              <a:rPr lang="en-GB" sz="1200" b="0" cap="none" dirty="0">
                <a:solidFill>
                  <a:schemeClr val="tx1"/>
                </a:solidFill>
              </a:rPr>
              <a:t> (link on handout) or write on post-it</a:t>
            </a:r>
          </a:p>
          <a:p>
            <a:pPr marL="457200" indent="-457200">
              <a:spcAft>
                <a:spcPts val="1200"/>
              </a:spcAft>
              <a:buFont typeface="Wingdings" panose="05000000000000000000" pitchFamily="2" charset="2"/>
              <a:buChar char="§"/>
            </a:pPr>
            <a:r>
              <a:rPr lang="en-GB" sz="1200" b="0" cap="none" dirty="0">
                <a:solidFill>
                  <a:schemeClr val="tx1"/>
                </a:solidFill>
              </a:rPr>
              <a:t>Slides available from repository (link on handout) </a:t>
            </a:r>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3</a:t>
            </a:fld>
            <a:endParaRPr lang="en-GB"/>
          </a:p>
        </p:txBody>
      </p:sp>
    </p:spTree>
    <p:extLst>
      <p:ext uri="{BB962C8B-B14F-4D97-AF65-F5344CB8AC3E}">
        <p14:creationId xmlns:p14="http://schemas.microsoft.com/office/powerpoint/2010/main" val="3277771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UK Data Service – ukdataservice.ac.uk</a:t>
            </a:r>
          </a:p>
        </p:txBody>
      </p:sp>
      <p:sp>
        <p:nvSpPr>
          <p:cNvPr id="4" name="Slide Number Placeholder 3"/>
          <p:cNvSpPr>
            <a:spLocks noGrp="1"/>
          </p:cNvSpPr>
          <p:nvPr>
            <p:ph type="sldNum" sz="quarter" idx="5"/>
          </p:nvPr>
        </p:nvSpPr>
        <p:spPr/>
        <p:txBody>
          <a:bodyPr/>
          <a:lstStyle/>
          <a:p>
            <a:fld id="{7C2565FB-D4AC-4DA6-97DF-FBCF00A45453}" type="slidenum">
              <a:rPr lang="en-GB" smtClean="0"/>
              <a:t>30</a:t>
            </a:fld>
            <a:endParaRPr lang="en-GB"/>
          </a:p>
        </p:txBody>
      </p:sp>
    </p:spTree>
    <p:extLst>
      <p:ext uri="{BB962C8B-B14F-4D97-AF65-F5344CB8AC3E}">
        <p14:creationId xmlns:p14="http://schemas.microsoft.com/office/powerpoint/2010/main" val="205076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E670DEC3-EC9B-4004-976B-98EE052E7178}" type="slidenum">
              <a:rPr lang="en-GB" smtClean="0"/>
              <a:pPr>
                <a:defRPr/>
              </a:pPr>
              <a:t>31</a:t>
            </a:fld>
            <a:endParaRPr lang="en-GB"/>
          </a:p>
        </p:txBody>
      </p:sp>
    </p:spTree>
    <p:extLst>
      <p:ext uri="{BB962C8B-B14F-4D97-AF65-F5344CB8AC3E}">
        <p14:creationId xmlns:p14="http://schemas.microsoft.com/office/powerpoint/2010/main" val="2080335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lstStyle/>
          <a:p>
            <a:r>
              <a:rPr lang="en-GB" dirty="0"/>
              <a:t>Failing to manage your research can have the same effect on your thesis as eating unknown mushrooms can have on your body. Do your research, manage your research, make friends with the RDM team and have fun!</a:t>
            </a:r>
          </a:p>
        </p:txBody>
      </p:sp>
      <p:sp>
        <p:nvSpPr>
          <p:cNvPr id="4" name="Slide Number Placeholder 3"/>
          <p:cNvSpPr>
            <a:spLocks noGrp="1"/>
          </p:cNvSpPr>
          <p:nvPr>
            <p:ph type="sldNum" sz="quarter" idx="10"/>
          </p:nvPr>
        </p:nvSpPr>
        <p:spPr/>
        <p:txBody>
          <a:bodyPr/>
          <a:lstStyle/>
          <a:p>
            <a:pPr>
              <a:defRPr/>
            </a:pPr>
            <a:fld id="{E670DEC3-EC9B-4004-976B-98EE052E7178}" type="slidenum">
              <a:rPr lang="en-GB" smtClean="0"/>
              <a:pPr>
                <a:defRPr/>
              </a:pPr>
              <a:t>32</a:t>
            </a:fld>
            <a:endParaRPr lang="en-GB"/>
          </a:p>
        </p:txBody>
      </p:sp>
    </p:spTree>
    <p:extLst>
      <p:ext uri="{BB962C8B-B14F-4D97-AF65-F5344CB8AC3E}">
        <p14:creationId xmlns:p14="http://schemas.microsoft.com/office/powerpoint/2010/main" val="9342172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defTabSz="914400"/>
            <a:r>
              <a:rPr lang="en-US" sz="1200" dirty="0"/>
              <a:t>Anything collected or generated in the process of research NOT JUST FOR PRACTICAL PHDS THOUGH</a:t>
            </a:r>
          </a:p>
          <a:p>
            <a:pPr indent="-228600">
              <a:lnSpc>
                <a:spcPct val="90000"/>
              </a:lnSpc>
            </a:pPr>
            <a:r>
              <a:rPr lang="en-US" sz="1200" dirty="0"/>
              <a:t>Interview transcripts</a:t>
            </a:r>
          </a:p>
          <a:p>
            <a:pPr indent="-228600">
              <a:lnSpc>
                <a:spcPct val="90000"/>
              </a:lnSpc>
            </a:pPr>
            <a:r>
              <a:rPr lang="en-US" sz="1200" dirty="0"/>
              <a:t>Experiment results (e.g. weather data)</a:t>
            </a:r>
          </a:p>
          <a:p>
            <a:pPr indent="-228600">
              <a:lnSpc>
                <a:spcPct val="90000"/>
              </a:lnSpc>
            </a:pPr>
            <a:r>
              <a:rPr lang="en-US" sz="1200" dirty="0"/>
              <a:t>Drafts of chapters or articles</a:t>
            </a:r>
          </a:p>
          <a:p>
            <a:pPr indent="-228600">
              <a:lnSpc>
                <a:spcPct val="90000"/>
              </a:lnSpc>
            </a:pPr>
            <a:r>
              <a:rPr lang="en-US" sz="1200" dirty="0"/>
              <a:t>Your notes </a:t>
            </a:r>
          </a:p>
          <a:p>
            <a:pPr indent="-228600">
              <a:lnSpc>
                <a:spcPct val="90000"/>
              </a:lnSpc>
            </a:pPr>
            <a:r>
              <a:rPr lang="en-US" sz="1200" dirty="0"/>
              <a:t>Computer codes</a:t>
            </a:r>
          </a:p>
          <a:p>
            <a:pPr indent="-228600" defTabSz="914400"/>
            <a:endParaRPr lang="en-US" sz="1200" dirty="0"/>
          </a:p>
        </p:txBody>
      </p:sp>
      <p:sp>
        <p:nvSpPr>
          <p:cNvPr id="4" name="Slide Number Placeholder 3"/>
          <p:cNvSpPr>
            <a:spLocks noGrp="1"/>
          </p:cNvSpPr>
          <p:nvPr>
            <p:ph type="sldNum" sz="quarter" idx="5"/>
          </p:nvPr>
        </p:nvSpPr>
        <p:spPr/>
        <p:txBody>
          <a:bodyPr/>
          <a:lstStyle/>
          <a:p>
            <a:fld id="{7C2565FB-D4AC-4DA6-97DF-FBCF00A45453}" type="slidenum">
              <a:rPr lang="en-GB" smtClean="0"/>
              <a:t>4</a:t>
            </a:fld>
            <a:endParaRPr lang="en-GB"/>
          </a:p>
        </p:txBody>
      </p:sp>
    </p:spTree>
    <p:extLst>
      <p:ext uri="{BB962C8B-B14F-4D97-AF65-F5344CB8AC3E}">
        <p14:creationId xmlns:p14="http://schemas.microsoft.com/office/powerpoint/2010/main" val="148268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defTabSz="914400"/>
            <a:r>
              <a:rPr lang="en-US" sz="1200" dirty="0"/>
              <a:t>Anything collected or generated in the process of research NOT JUST FOR PRACTICAL PHDS THOUGH</a:t>
            </a:r>
          </a:p>
          <a:p>
            <a:pPr indent="-228600">
              <a:lnSpc>
                <a:spcPct val="90000"/>
              </a:lnSpc>
            </a:pPr>
            <a:r>
              <a:rPr lang="en-US" sz="1200" dirty="0"/>
              <a:t>Interview transcripts</a:t>
            </a:r>
          </a:p>
          <a:p>
            <a:pPr indent="-228600">
              <a:lnSpc>
                <a:spcPct val="90000"/>
              </a:lnSpc>
            </a:pPr>
            <a:r>
              <a:rPr lang="en-US" sz="1200" dirty="0"/>
              <a:t>Experiment results (e.g. weather data)</a:t>
            </a:r>
          </a:p>
          <a:p>
            <a:pPr indent="-228600">
              <a:lnSpc>
                <a:spcPct val="90000"/>
              </a:lnSpc>
            </a:pPr>
            <a:r>
              <a:rPr lang="en-US" sz="1200" dirty="0"/>
              <a:t>Drafts of chapters or articles</a:t>
            </a:r>
          </a:p>
          <a:p>
            <a:pPr indent="-228600">
              <a:lnSpc>
                <a:spcPct val="90000"/>
              </a:lnSpc>
            </a:pPr>
            <a:r>
              <a:rPr lang="en-US" sz="1200" dirty="0"/>
              <a:t>Your notes </a:t>
            </a:r>
          </a:p>
          <a:p>
            <a:pPr indent="-228600">
              <a:lnSpc>
                <a:spcPct val="90000"/>
              </a:lnSpc>
            </a:pPr>
            <a:r>
              <a:rPr lang="en-US" sz="1200" dirty="0"/>
              <a:t>Computer codes</a:t>
            </a:r>
          </a:p>
          <a:p>
            <a:pPr indent="-228600" defTabSz="914400"/>
            <a:endParaRPr lang="en-US" sz="1200" dirty="0"/>
          </a:p>
        </p:txBody>
      </p:sp>
      <p:sp>
        <p:nvSpPr>
          <p:cNvPr id="4" name="Slide Number Placeholder 3"/>
          <p:cNvSpPr>
            <a:spLocks noGrp="1"/>
          </p:cNvSpPr>
          <p:nvPr>
            <p:ph type="sldNum" sz="quarter" idx="5"/>
          </p:nvPr>
        </p:nvSpPr>
        <p:spPr/>
        <p:txBody>
          <a:bodyPr/>
          <a:lstStyle/>
          <a:p>
            <a:fld id="{7C2565FB-D4AC-4DA6-97DF-FBCF00A45453}" type="slidenum">
              <a:rPr lang="en-GB" smtClean="0"/>
              <a:t>5</a:t>
            </a:fld>
            <a:endParaRPr lang="en-GB"/>
          </a:p>
        </p:txBody>
      </p:sp>
    </p:spTree>
    <p:extLst>
      <p:ext uri="{BB962C8B-B14F-4D97-AF65-F5344CB8AC3E}">
        <p14:creationId xmlns:p14="http://schemas.microsoft.com/office/powerpoint/2010/main" val="4062484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organisation of all the data you generate or use in the process of your research</a:t>
            </a:r>
          </a:p>
          <a:p>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6</a:t>
            </a:fld>
            <a:endParaRPr lang="en-GB"/>
          </a:p>
        </p:txBody>
      </p:sp>
    </p:spTree>
    <p:extLst>
      <p:ext uri="{BB962C8B-B14F-4D97-AF65-F5344CB8AC3E}">
        <p14:creationId xmlns:p14="http://schemas.microsoft.com/office/powerpoint/2010/main" val="3090048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Plan: description of the data that will be compiled, and how the data will be managed and made accessible throughout its lifetime</a:t>
            </a:r>
          </a:p>
          <a:p>
            <a:r>
              <a:rPr lang="en-GB" sz="1200" b="0" i="0" kern="1200" dirty="0">
                <a:solidFill>
                  <a:schemeClr val="tx1"/>
                </a:solidFill>
                <a:effectLst/>
                <a:latin typeface="+mn-lt"/>
                <a:ea typeface="+mn-ea"/>
                <a:cs typeface="+mn-cs"/>
              </a:rPr>
              <a:t>Collect: observations are made either by hand or with sensors or other instruments and the data are placed a into digital form (for </a:t>
            </a:r>
            <a:r>
              <a:rPr lang="en-GB" sz="1200" b="0" i="0" kern="1200" dirty="0" err="1">
                <a:solidFill>
                  <a:schemeClr val="tx1"/>
                </a:solidFill>
                <a:effectLst/>
                <a:latin typeface="+mn-lt"/>
                <a:ea typeface="+mn-ea"/>
                <a:cs typeface="+mn-cs"/>
              </a:rPr>
              <a:t>SocSci</a:t>
            </a:r>
            <a:r>
              <a:rPr lang="en-GB" sz="1200" b="0" i="0" kern="1200" dirty="0">
                <a:solidFill>
                  <a:schemeClr val="tx1"/>
                </a:solidFill>
                <a:effectLst/>
                <a:latin typeface="+mn-lt"/>
                <a:ea typeface="+mn-ea"/>
                <a:cs typeface="+mn-cs"/>
              </a:rPr>
              <a:t> this might more often be text files, photographs or videos – remember, anything you generate or collect as part of your research counts as research data)</a:t>
            </a:r>
          </a:p>
          <a:p>
            <a:r>
              <a:rPr lang="en-GB" sz="1200" b="0" i="0" kern="1200" dirty="0">
                <a:solidFill>
                  <a:schemeClr val="tx1"/>
                </a:solidFill>
                <a:effectLst/>
                <a:latin typeface="+mn-lt"/>
                <a:ea typeface="+mn-ea"/>
                <a:cs typeface="+mn-cs"/>
              </a:rPr>
              <a:t>Assure: the quality of the data are assured through checks and inspections</a:t>
            </a:r>
          </a:p>
          <a:p>
            <a:r>
              <a:rPr lang="en-GB" sz="1200" b="0" i="0" kern="1200" dirty="0">
                <a:solidFill>
                  <a:schemeClr val="tx1"/>
                </a:solidFill>
                <a:effectLst/>
                <a:latin typeface="+mn-lt"/>
                <a:ea typeface="+mn-ea"/>
                <a:cs typeface="+mn-cs"/>
              </a:rPr>
              <a:t>Describe: data are accurately and thoroughly described using the appropriate metadata standards</a:t>
            </a:r>
          </a:p>
          <a:p>
            <a:r>
              <a:rPr lang="en-GB" sz="1200" b="0" i="0" kern="1200" dirty="0">
                <a:solidFill>
                  <a:schemeClr val="tx1"/>
                </a:solidFill>
                <a:effectLst/>
                <a:latin typeface="+mn-lt"/>
                <a:ea typeface="+mn-ea"/>
                <a:cs typeface="+mn-cs"/>
              </a:rPr>
              <a:t>Preserve: data are submitted to an appropriate long-term archive (e.g. the research repository)</a:t>
            </a:r>
          </a:p>
          <a:p>
            <a:r>
              <a:rPr lang="en-GB" sz="1200" b="0" i="0" kern="1200" dirty="0">
                <a:solidFill>
                  <a:schemeClr val="tx1"/>
                </a:solidFill>
                <a:effectLst/>
                <a:latin typeface="+mn-lt"/>
                <a:ea typeface="+mn-ea"/>
                <a:cs typeface="+mn-cs"/>
              </a:rPr>
              <a:t>Discover: potentially useful data are located and obtained, along with the relevant information about the data (metadata)</a:t>
            </a:r>
          </a:p>
          <a:p>
            <a:r>
              <a:rPr lang="en-GB" sz="1200" b="0" i="0" kern="1200" dirty="0">
                <a:solidFill>
                  <a:schemeClr val="tx1"/>
                </a:solidFill>
                <a:effectLst/>
                <a:latin typeface="+mn-lt"/>
                <a:ea typeface="+mn-ea"/>
                <a:cs typeface="+mn-cs"/>
              </a:rPr>
              <a:t>Integrate: data from disparate sources are combined to form one homogeneous set of data that can be readily analysed</a:t>
            </a:r>
          </a:p>
          <a:p>
            <a:r>
              <a:rPr lang="en-GB" sz="1200" b="0" i="0" kern="1200" dirty="0">
                <a:solidFill>
                  <a:schemeClr val="tx1"/>
                </a:solidFill>
                <a:effectLst/>
                <a:latin typeface="+mn-lt"/>
                <a:ea typeface="+mn-ea"/>
                <a:cs typeface="+mn-cs"/>
              </a:rPr>
              <a:t>Analyse: data are analysed</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Organising the rest of this section around 4 stages in the lifecycle – plan, describe, preserve and discover</a:t>
            </a:r>
          </a:p>
          <a:p>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7</a:t>
            </a:fld>
            <a:endParaRPr lang="en-GB"/>
          </a:p>
        </p:txBody>
      </p:sp>
    </p:spTree>
    <p:extLst>
      <p:ext uri="{BB962C8B-B14F-4D97-AF65-F5344CB8AC3E}">
        <p14:creationId xmlns:p14="http://schemas.microsoft.com/office/powerpoint/2010/main" val="2698197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files from the ‘mystery box’ of PhD data that I was asked to sort through as part of my job. It’s unlikely (I hope) that anybody in the room is thinking of storing their data on any of these formats but thinking of how dominant they were a relatively short time ago can help us maintain an awareness of the long-term </a:t>
            </a:r>
          </a:p>
        </p:txBody>
      </p:sp>
      <p:sp>
        <p:nvSpPr>
          <p:cNvPr id="4" name="Slide Number Placeholder 3"/>
          <p:cNvSpPr>
            <a:spLocks noGrp="1"/>
          </p:cNvSpPr>
          <p:nvPr>
            <p:ph type="sldNum" sz="quarter" idx="5"/>
          </p:nvPr>
        </p:nvSpPr>
        <p:spPr/>
        <p:txBody>
          <a:bodyPr/>
          <a:lstStyle/>
          <a:p>
            <a:fld id="{7C2565FB-D4AC-4DA6-97DF-FBCF00A45453}" type="slidenum">
              <a:rPr lang="en-GB" smtClean="0"/>
              <a:t>9</a:t>
            </a:fld>
            <a:endParaRPr lang="en-GB"/>
          </a:p>
        </p:txBody>
      </p:sp>
    </p:spTree>
    <p:extLst>
      <p:ext uri="{BB962C8B-B14F-4D97-AF65-F5344CB8AC3E}">
        <p14:creationId xmlns:p14="http://schemas.microsoft.com/office/powerpoint/2010/main" val="10144764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Most word processors will do this automatically. I am paranoid and like to have a new version at least monthly, it’s really useful for seeing how your ideas have grown (and your word count)</a:t>
            </a:r>
          </a:p>
          <a:p>
            <a:r>
              <a:rPr lang="en-GB" dirty="0"/>
              <a:t>File naming. There are helpful links on the handout but in general avoid spaces and special characters</a:t>
            </a:r>
          </a:p>
        </p:txBody>
      </p:sp>
      <p:sp>
        <p:nvSpPr>
          <p:cNvPr id="4" name="Slide Number Placeholder 3"/>
          <p:cNvSpPr>
            <a:spLocks noGrp="1"/>
          </p:cNvSpPr>
          <p:nvPr>
            <p:ph type="sldNum" sz="quarter" idx="5"/>
          </p:nvPr>
        </p:nvSpPr>
        <p:spPr/>
        <p:txBody>
          <a:bodyPr/>
          <a:lstStyle/>
          <a:p>
            <a:fld id="{7C2565FB-D4AC-4DA6-97DF-FBCF00A45453}" type="slidenum">
              <a:rPr lang="en-GB" smtClean="0"/>
              <a:t>13</a:t>
            </a:fld>
            <a:endParaRPr lang="en-GB"/>
          </a:p>
        </p:txBody>
      </p:sp>
    </p:spTree>
    <p:extLst>
      <p:ext uri="{BB962C8B-B14F-4D97-AF65-F5344CB8AC3E}">
        <p14:creationId xmlns:p14="http://schemas.microsoft.com/office/powerpoint/2010/main" val="44866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Documentation is important!</a:t>
            </a:r>
          </a:p>
          <a:p>
            <a:endParaRPr lang="en-GB" dirty="0"/>
          </a:p>
        </p:txBody>
      </p:sp>
      <p:sp>
        <p:nvSpPr>
          <p:cNvPr id="4" name="Slide Number Placeholder 3"/>
          <p:cNvSpPr>
            <a:spLocks noGrp="1"/>
          </p:cNvSpPr>
          <p:nvPr>
            <p:ph type="sldNum" sz="quarter" idx="5"/>
          </p:nvPr>
        </p:nvSpPr>
        <p:spPr/>
        <p:txBody>
          <a:bodyPr/>
          <a:lstStyle/>
          <a:p>
            <a:fld id="{7C2565FB-D4AC-4DA6-97DF-FBCF00A45453}" type="slidenum">
              <a:rPr lang="en-GB" smtClean="0"/>
              <a:t>18</a:t>
            </a:fld>
            <a:endParaRPr lang="en-GB"/>
          </a:p>
        </p:txBody>
      </p:sp>
    </p:spTree>
    <p:extLst>
      <p:ext uri="{BB962C8B-B14F-4D97-AF65-F5344CB8AC3E}">
        <p14:creationId xmlns:p14="http://schemas.microsoft.com/office/powerpoint/2010/main" val="18087330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DC91E08-53F6-4B30-8521-A8FFEF1ADBB8}" type="datetimeFigureOut">
              <a:rPr lang="en-GB" smtClean="0"/>
              <a:t>10/12/2019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3768483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91E08-53F6-4B30-8521-A8FFEF1ADBB8}" type="datetimeFigureOut">
              <a:rPr lang="en-GB" smtClean="0"/>
              <a:t>10/12/2019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1797158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91E08-53F6-4B30-8521-A8FFEF1ADBB8}" type="datetimeFigureOut">
              <a:rPr lang="en-GB" smtClean="0"/>
              <a:t>10/12/2019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677616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C91E08-53F6-4B30-8521-A8FFEF1ADBB8}" type="datetimeFigureOut">
              <a:rPr lang="en-GB" smtClean="0"/>
              <a:t>10/12/2019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127747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C91E08-53F6-4B30-8521-A8FFEF1ADBB8}" type="datetimeFigureOut">
              <a:rPr lang="en-GB" smtClean="0"/>
              <a:t>10/12/2019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64712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C91E08-53F6-4B30-8521-A8FFEF1ADBB8}" type="datetimeFigureOut">
              <a:rPr lang="en-GB" smtClean="0"/>
              <a:t>10/12/2019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1290463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DC91E08-53F6-4B30-8521-A8FFEF1ADBB8}" type="datetimeFigureOut">
              <a:rPr lang="en-GB" smtClean="0"/>
              <a:t>10/12/2019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266225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DC91E08-53F6-4B30-8521-A8FFEF1ADBB8}" type="datetimeFigureOut">
              <a:rPr lang="en-GB" smtClean="0"/>
              <a:t>10/12/2019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343623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C91E08-53F6-4B30-8521-A8FFEF1ADBB8}" type="datetimeFigureOut">
              <a:rPr lang="en-GB" smtClean="0"/>
              <a:t>10/12/2019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121182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DC91E08-53F6-4B30-8521-A8FFEF1ADBB8}" type="datetimeFigureOut">
              <a:rPr lang="en-GB" smtClean="0"/>
              <a:t>10/12/2019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718799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BDC91E08-53F6-4B30-8521-A8FFEF1ADBB8}" type="datetimeFigureOut">
              <a:rPr lang="en-GB" smtClean="0"/>
              <a:t>10/12/2019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097383A-60EC-4720-B4F7-3F8B7072D89A}" type="slidenum">
              <a:rPr lang="en-GB" smtClean="0"/>
              <a:t>‹#›</a:t>
            </a:fld>
            <a:endParaRPr lang="en-GB"/>
          </a:p>
        </p:txBody>
      </p:sp>
    </p:spTree>
    <p:extLst>
      <p:ext uri="{BB962C8B-B14F-4D97-AF65-F5344CB8AC3E}">
        <p14:creationId xmlns:p14="http://schemas.microsoft.com/office/powerpoint/2010/main" val="2834001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DC91E08-53F6-4B30-8521-A8FFEF1ADBB8}" type="datetimeFigureOut">
              <a:rPr lang="en-GB" smtClean="0"/>
              <a:t>10/12/2019</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097383A-60EC-4720-B4F7-3F8B7072D89A}" type="slidenum">
              <a:rPr lang="en-GB" smtClean="0"/>
              <a:t>‹#›</a:t>
            </a:fld>
            <a:endParaRPr lang="en-GB"/>
          </a:p>
        </p:txBody>
      </p:sp>
    </p:spTree>
    <p:extLst>
      <p:ext uri="{BB962C8B-B14F-4D97-AF65-F5344CB8AC3E}">
        <p14:creationId xmlns:p14="http://schemas.microsoft.com/office/powerpoint/2010/main" val="345953364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hyperlink" Target="https://www.flickr.com/photos/38299630@N05/19250491658" TargetMode="External"/><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hyperlink" Target="https://creativecommons.org/licenses/by-nc-sa/2.0/?ref=ccsearch&amp;atype=rich" TargetMode="External"/><Relationship Id="rId4" Type="http://schemas.openxmlformats.org/officeDocument/2006/relationships/hyperlink" Target="https://www.flickr.com/photos/38299630@N05"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9.xml"/><Relationship Id="rId1" Type="http://schemas.openxmlformats.org/officeDocument/2006/relationships/video" Target="https://www.youtube.com/embed/3xlax_Iin0Y?feature=oembed"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arxiv.org/abs/1907.02565"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flickr.com/photos/165608607@N06/44370903564"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jpeg"/><Relationship Id="rId5" Type="http://schemas.openxmlformats.org/officeDocument/2006/relationships/hyperlink" Target="https://creativecommons.org/publicdomain/mark/1.0/?ref=ccsearch&amp;atype=rich" TargetMode="External"/><Relationship Id="rId4" Type="http://schemas.openxmlformats.org/officeDocument/2006/relationships/hyperlink" Target="https://www.flickr.com/photos/165608607@N06"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www.ukdataservice.ac.uk/news-and-events/eventsitem/?id=5430"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mailto:rdm@lboro.ac.uk"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s://creativecommons.org/licenses/by-nc-sa/2.0"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creativecommons.org/licenses/by-nc-sa/2.0/?ref=ccsearch&amp;atype=rich" TargetMode="External"/><Relationship Id="rId5" Type="http://schemas.openxmlformats.org/officeDocument/2006/relationships/hyperlink" Target="https://www.flickr.com/photos/45796762@N03" TargetMode="External"/><Relationship Id="rId4" Type="http://schemas.openxmlformats.org/officeDocument/2006/relationships/hyperlink" Target="https://www.flickr.com/photos/45796762@N03/815778361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creativecommons.org/licenses/by/2.0/?ref=ccsearch&amp;atype=rich" TargetMode="External"/><Relationship Id="rId5" Type="http://schemas.openxmlformats.org/officeDocument/2006/relationships/hyperlink" Target="https://www.flickr.com/photos/21625416@N08" TargetMode="External"/><Relationship Id="rId4" Type="http://schemas.openxmlformats.org/officeDocument/2006/relationships/hyperlink" Target="https://www.flickr.com/photos/21625416@N08/9578432485"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www.flickr.com/photos/8230717@N05/3482182984" TargetMode="External"/><Relationship Id="rId3" Type="http://schemas.openxmlformats.org/officeDocument/2006/relationships/image" Target="../media/image4.jpeg"/><Relationship Id="rId7"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creativecommons.org/licenses/by-nc-sa/2.0/?ref=ccsearch&amp;atype=rich" TargetMode="External"/><Relationship Id="rId5" Type="http://schemas.openxmlformats.org/officeDocument/2006/relationships/hyperlink" Target="https://www.flickr.com/photos/28321255@N00" TargetMode="External"/><Relationship Id="rId10" Type="http://schemas.openxmlformats.org/officeDocument/2006/relationships/hyperlink" Target="https://creativecommons.org/licenses/by/2.0/?ref=ccsearch&amp;atype=rich" TargetMode="External"/><Relationship Id="rId4" Type="http://schemas.openxmlformats.org/officeDocument/2006/relationships/hyperlink" Target="https://www.flickr.com/photos/28321255@N00/18469796" TargetMode="External"/><Relationship Id="rId9" Type="http://schemas.openxmlformats.org/officeDocument/2006/relationships/hyperlink" Target="https://www.flickr.com/photos/8230717@N05" TargetMode="Externa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741148"/>
            <a:ext cx="7772400" cy="1021556"/>
          </a:xfrm>
        </p:spPr>
        <p:txBody>
          <a:bodyPr>
            <a:normAutofit fontScale="90000"/>
          </a:bodyPr>
          <a:lstStyle/>
          <a:p>
            <a:r>
              <a:rPr lang="en-GB" dirty="0"/>
              <a:t>Research Data Management for Social Sciences and Humanities</a:t>
            </a:r>
          </a:p>
        </p:txBody>
      </p:sp>
      <p:sp>
        <p:nvSpPr>
          <p:cNvPr id="3" name="Subtitle 2"/>
          <p:cNvSpPr>
            <a:spLocks noGrp="1"/>
          </p:cNvSpPr>
          <p:nvPr>
            <p:ph type="body" idx="1"/>
          </p:nvPr>
        </p:nvSpPr>
        <p:spPr>
          <a:xfrm>
            <a:off x="702775" y="2761581"/>
            <a:ext cx="7772400" cy="1125140"/>
          </a:xfrm>
        </p:spPr>
        <p:txBody>
          <a:bodyPr/>
          <a:lstStyle/>
          <a:p>
            <a:r>
              <a:rPr lang="en-GB" dirty="0"/>
              <a:t>Eleanor Dumbill</a:t>
            </a:r>
          </a:p>
        </p:txBody>
      </p:sp>
      <p:sp>
        <p:nvSpPr>
          <p:cNvPr id="4" name="TextBox 3">
            <a:extLst>
              <a:ext uri="{FF2B5EF4-FFF2-40B4-BE49-F238E27FC236}">
                <a16:creationId xmlns:a16="http://schemas.microsoft.com/office/drawing/2014/main" id="{CBBF0125-4A46-4CF3-880D-5780163AA24B}"/>
              </a:ext>
            </a:extLst>
          </p:cNvPr>
          <p:cNvSpPr txBox="1"/>
          <p:nvPr/>
        </p:nvSpPr>
        <p:spPr>
          <a:xfrm>
            <a:off x="2923138" y="4583883"/>
            <a:ext cx="2743200"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100" dirty="0">
                <a:latin typeface="Baskerville Old Face"/>
              </a:rPr>
              <a:t>https://doi.org/10.17028/rd.lboro.9906329</a:t>
            </a:r>
            <a:r>
              <a:rPr lang="en-US" sz="1100" dirty="0">
                <a:latin typeface="Baskerville Old Face"/>
                <a:cs typeface="Calibri"/>
              </a:rPr>
              <a:t> </a:t>
            </a:r>
            <a:endParaRPr lang="en-US" dirty="0">
              <a:latin typeface="Baskerville Old Face"/>
            </a:endParaRPr>
          </a:p>
        </p:txBody>
      </p:sp>
    </p:spTree>
    <p:extLst>
      <p:ext uri="{BB962C8B-B14F-4D97-AF65-F5344CB8AC3E}">
        <p14:creationId xmlns:p14="http://schemas.microsoft.com/office/powerpoint/2010/main" val="1762933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screen&#10;&#10;Description automatically generated">
            <a:extLst>
              <a:ext uri="{FF2B5EF4-FFF2-40B4-BE49-F238E27FC236}">
                <a16:creationId xmlns:a16="http://schemas.microsoft.com/office/drawing/2014/main" id="{31603B87-44B7-4148-B6AB-64B221AC97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7028" y="1213804"/>
            <a:ext cx="4075212" cy="3056671"/>
          </a:xfrm>
          <a:prstGeom prst="rect">
            <a:avLst/>
          </a:prstGeom>
        </p:spPr>
      </p:pic>
      <p:pic>
        <p:nvPicPr>
          <p:cNvPr id="5" name="Picture 4" descr="A 5.25 diskette with no label or documentation">
            <a:extLst>
              <a:ext uri="{FF2B5EF4-FFF2-40B4-BE49-F238E27FC236}">
                <a16:creationId xmlns:a16="http://schemas.microsoft.com/office/drawing/2014/main" id="{4EBAC340-CF06-4D58-B422-45C592A3CF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34" b="21171"/>
          <a:stretch/>
        </p:blipFill>
        <p:spPr>
          <a:xfrm>
            <a:off x="2843808" y="873794"/>
            <a:ext cx="3296964" cy="3314326"/>
          </a:xfrm>
          <a:prstGeom prst="rect">
            <a:avLst/>
          </a:prstGeom>
        </p:spPr>
      </p:pic>
      <p:sp>
        <p:nvSpPr>
          <p:cNvPr id="6" name="TextBox 5">
            <a:extLst>
              <a:ext uri="{FF2B5EF4-FFF2-40B4-BE49-F238E27FC236}">
                <a16:creationId xmlns:a16="http://schemas.microsoft.com/office/drawing/2014/main" id="{9A87D237-5C33-4835-9489-AC366094EC41}"/>
              </a:ext>
            </a:extLst>
          </p:cNvPr>
          <p:cNvSpPr txBox="1"/>
          <p:nvPr/>
        </p:nvSpPr>
        <p:spPr>
          <a:xfrm>
            <a:off x="6660232" y="4421050"/>
            <a:ext cx="2808312" cy="246221"/>
          </a:xfrm>
          <a:prstGeom prst="rect">
            <a:avLst/>
          </a:prstGeom>
          <a:noFill/>
        </p:spPr>
        <p:txBody>
          <a:bodyPr wrap="square" rtlCol="0">
            <a:spAutoFit/>
          </a:bodyPr>
          <a:lstStyle/>
          <a:p>
            <a:r>
              <a:rPr lang="en-GB" sz="1000" dirty="0"/>
              <a:t>Image by Eleanor Dumbill, 2019</a:t>
            </a:r>
          </a:p>
        </p:txBody>
      </p:sp>
      <p:sp>
        <p:nvSpPr>
          <p:cNvPr id="13" name="Title 1">
            <a:extLst>
              <a:ext uri="{FF2B5EF4-FFF2-40B4-BE49-F238E27FC236}">
                <a16:creationId xmlns:a16="http://schemas.microsoft.com/office/drawing/2014/main" id="{4E0C68A6-7AEA-46D6-AAC9-F9407B152545}"/>
              </a:ext>
            </a:extLst>
          </p:cNvPr>
          <p:cNvSpPr>
            <a:spLocks noGrp="1"/>
          </p:cNvSpPr>
          <p:nvPr>
            <p:ph type="title"/>
          </p:nvPr>
        </p:nvSpPr>
        <p:spPr>
          <a:xfrm>
            <a:off x="683568" y="0"/>
            <a:ext cx="7886700" cy="994172"/>
          </a:xfrm>
        </p:spPr>
        <p:txBody>
          <a:bodyPr/>
          <a:lstStyle/>
          <a:p>
            <a:r>
              <a:rPr lang="en-GB" dirty="0">
                <a:latin typeface="Baskerville Old Face" panose="02020602080505020303" pitchFamily="18" charset="0"/>
              </a:rPr>
              <a:t>How should you store data?</a:t>
            </a:r>
          </a:p>
        </p:txBody>
      </p:sp>
    </p:spTree>
    <p:extLst>
      <p:ext uri="{BB962C8B-B14F-4D97-AF65-F5344CB8AC3E}">
        <p14:creationId xmlns:p14="http://schemas.microsoft.com/office/powerpoint/2010/main" val="400021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screen&#10;&#10;Description automatically generated">
            <a:extLst>
              <a:ext uri="{FF2B5EF4-FFF2-40B4-BE49-F238E27FC236}">
                <a16:creationId xmlns:a16="http://schemas.microsoft.com/office/drawing/2014/main" id="{31603B87-44B7-4148-B6AB-64B221AC97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7028" y="1213804"/>
            <a:ext cx="4075212" cy="3056671"/>
          </a:xfrm>
          <a:prstGeom prst="rect">
            <a:avLst/>
          </a:prstGeom>
        </p:spPr>
      </p:pic>
      <p:pic>
        <p:nvPicPr>
          <p:cNvPr id="5" name="Picture 4" descr="A picture containing electronics, speaker&#10;&#10;Description automatically generated">
            <a:extLst>
              <a:ext uri="{FF2B5EF4-FFF2-40B4-BE49-F238E27FC236}">
                <a16:creationId xmlns:a16="http://schemas.microsoft.com/office/drawing/2014/main" id="{4EBAC340-CF06-4D58-B422-45C592A3CF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34" b="21171"/>
          <a:stretch/>
        </p:blipFill>
        <p:spPr>
          <a:xfrm>
            <a:off x="2843808" y="914587"/>
            <a:ext cx="3296964" cy="3314326"/>
          </a:xfrm>
          <a:prstGeom prst="rect">
            <a:avLst/>
          </a:prstGeom>
        </p:spPr>
      </p:pic>
      <p:pic>
        <p:nvPicPr>
          <p:cNvPr id="6" name="Picture 5" descr="A cassette tape with no label or documentation">
            <a:extLst>
              <a:ext uri="{FF2B5EF4-FFF2-40B4-BE49-F238E27FC236}">
                <a16:creationId xmlns:a16="http://schemas.microsoft.com/office/drawing/2014/main" id="{19C1E9C4-C146-4B7D-9B19-6D4EF21858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331" b="22562"/>
          <a:stretch/>
        </p:blipFill>
        <p:spPr>
          <a:xfrm>
            <a:off x="1763688" y="1203598"/>
            <a:ext cx="4968552" cy="3054489"/>
          </a:xfrm>
          <a:prstGeom prst="rect">
            <a:avLst/>
          </a:prstGeom>
        </p:spPr>
      </p:pic>
      <p:sp>
        <p:nvSpPr>
          <p:cNvPr id="7" name="TextBox 6">
            <a:extLst>
              <a:ext uri="{FF2B5EF4-FFF2-40B4-BE49-F238E27FC236}">
                <a16:creationId xmlns:a16="http://schemas.microsoft.com/office/drawing/2014/main" id="{308534FB-A942-46E1-A4D0-1A4C264A702A}"/>
              </a:ext>
            </a:extLst>
          </p:cNvPr>
          <p:cNvSpPr txBox="1"/>
          <p:nvPr/>
        </p:nvSpPr>
        <p:spPr>
          <a:xfrm>
            <a:off x="6660232" y="4421050"/>
            <a:ext cx="2808312" cy="246221"/>
          </a:xfrm>
          <a:prstGeom prst="rect">
            <a:avLst/>
          </a:prstGeom>
          <a:noFill/>
        </p:spPr>
        <p:txBody>
          <a:bodyPr wrap="square" rtlCol="0">
            <a:spAutoFit/>
          </a:bodyPr>
          <a:lstStyle/>
          <a:p>
            <a:r>
              <a:rPr lang="en-GB" sz="1000" dirty="0"/>
              <a:t>Image by Eleanor Dumbill, 2019</a:t>
            </a:r>
          </a:p>
        </p:txBody>
      </p:sp>
      <p:sp>
        <p:nvSpPr>
          <p:cNvPr id="10" name="Title 1">
            <a:extLst>
              <a:ext uri="{FF2B5EF4-FFF2-40B4-BE49-F238E27FC236}">
                <a16:creationId xmlns:a16="http://schemas.microsoft.com/office/drawing/2014/main" id="{56442540-D3C3-43B6-88A1-7DD3F6D570B6}"/>
              </a:ext>
            </a:extLst>
          </p:cNvPr>
          <p:cNvSpPr txBox="1">
            <a:spLocks/>
          </p:cNvSpPr>
          <p:nvPr/>
        </p:nvSpPr>
        <p:spPr>
          <a:xfrm>
            <a:off x="683568" y="0"/>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a:latin typeface="Baskerville Old Face" panose="02020602080505020303" pitchFamily="18" charset="0"/>
              </a:rPr>
              <a:t>How should you store data?</a:t>
            </a:r>
            <a:endParaRPr lang="en-GB" dirty="0">
              <a:latin typeface="Baskerville Old Face" panose="02020602080505020303" pitchFamily="18" charset="0"/>
            </a:endParaRPr>
          </a:p>
        </p:txBody>
      </p:sp>
    </p:spTree>
    <p:extLst>
      <p:ext uri="{BB962C8B-B14F-4D97-AF65-F5344CB8AC3E}">
        <p14:creationId xmlns:p14="http://schemas.microsoft.com/office/powerpoint/2010/main" val="422394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close up of a screen&#10;&#10;Description automatically generated">
            <a:extLst>
              <a:ext uri="{FF2B5EF4-FFF2-40B4-BE49-F238E27FC236}">
                <a16:creationId xmlns:a16="http://schemas.microsoft.com/office/drawing/2014/main" id="{31603B87-44B7-4148-B6AB-64B221AC977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57028" y="1213804"/>
            <a:ext cx="4075212" cy="3056671"/>
          </a:xfrm>
          <a:prstGeom prst="rect">
            <a:avLst/>
          </a:prstGeom>
        </p:spPr>
      </p:pic>
      <p:pic>
        <p:nvPicPr>
          <p:cNvPr id="5" name="Picture 4" descr="A picture containing electronics, speaker&#10;&#10;Description automatically generated">
            <a:extLst>
              <a:ext uri="{FF2B5EF4-FFF2-40B4-BE49-F238E27FC236}">
                <a16:creationId xmlns:a16="http://schemas.microsoft.com/office/drawing/2014/main" id="{4EBAC340-CF06-4D58-B422-45C592A3CFE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434" b="21171"/>
          <a:stretch/>
        </p:blipFill>
        <p:spPr>
          <a:xfrm>
            <a:off x="2843808" y="914587"/>
            <a:ext cx="3296964" cy="3314326"/>
          </a:xfrm>
          <a:prstGeom prst="rect">
            <a:avLst/>
          </a:prstGeom>
        </p:spPr>
      </p:pic>
      <p:pic>
        <p:nvPicPr>
          <p:cNvPr id="6" name="Picture 5" descr="A picture containing suitcase&#10;&#10;Description automatically generated">
            <a:extLst>
              <a:ext uri="{FF2B5EF4-FFF2-40B4-BE49-F238E27FC236}">
                <a16:creationId xmlns:a16="http://schemas.microsoft.com/office/drawing/2014/main" id="{19C1E9C4-C146-4B7D-9B19-6D4EF218586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1331" b="22562"/>
          <a:stretch/>
        </p:blipFill>
        <p:spPr>
          <a:xfrm>
            <a:off x="1763688" y="1203598"/>
            <a:ext cx="4968552" cy="3054489"/>
          </a:xfrm>
          <a:prstGeom prst="rect">
            <a:avLst/>
          </a:prstGeom>
        </p:spPr>
      </p:pic>
      <p:pic>
        <p:nvPicPr>
          <p:cNvPr id="7" name="Content Placeholder 6" descr="A 3.5 floppy disk labelled 'Matlab Scripts'">
            <a:extLst>
              <a:ext uri="{FF2B5EF4-FFF2-40B4-BE49-F238E27FC236}">
                <a16:creationId xmlns:a16="http://schemas.microsoft.com/office/drawing/2014/main" id="{F5B8C4FA-DE08-49EE-91B7-1B499DD5EFA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8137" b="26026"/>
          <a:stretch/>
        </p:blipFill>
        <p:spPr>
          <a:xfrm>
            <a:off x="2483768" y="1063228"/>
            <a:ext cx="3605162" cy="3164705"/>
          </a:xfrm>
          <a:prstGeom prst="rect">
            <a:avLst/>
          </a:prstGeom>
        </p:spPr>
      </p:pic>
      <p:sp>
        <p:nvSpPr>
          <p:cNvPr id="8" name="TextBox 7">
            <a:extLst>
              <a:ext uri="{FF2B5EF4-FFF2-40B4-BE49-F238E27FC236}">
                <a16:creationId xmlns:a16="http://schemas.microsoft.com/office/drawing/2014/main" id="{DA57AD95-ED41-4780-B6AE-DE8BF1812EF5}"/>
              </a:ext>
            </a:extLst>
          </p:cNvPr>
          <p:cNvSpPr txBox="1"/>
          <p:nvPr/>
        </p:nvSpPr>
        <p:spPr>
          <a:xfrm>
            <a:off x="6660232" y="4421050"/>
            <a:ext cx="2808312" cy="246221"/>
          </a:xfrm>
          <a:prstGeom prst="rect">
            <a:avLst/>
          </a:prstGeom>
          <a:noFill/>
        </p:spPr>
        <p:txBody>
          <a:bodyPr wrap="square" rtlCol="0">
            <a:spAutoFit/>
          </a:bodyPr>
          <a:lstStyle/>
          <a:p>
            <a:r>
              <a:rPr lang="en-GB" sz="1000" dirty="0"/>
              <a:t>Image by Eleanor Dumbill, 2019</a:t>
            </a:r>
          </a:p>
        </p:txBody>
      </p:sp>
      <p:sp>
        <p:nvSpPr>
          <p:cNvPr id="10" name="Title 1">
            <a:extLst>
              <a:ext uri="{FF2B5EF4-FFF2-40B4-BE49-F238E27FC236}">
                <a16:creationId xmlns:a16="http://schemas.microsoft.com/office/drawing/2014/main" id="{43C0F153-149E-425C-8ACD-9748420882B6}"/>
              </a:ext>
            </a:extLst>
          </p:cNvPr>
          <p:cNvSpPr txBox="1">
            <a:spLocks/>
          </p:cNvSpPr>
          <p:nvPr/>
        </p:nvSpPr>
        <p:spPr>
          <a:xfrm>
            <a:off x="683568" y="0"/>
            <a:ext cx="7886700"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GB">
                <a:latin typeface="Baskerville Old Face" panose="02020602080505020303" pitchFamily="18" charset="0"/>
              </a:rPr>
              <a:t>How should you store data?</a:t>
            </a:r>
            <a:endParaRPr lang="en-GB" dirty="0">
              <a:latin typeface="Baskerville Old Face" panose="02020602080505020303" pitchFamily="18" charset="0"/>
            </a:endParaRPr>
          </a:p>
        </p:txBody>
      </p:sp>
    </p:spTree>
    <p:extLst>
      <p:ext uri="{BB962C8B-B14F-4D97-AF65-F5344CB8AC3E}">
        <p14:creationId xmlns:p14="http://schemas.microsoft.com/office/powerpoint/2010/main" val="1805664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B5F66-B08A-4F34-89B6-F7273C0DD66F}"/>
              </a:ext>
            </a:extLst>
          </p:cNvPr>
          <p:cNvSpPr>
            <a:spLocks noGrp="1"/>
          </p:cNvSpPr>
          <p:nvPr>
            <p:ph type="title"/>
          </p:nvPr>
        </p:nvSpPr>
        <p:spPr/>
        <p:txBody>
          <a:bodyPr/>
          <a:lstStyle/>
          <a:p>
            <a:r>
              <a:rPr lang="en-US"/>
              <a:t>Versioning</a:t>
            </a:r>
          </a:p>
        </p:txBody>
      </p:sp>
      <p:pic>
        <p:nvPicPr>
          <p:cNvPr id="5" name="Content Placeholder 4" descr="Screenshot showing folders titled with descriptive names and the contents of a subfolder containing numbered and dated versions of the same document">
            <a:extLst>
              <a:ext uri="{FF2B5EF4-FFF2-40B4-BE49-F238E27FC236}">
                <a16:creationId xmlns:a16="http://schemas.microsoft.com/office/drawing/2014/main" id="{DAB58004-5D1D-43DC-8B69-94D6564DC69F}"/>
              </a:ext>
            </a:extLst>
          </p:cNvPr>
          <p:cNvPicPr>
            <a:picLocks noGrp="1" noChangeAspect="1"/>
          </p:cNvPicPr>
          <p:nvPr>
            <p:ph idx="1"/>
          </p:nvPr>
        </p:nvPicPr>
        <p:blipFill rotWithShape="1">
          <a:blip r:embed="rId3"/>
          <a:srcRect l="-1" t="-1544" r="848" b="1544"/>
          <a:stretch/>
        </p:blipFill>
        <p:spPr>
          <a:xfrm>
            <a:off x="295223" y="2343372"/>
            <a:ext cx="8426790" cy="2298558"/>
          </a:xfrm>
          <a:prstGeom prst="rect">
            <a:avLst/>
          </a:prstGeom>
        </p:spPr>
      </p:pic>
      <p:pic>
        <p:nvPicPr>
          <p:cNvPr id="4" name="Picture 3" descr="Screenshot showing folders titled with descriptive names and the contents of a subfolder containing numbered and dated versions of the same document">
            <a:extLst>
              <a:ext uri="{FF2B5EF4-FFF2-40B4-BE49-F238E27FC236}">
                <a16:creationId xmlns:a16="http://schemas.microsoft.com/office/drawing/2014/main" id="{A758B7D4-8ECC-40AE-82E4-2D724508B533}"/>
              </a:ext>
            </a:extLst>
          </p:cNvPr>
          <p:cNvPicPr>
            <a:picLocks noChangeAspect="1"/>
          </p:cNvPicPr>
          <p:nvPr/>
        </p:nvPicPr>
        <p:blipFill>
          <a:blip r:embed="rId4"/>
          <a:stretch>
            <a:fillRect/>
          </a:stretch>
        </p:blipFill>
        <p:spPr>
          <a:xfrm>
            <a:off x="325485" y="1268016"/>
            <a:ext cx="8493029" cy="1075356"/>
          </a:xfrm>
          <a:prstGeom prst="rect">
            <a:avLst/>
          </a:prstGeom>
        </p:spPr>
      </p:pic>
    </p:spTree>
    <p:extLst>
      <p:ext uri="{BB962C8B-B14F-4D97-AF65-F5344CB8AC3E}">
        <p14:creationId xmlns:p14="http://schemas.microsoft.com/office/powerpoint/2010/main" val="2733226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at sitting next to several plant pots that have been tipped over with soil on the ground with the caption 'learning is messy'">
            <a:extLst>
              <a:ext uri="{FF2B5EF4-FFF2-40B4-BE49-F238E27FC236}">
                <a16:creationId xmlns:a16="http://schemas.microsoft.com/office/drawing/2014/main" id="{F72DF74E-77C1-4558-B1F3-D7C0F69703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3668" y="252296"/>
            <a:ext cx="5976664" cy="448249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DA40974-7C11-4E5A-A5AE-8B41F0DB4157}"/>
              </a:ext>
            </a:extLst>
          </p:cNvPr>
          <p:cNvSpPr/>
          <p:nvPr/>
        </p:nvSpPr>
        <p:spPr>
          <a:xfrm>
            <a:off x="2286000" y="4765332"/>
            <a:ext cx="4572000" cy="338554"/>
          </a:xfrm>
          <a:prstGeom prst="rect">
            <a:avLst/>
          </a:prstGeom>
        </p:spPr>
        <p:txBody>
          <a:bodyPr>
            <a:spAutoFit/>
          </a:bodyPr>
          <a:lstStyle/>
          <a:p>
            <a:pPr algn="ctr"/>
            <a:r>
              <a:rPr lang="en-GB" sz="800" dirty="0">
                <a:solidFill>
                  <a:srgbClr val="1779BA"/>
                </a:solidFill>
                <a:latin typeface="+mj-lt"/>
                <a:hlinkClick r:id="rId3"/>
              </a:rPr>
              <a:t>"Learning is messy"</a:t>
            </a:r>
            <a:r>
              <a:rPr lang="en-GB" sz="800" dirty="0">
                <a:solidFill>
                  <a:srgbClr val="0A0A0A"/>
                </a:solidFill>
                <a:latin typeface="+mj-lt"/>
              </a:rPr>
              <a:t> by </a:t>
            </a:r>
            <a:r>
              <a:rPr lang="en-GB" sz="800" dirty="0" err="1">
                <a:solidFill>
                  <a:srgbClr val="1779BA"/>
                </a:solidFill>
                <a:latin typeface="+mj-lt"/>
                <a:hlinkClick r:id="rId4"/>
              </a:rPr>
              <a:t>laurakgibbs</a:t>
            </a:r>
            <a:r>
              <a:rPr lang="en-GB" sz="800" dirty="0">
                <a:solidFill>
                  <a:srgbClr val="0A0A0A"/>
                </a:solidFill>
                <a:latin typeface="+mj-lt"/>
              </a:rPr>
              <a:t> is licensed under </a:t>
            </a:r>
            <a:r>
              <a:rPr lang="en-GB" sz="800" cap="all" dirty="0">
                <a:solidFill>
                  <a:srgbClr val="1779BA"/>
                </a:solidFill>
                <a:latin typeface="+mj-lt"/>
                <a:hlinkClick r:id="rId5"/>
              </a:rPr>
              <a:t>CC BY-NC-SA 2.0</a:t>
            </a:r>
            <a:endParaRPr lang="en-GB" sz="800" cap="all" dirty="0">
              <a:solidFill>
                <a:srgbClr val="1779BA"/>
              </a:solidFill>
              <a:latin typeface="+mj-lt"/>
            </a:endParaRPr>
          </a:p>
          <a:p>
            <a:pPr algn="ctr"/>
            <a:endParaRPr lang="en-GB" sz="800" dirty="0">
              <a:latin typeface="+mj-lt"/>
            </a:endParaRPr>
          </a:p>
        </p:txBody>
      </p:sp>
    </p:spTree>
    <p:extLst>
      <p:ext uri="{BB962C8B-B14F-4D97-AF65-F5344CB8AC3E}">
        <p14:creationId xmlns:p14="http://schemas.microsoft.com/office/powerpoint/2010/main" val="20243334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E8A6126-C336-482B-BA87-AC8186D4885E}"/>
              </a:ext>
            </a:extLst>
          </p:cNvPr>
          <p:cNvSpPr>
            <a:spLocks noGrp="1"/>
          </p:cNvSpPr>
          <p:nvPr>
            <p:ph type="body" sz="half" idx="2"/>
          </p:nvPr>
        </p:nvSpPr>
        <p:spPr>
          <a:xfrm>
            <a:off x="251520" y="4155926"/>
            <a:ext cx="8640960" cy="274439"/>
          </a:xfrm>
        </p:spPr>
        <p:txBody>
          <a:bodyPr>
            <a:normAutofit/>
          </a:bodyPr>
          <a:lstStyle/>
          <a:p>
            <a:r>
              <a:rPr lang="en-GB" dirty="0"/>
              <a:t>Digital Science. ‘What would happen if you lost all of your research data? #</a:t>
            </a:r>
            <a:r>
              <a:rPr lang="en-GB" dirty="0" err="1"/>
              <a:t>datadramas</a:t>
            </a:r>
            <a:r>
              <a:rPr lang="en-GB" dirty="0"/>
              <a:t>’. </a:t>
            </a:r>
            <a:r>
              <a:rPr lang="en-GB" i="1" dirty="0" err="1"/>
              <a:t>Youtube</a:t>
            </a:r>
            <a:r>
              <a:rPr lang="en-GB" i="1" dirty="0"/>
              <a:t> </a:t>
            </a:r>
            <a:r>
              <a:rPr lang="en-GB" dirty="0"/>
              <a:t>(https://youtu.be/3xlax_Iin0Y)</a:t>
            </a:r>
          </a:p>
        </p:txBody>
      </p:sp>
      <p:pic>
        <p:nvPicPr>
          <p:cNvPr id="5" name="Online Media 4" descr="Video of Billy Hinchen, a researcher who lost his files when his laptop was stolen">
            <a:hlinkClick r:id="" action="ppaction://media"/>
            <a:extLst>
              <a:ext uri="{FF2B5EF4-FFF2-40B4-BE49-F238E27FC236}">
                <a16:creationId xmlns:a16="http://schemas.microsoft.com/office/drawing/2014/main" id="{03CDB636-6A8F-4C56-AEBF-17B3540AE57A}"/>
              </a:ext>
            </a:extLst>
          </p:cNvPr>
          <p:cNvPicPr>
            <a:picLocks noRot="1" noChangeAspect="1"/>
          </p:cNvPicPr>
          <p:nvPr>
            <a:videoFile r:link="rId1"/>
          </p:nvPr>
        </p:nvPicPr>
        <p:blipFill>
          <a:blip r:embed="rId3"/>
          <a:stretch>
            <a:fillRect/>
          </a:stretch>
        </p:blipFill>
        <p:spPr>
          <a:xfrm>
            <a:off x="1079612" y="96566"/>
            <a:ext cx="6984776" cy="3928937"/>
          </a:xfrm>
          <a:prstGeom prst="rect">
            <a:avLst/>
          </a:prstGeom>
        </p:spPr>
      </p:pic>
      <p:sp>
        <p:nvSpPr>
          <p:cNvPr id="6" name="TextBox 5">
            <a:extLst>
              <a:ext uri="{FF2B5EF4-FFF2-40B4-BE49-F238E27FC236}">
                <a16:creationId xmlns:a16="http://schemas.microsoft.com/office/drawing/2014/main" id="{415615BA-C60A-4B31-A504-25303DAE2DC4}"/>
              </a:ext>
            </a:extLst>
          </p:cNvPr>
          <p:cNvSpPr txBox="1"/>
          <p:nvPr/>
        </p:nvSpPr>
        <p:spPr>
          <a:xfrm>
            <a:off x="6660232" y="4421050"/>
            <a:ext cx="2808312" cy="246221"/>
          </a:xfrm>
          <a:prstGeom prst="rect">
            <a:avLst/>
          </a:prstGeom>
          <a:noFill/>
        </p:spPr>
        <p:txBody>
          <a:bodyPr wrap="square" rtlCol="0">
            <a:spAutoFit/>
          </a:bodyPr>
          <a:lstStyle/>
          <a:p>
            <a:r>
              <a:rPr lang="en-GB" sz="1000" dirty="0"/>
              <a:t>Video by Digital Science, 2014</a:t>
            </a:r>
          </a:p>
        </p:txBody>
      </p:sp>
    </p:spTree>
    <p:extLst>
      <p:ext uri="{BB962C8B-B14F-4D97-AF65-F5344CB8AC3E}">
        <p14:creationId xmlns:p14="http://schemas.microsoft.com/office/powerpoint/2010/main" val="1468226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9CB7B-E1C1-4685-9E14-C2941645260F}"/>
              </a:ext>
            </a:extLst>
          </p:cNvPr>
          <p:cNvSpPr>
            <a:spLocks noGrp="1"/>
          </p:cNvSpPr>
          <p:nvPr>
            <p:ph type="title"/>
          </p:nvPr>
        </p:nvSpPr>
        <p:spPr>
          <a:xfrm>
            <a:off x="457200" y="195486"/>
            <a:ext cx="8229600" cy="857250"/>
          </a:xfrm>
        </p:spPr>
        <p:txBody>
          <a:bodyPr/>
          <a:lstStyle/>
          <a:p>
            <a:r>
              <a:rPr lang="en-GB" dirty="0"/>
              <a:t>Which of those items were most ideal?</a:t>
            </a:r>
          </a:p>
        </p:txBody>
      </p:sp>
      <p:sp>
        <p:nvSpPr>
          <p:cNvPr id="3" name="Content Placeholder 2">
            <a:extLst>
              <a:ext uri="{FF2B5EF4-FFF2-40B4-BE49-F238E27FC236}">
                <a16:creationId xmlns:a16="http://schemas.microsoft.com/office/drawing/2014/main" id="{9D2EE10F-97FA-40E3-9EE8-A0B1A1B5E663}"/>
              </a:ext>
            </a:extLst>
          </p:cNvPr>
          <p:cNvSpPr>
            <a:spLocks noGrp="1"/>
          </p:cNvSpPr>
          <p:nvPr>
            <p:ph idx="1"/>
          </p:nvPr>
        </p:nvSpPr>
        <p:spPr/>
        <p:txBody>
          <a:bodyPr/>
          <a:lstStyle/>
          <a:p>
            <a:r>
              <a:rPr lang="en-GB" dirty="0"/>
              <a:t>A) The microfiche</a:t>
            </a:r>
          </a:p>
          <a:p>
            <a:r>
              <a:rPr lang="en-GB" dirty="0"/>
              <a:t>B) The 5.25 diskette</a:t>
            </a:r>
          </a:p>
          <a:p>
            <a:r>
              <a:rPr lang="en-GB" dirty="0"/>
              <a:t>C) The cassette tape</a:t>
            </a:r>
          </a:p>
          <a:p>
            <a:r>
              <a:rPr lang="en-GB" dirty="0"/>
              <a:t>D) The 3.5 floppy </a:t>
            </a:r>
          </a:p>
        </p:txBody>
      </p:sp>
    </p:spTree>
    <p:extLst>
      <p:ext uri="{BB962C8B-B14F-4D97-AF65-F5344CB8AC3E}">
        <p14:creationId xmlns:p14="http://schemas.microsoft.com/office/powerpoint/2010/main" val="3948003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56C3217-9302-419F-882B-39E21F664C7D}"/>
              </a:ext>
            </a:extLst>
          </p:cNvPr>
          <p:cNvGrpSpPr/>
          <p:nvPr/>
        </p:nvGrpSpPr>
        <p:grpSpPr>
          <a:xfrm>
            <a:off x="1691680" y="998639"/>
            <a:ext cx="5760640" cy="3146222"/>
            <a:chOff x="5020155" y="1359628"/>
            <a:chExt cx="905135" cy="452567"/>
          </a:xfrm>
        </p:grpSpPr>
        <p:sp>
          <p:nvSpPr>
            <p:cNvPr id="8" name="Rectangle: Rounded Corners 7">
              <a:extLst>
                <a:ext uri="{FF2B5EF4-FFF2-40B4-BE49-F238E27FC236}">
                  <a16:creationId xmlns:a16="http://schemas.microsoft.com/office/drawing/2014/main" id="{C561E003-918A-4110-900C-8F66BC8E9900}"/>
                </a:ext>
              </a:extLst>
            </p:cNvPr>
            <p:cNvSpPr/>
            <p:nvPr/>
          </p:nvSpPr>
          <p:spPr>
            <a:xfrm>
              <a:off x="5020155" y="1359628"/>
              <a:ext cx="905135" cy="45256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CC878B1E-E240-4C01-ADAB-9765CEAF36CF}"/>
                </a:ext>
              </a:extLst>
            </p:cNvPr>
            <p:cNvSpPr txBox="1"/>
            <p:nvPr/>
          </p:nvSpPr>
          <p:spPr>
            <a:xfrm>
              <a:off x="5042247" y="1381720"/>
              <a:ext cx="860951" cy="4083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1500" kern="1200" dirty="0"/>
                <a:t>Describe</a:t>
              </a:r>
              <a:endParaRPr lang="en-GB" sz="1600" kern="1200" dirty="0"/>
            </a:p>
          </p:txBody>
        </p:sp>
      </p:grpSp>
    </p:spTree>
    <p:extLst>
      <p:ext uri="{BB962C8B-B14F-4D97-AF65-F5344CB8AC3E}">
        <p14:creationId xmlns:p14="http://schemas.microsoft.com/office/powerpoint/2010/main" val="3554193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9CB7B-E1C1-4685-9E14-C2941645260F}"/>
              </a:ext>
            </a:extLst>
          </p:cNvPr>
          <p:cNvSpPr>
            <a:spLocks noGrp="1"/>
          </p:cNvSpPr>
          <p:nvPr>
            <p:ph type="title"/>
          </p:nvPr>
        </p:nvSpPr>
        <p:spPr/>
        <p:txBody>
          <a:bodyPr/>
          <a:lstStyle/>
          <a:p>
            <a:r>
              <a:rPr lang="en-GB" dirty="0"/>
              <a:t>Which of those items were most ideal?</a:t>
            </a:r>
          </a:p>
        </p:txBody>
      </p:sp>
      <p:pic>
        <p:nvPicPr>
          <p:cNvPr id="9" name="Picture 8" descr="Close up of description on microfiche">
            <a:extLst>
              <a:ext uri="{FF2B5EF4-FFF2-40B4-BE49-F238E27FC236}">
                <a16:creationId xmlns:a16="http://schemas.microsoft.com/office/drawing/2014/main" id="{31603B87-44B7-4148-B6AB-64B221AC9777}"/>
              </a:ext>
            </a:extLst>
          </p:cNvPr>
          <p:cNvPicPr>
            <a:picLocks noChangeAspect="1"/>
          </p:cNvPicPr>
          <p:nvPr/>
        </p:nvPicPr>
        <p:blipFill rotWithShape="1">
          <a:blip r:embed="rId3">
            <a:extLst>
              <a:ext uri="{28A0092B-C50C-407E-A947-70E740481C1C}">
                <a14:useLocalDpi xmlns:a14="http://schemas.microsoft.com/office/drawing/2010/main" val="0"/>
              </a:ext>
            </a:extLst>
          </a:blip>
          <a:srcRect l="8117" t="79762" r="47709" b="10815"/>
          <a:stretch/>
        </p:blipFill>
        <p:spPr>
          <a:xfrm>
            <a:off x="457200" y="1930183"/>
            <a:ext cx="6300678" cy="1008112"/>
          </a:xfrm>
          <a:prstGeom prst="rect">
            <a:avLst/>
          </a:prstGeom>
        </p:spPr>
      </p:pic>
      <p:pic>
        <p:nvPicPr>
          <p:cNvPr id="8" name="Content Placeholder 6" descr="Close up of label on floppy disk">
            <a:extLst>
              <a:ext uri="{FF2B5EF4-FFF2-40B4-BE49-F238E27FC236}">
                <a16:creationId xmlns:a16="http://schemas.microsoft.com/office/drawing/2014/main" id="{3864A8E6-6DC0-421D-8205-8BE5F3078D0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1970" t="11056" r="16112" b="55988"/>
          <a:stretch/>
        </p:blipFill>
        <p:spPr>
          <a:xfrm>
            <a:off x="5364088" y="2477131"/>
            <a:ext cx="3024336" cy="2146304"/>
          </a:xfrm>
          <a:prstGeom prst="rect">
            <a:avLst/>
          </a:prstGeom>
        </p:spPr>
      </p:pic>
      <p:pic>
        <p:nvPicPr>
          <p:cNvPr id="6" name="Picture 5" descr="Close up of title on microfiche">
            <a:extLst>
              <a:ext uri="{FF2B5EF4-FFF2-40B4-BE49-F238E27FC236}">
                <a16:creationId xmlns:a16="http://schemas.microsoft.com/office/drawing/2014/main" id="{94FF6481-6C70-4DE8-9CCA-4718571DED7F}"/>
              </a:ext>
            </a:extLst>
          </p:cNvPr>
          <p:cNvPicPr>
            <a:picLocks noChangeAspect="1"/>
          </p:cNvPicPr>
          <p:nvPr/>
        </p:nvPicPr>
        <p:blipFill rotWithShape="1">
          <a:blip r:embed="rId3">
            <a:extLst>
              <a:ext uri="{28A0092B-C50C-407E-A947-70E740481C1C}">
                <a14:useLocalDpi xmlns:a14="http://schemas.microsoft.com/office/drawing/2010/main" val="0"/>
              </a:ext>
            </a:extLst>
          </a:blip>
          <a:srcRect l="8117" t="14472" r="67404" b="77515"/>
          <a:stretch/>
        </p:blipFill>
        <p:spPr>
          <a:xfrm>
            <a:off x="457200" y="1072933"/>
            <a:ext cx="3491597" cy="857250"/>
          </a:xfrm>
          <a:prstGeom prst="rect">
            <a:avLst/>
          </a:prstGeom>
        </p:spPr>
      </p:pic>
      <p:sp>
        <p:nvSpPr>
          <p:cNvPr id="7" name="TextBox 6">
            <a:extLst>
              <a:ext uri="{FF2B5EF4-FFF2-40B4-BE49-F238E27FC236}">
                <a16:creationId xmlns:a16="http://schemas.microsoft.com/office/drawing/2014/main" id="{0A836A0A-B911-4ED5-95E8-BC92051717A8}"/>
              </a:ext>
            </a:extLst>
          </p:cNvPr>
          <p:cNvSpPr txBox="1"/>
          <p:nvPr/>
        </p:nvSpPr>
        <p:spPr>
          <a:xfrm>
            <a:off x="6660232" y="4623435"/>
            <a:ext cx="2808312" cy="246221"/>
          </a:xfrm>
          <a:prstGeom prst="rect">
            <a:avLst/>
          </a:prstGeom>
          <a:noFill/>
        </p:spPr>
        <p:txBody>
          <a:bodyPr wrap="square" rtlCol="0">
            <a:spAutoFit/>
          </a:bodyPr>
          <a:lstStyle/>
          <a:p>
            <a:r>
              <a:rPr lang="en-GB" sz="1000" dirty="0"/>
              <a:t>Images by Eleanor Dumbill, 2019</a:t>
            </a:r>
          </a:p>
        </p:txBody>
      </p:sp>
    </p:spTree>
    <p:extLst>
      <p:ext uri="{BB962C8B-B14F-4D97-AF65-F5344CB8AC3E}">
        <p14:creationId xmlns:p14="http://schemas.microsoft.com/office/powerpoint/2010/main" val="35577161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12BC79B9-9387-4633-B6B0-EFAB6029B901}"/>
              </a:ext>
            </a:extLst>
          </p:cNvPr>
          <p:cNvSpPr>
            <a:spLocks noGrp="1"/>
          </p:cNvSpPr>
          <p:nvPr>
            <p:ph idx="1"/>
          </p:nvPr>
        </p:nvSpPr>
        <p:spPr/>
        <p:txBody>
          <a:bodyPr/>
          <a:lstStyle/>
          <a:p>
            <a:endParaRPr lang="en-GB"/>
          </a:p>
        </p:txBody>
      </p:sp>
      <p:pic>
        <p:nvPicPr>
          <p:cNvPr id="8" name="Picture 7" descr="Screenshot of asset register spreadsheet. There are columns for item, archive, folder, description, related people, and format. &#10;Rows relate to individual files">
            <a:extLst>
              <a:ext uri="{FF2B5EF4-FFF2-40B4-BE49-F238E27FC236}">
                <a16:creationId xmlns:a16="http://schemas.microsoft.com/office/drawing/2014/main" id="{6FDA7E9D-3781-4FA8-AA78-562E6EBC5784}"/>
              </a:ext>
            </a:extLst>
          </p:cNvPr>
          <p:cNvPicPr>
            <a:picLocks noChangeAspect="1"/>
          </p:cNvPicPr>
          <p:nvPr/>
        </p:nvPicPr>
        <p:blipFill rotWithShape="1">
          <a:blip r:embed="rId3"/>
          <a:srcRect l="-4695" t="9509" r="72931" b="39729"/>
          <a:stretch/>
        </p:blipFill>
        <p:spPr>
          <a:xfrm>
            <a:off x="-756592" y="463135"/>
            <a:ext cx="9382839" cy="4217230"/>
          </a:xfrm>
          <a:prstGeom prst="rect">
            <a:avLst/>
          </a:prstGeom>
        </p:spPr>
      </p:pic>
    </p:spTree>
    <p:extLst>
      <p:ext uri="{BB962C8B-B14F-4D97-AF65-F5344CB8AC3E}">
        <p14:creationId xmlns:p14="http://schemas.microsoft.com/office/powerpoint/2010/main" val="4167805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2F2805-5567-4D55-AC31-BFFE4D02C0B9}"/>
              </a:ext>
            </a:extLst>
          </p:cNvPr>
          <p:cNvSpPr>
            <a:spLocks noGrp="1"/>
          </p:cNvSpPr>
          <p:nvPr>
            <p:ph type="title"/>
          </p:nvPr>
        </p:nvSpPr>
        <p:spPr/>
        <p:txBody>
          <a:bodyPr/>
          <a:lstStyle/>
          <a:p>
            <a:r>
              <a:rPr lang="en-GB" dirty="0"/>
              <a:t>Specific Learning Objectives:</a:t>
            </a:r>
          </a:p>
        </p:txBody>
      </p:sp>
      <p:sp>
        <p:nvSpPr>
          <p:cNvPr id="5" name="Content Placeholder 4">
            <a:extLst>
              <a:ext uri="{FF2B5EF4-FFF2-40B4-BE49-F238E27FC236}">
                <a16:creationId xmlns:a16="http://schemas.microsoft.com/office/drawing/2014/main" id="{D416ADE5-6E9B-4424-AF5F-63F0DC158CC1}"/>
              </a:ext>
            </a:extLst>
          </p:cNvPr>
          <p:cNvSpPr>
            <a:spLocks noGrp="1"/>
          </p:cNvSpPr>
          <p:nvPr>
            <p:ph idx="1"/>
          </p:nvPr>
        </p:nvSpPr>
        <p:spPr>
          <a:xfrm>
            <a:off x="628650" y="1754460"/>
            <a:ext cx="7886700" cy="1634579"/>
          </a:xfrm>
        </p:spPr>
        <p:txBody>
          <a:bodyPr/>
          <a:lstStyle/>
          <a:p>
            <a:pPr marL="0" indent="0">
              <a:buNone/>
            </a:pPr>
            <a:r>
              <a:rPr lang="en-GB" dirty="0"/>
              <a:t>1. Explore RDM within the research lifecycle</a:t>
            </a:r>
          </a:p>
          <a:p>
            <a:pPr marL="0" indent="0">
              <a:buNone/>
            </a:pPr>
            <a:r>
              <a:rPr lang="en-GB" dirty="0"/>
              <a:t>2. Recognise the key terms and concepts involved in RDM</a:t>
            </a:r>
          </a:p>
          <a:p>
            <a:pPr marL="0" indent="0">
              <a:buNone/>
            </a:pPr>
            <a:r>
              <a:rPr lang="en-GB" dirty="0"/>
              <a:t>3. Identify the benefits and drivers for good data management</a:t>
            </a:r>
          </a:p>
          <a:p>
            <a:pPr marL="0" indent="0">
              <a:buNone/>
            </a:pPr>
            <a:r>
              <a:rPr lang="en-GB" dirty="0"/>
              <a:t>4. Reflect on best practice for managing digital data effectively</a:t>
            </a:r>
          </a:p>
        </p:txBody>
      </p:sp>
    </p:spTree>
    <p:extLst>
      <p:ext uri="{BB962C8B-B14F-4D97-AF65-F5344CB8AC3E}">
        <p14:creationId xmlns:p14="http://schemas.microsoft.com/office/powerpoint/2010/main" val="3069909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FE551D-1A89-4E0E-AEFB-6672ABE27575}"/>
              </a:ext>
            </a:extLst>
          </p:cNvPr>
          <p:cNvSpPr>
            <a:spLocks noGrp="1"/>
          </p:cNvSpPr>
          <p:nvPr>
            <p:ph type="title"/>
          </p:nvPr>
        </p:nvSpPr>
        <p:spPr/>
        <p:txBody>
          <a:bodyPr/>
          <a:lstStyle/>
          <a:p>
            <a:r>
              <a:rPr lang="en-GB" dirty="0"/>
              <a:t>What am I doing wrong?</a:t>
            </a:r>
          </a:p>
        </p:txBody>
      </p:sp>
      <p:pic>
        <p:nvPicPr>
          <p:cNvPr id="5" name="Picture 4" descr="Screenshot of spreadsheet showing that it was produced using apple numbers and hosted in iCloud">
            <a:extLst>
              <a:ext uri="{FF2B5EF4-FFF2-40B4-BE49-F238E27FC236}">
                <a16:creationId xmlns:a16="http://schemas.microsoft.com/office/drawing/2014/main" id="{0AE57BD2-3D61-4C3D-89A5-68ADF5E332A2}"/>
              </a:ext>
            </a:extLst>
          </p:cNvPr>
          <p:cNvPicPr>
            <a:picLocks noChangeAspect="1"/>
          </p:cNvPicPr>
          <p:nvPr/>
        </p:nvPicPr>
        <p:blipFill rotWithShape="1">
          <a:blip r:embed="rId3"/>
          <a:srcRect t="8260" r="93484" b="80156"/>
          <a:stretch/>
        </p:blipFill>
        <p:spPr>
          <a:xfrm>
            <a:off x="467544" y="1268016"/>
            <a:ext cx="4176464" cy="2088232"/>
          </a:xfrm>
          <a:prstGeom prst="rect">
            <a:avLst/>
          </a:prstGeom>
        </p:spPr>
      </p:pic>
      <p:pic>
        <p:nvPicPr>
          <p:cNvPr id="3" name="Picture 2" descr="A monkey with its mouth open, looking shocked">
            <a:extLst>
              <a:ext uri="{FF2B5EF4-FFF2-40B4-BE49-F238E27FC236}">
                <a16:creationId xmlns:a16="http://schemas.microsoft.com/office/drawing/2014/main" id="{5D743DCB-BD31-4A08-B82A-3320939548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722"/>
          <a:stretch/>
        </p:blipFill>
        <p:spPr>
          <a:xfrm>
            <a:off x="5220072" y="771550"/>
            <a:ext cx="2872774" cy="3230091"/>
          </a:xfrm>
          <a:prstGeom prst="rect">
            <a:avLst/>
          </a:prstGeom>
        </p:spPr>
      </p:pic>
      <p:sp>
        <p:nvSpPr>
          <p:cNvPr id="8" name="TextBox 7">
            <a:extLst>
              <a:ext uri="{FF2B5EF4-FFF2-40B4-BE49-F238E27FC236}">
                <a16:creationId xmlns:a16="http://schemas.microsoft.com/office/drawing/2014/main" id="{74A23702-9760-41FB-85C1-4559CD5FC2B5}"/>
              </a:ext>
            </a:extLst>
          </p:cNvPr>
          <p:cNvSpPr txBox="1"/>
          <p:nvPr/>
        </p:nvSpPr>
        <p:spPr>
          <a:xfrm>
            <a:off x="5284534" y="4001641"/>
            <a:ext cx="3319914" cy="400110"/>
          </a:xfrm>
          <a:prstGeom prst="rect">
            <a:avLst/>
          </a:prstGeom>
          <a:noFill/>
        </p:spPr>
        <p:txBody>
          <a:bodyPr wrap="square" rtlCol="0">
            <a:spAutoFit/>
          </a:bodyPr>
          <a:lstStyle/>
          <a:p>
            <a:r>
              <a:rPr lang="en-GB" sz="1000" dirty="0"/>
              <a:t>“SHOCKED”, ©</a:t>
            </a:r>
            <a:r>
              <a:rPr lang="ja-JP" altLang="en-US" sz="1000" dirty="0"/>
              <a:t> </a:t>
            </a:r>
            <a:r>
              <a:rPr lang="en-GB" altLang="ja-JP" sz="1000" dirty="0"/>
              <a:t>2011 Mike</a:t>
            </a:r>
            <a:r>
              <a:rPr lang="ja-JP" altLang="en-US" sz="1000" dirty="0"/>
              <a:t> </a:t>
            </a:r>
            <a:r>
              <a:rPr lang="en-GB" altLang="ja-JP" sz="1000" dirty="0"/>
              <a:t>Norton</a:t>
            </a:r>
          </a:p>
          <a:p>
            <a:r>
              <a:rPr lang="en-GB" sz="1000" dirty="0"/>
              <a:t>Used under a Creative Commons Attribution license</a:t>
            </a:r>
          </a:p>
        </p:txBody>
      </p:sp>
    </p:spTree>
    <p:extLst>
      <p:ext uri="{BB962C8B-B14F-4D97-AF65-F5344CB8AC3E}">
        <p14:creationId xmlns:p14="http://schemas.microsoft.com/office/powerpoint/2010/main" val="79915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77CC02E-3B90-4D9F-961D-C46278D129AA}"/>
              </a:ext>
            </a:extLst>
          </p:cNvPr>
          <p:cNvGrpSpPr/>
          <p:nvPr/>
        </p:nvGrpSpPr>
        <p:grpSpPr>
          <a:xfrm>
            <a:off x="1691680" y="998639"/>
            <a:ext cx="5760640" cy="3146222"/>
            <a:chOff x="5020155" y="1359628"/>
            <a:chExt cx="905135" cy="452567"/>
          </a:xfrm>
        </p:grpSpPr>
        <p:sp>
          <p:nvSpPr>
            <p:cNvPr id="5" name="Rectangle: Rounded Corners 4">
              <a:extLst>
                <a:ext uri="{FF2B5EF4-FFF2-40B4-BE49-F238E27FC236}">
                  <a16:creationId xmlns:a16="http://schemas.microsoft.com/office/drawing/2014/main" id="{FD2F547D-DB02-4290-95F5-5BBBA3C24409}"/>
                </a:ext>
              </a:extLst>
            </p:cNvPr>
            <p:cNvSpPr/>
            <p:nvPr/>
          </p:nvSpPr>
          <p:spPr>
            <a:xfrm>
              <a:off x="5020155" y="1359628"/>
              <a:ext cx="905135" cy="45256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angle: Rounded Corners 4">
              <a:extLst>
                <a:ext uri="{FF2B5EF4-FFF2-40B4-BE49-F238E27FC236}">
                  <a16:creationId xmlns:a16="http://schemas.microsoft.com/office/drawing/2014/main" id="{E1C758C2-0A2D-4D75-BCA3-B8F36EECC86B}"/>
                </a:ext>
              </a:extLst>
            </p:cNvPr>
            <p:cNvSpPr txBox="1"/>
            <p:nvPr/>
          </p:nvSpPr>
          <p:spPr>
            <a:xfrm>
              <a:off x="5042247" y="1381720"/>
              <a:ext cx="860951" cy="4083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1500" kern="1200" dirty="0"/>
                <a:t>Preserve</a:t>
              </a:r>
              <a:endParaRPr lang="en-GB" sz="1600" kern="1200" dirty="0"/>
            </a:p>
          </p:txBody>
        </p:sp>
      </p:grpSp>
    </p:spTree>
    <p:extLst>
      <p:ext uri="{BB962C8B-B14F-4D97-AF65-F5344CB8AC3E}">
        <p14:creationId xmlns:p14="http://schemas.microsoft.com/office/powerpoint/2010/main" val="31503065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FE551D-1A89-4E0E-AEFB-6672ABE27575}"/>
              </a:ext>
            </a:extLst>
          </p:cNvPr>
          <p:cNvSpPr>
            <a:spLocks noGrp="1"/>
          </p:cNvSpPr>
          <p:nvPr>
            <p:ph type="title"/>
          </p:nvPr>
        </p:nvSpPr>
        <p:spPr>
          <a:xfrm>
            <a:off x="628649" y="42471"/>
            <a:ext cx="7886700" cy="994172"/>
          </a:xfrm>
        </p:spPr>
        <p:txBody>
          <a:bodyPr/>
          <a:lstStyle/>
          <a:p>
            <a:r>
              <a:rPr lang="en-GB" dirty="0"/>
              <a:t>Where in the world are your data?</a:t>
            </a:r>
          </a:p>
        </p:txBody>
      </p:sp>
      <p:sp>
        <p:nvSpPr>
          <p:cNvPr id="6" name="Rectangle 5">
            <a:extLst>
              <a:ext uri="{FF2B5EF4-FFF2-40B4-BE49-F238E27FC236}">
                <a16:creationId xmlns:a16="http://schemas.microsoft.com/office/drawing/2014/main" id="{66DCEE2C-F4A1-4A8B-89F9-2A7DBA5F125C}"/>
              </a:ext>
            </a:extLst>
          </p:cNvPr>
          <p:cNvSpPr/>
          <p:nvPr/>
        </p:nvSpPr>
        <p:spPr>
          <a:xfrm>
            <a:off x="1664220" y="4637935"/>
            <a:ext cx="5815559" cy="215444"/>
          </a:xfrm>
          <a:prstGeom prst="rect">
            <a:avLst/>
          </a:prstGeom>
        </p:spPr>
        <p:txBody>
          <a:bodyPr wrap="square">
            <a:spAutoFit/>
          </a:bodyPr>
          <a:lstStyle/>
          <a:p>
            <a:pPr algn="ctr"/>
            <a:r>
              <a:rPr lang="en-GB" sz="800" dirty="0">
                <a:latin typeface="Baskerville Old Face" panose="02020602080505020303" pitchFamily="18" charset="0"/>
              </a:rPr>
              <a:t>‘Simple World Map’ is a public domain image licensed under CCBY</a:t>
            </a:r>
          </a:p>
        </p:txBody>
      </p:sp>
      <p:pic>
        <p:nvPicPr>
          <p:cNvPr id="7172" name="Picture 4" descr="World map">
            <a:extLst>
              <a:ext uri="{FF2B5EF4-FFF2-40B4-BE49-F238E27FC236}">
                <a16:creationId xmlns:a16="http://schemas.microsoft.com/office/drawing/2014/main" id="{CC05DB5A-96EA-4E94-9399-002B95F1A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7" y="990870"/>
            <a:ext cx="7776864" cy="4180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9668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FE551D-1A89-4E0E-AEFB-6672ABE27575}"/>
              </a:ext>
            </a:extLst>
          </p:cNvPr>
          <p:cNvSpPr>
            <a:spLocks noGrp="1"/>
          </p:cNvSpPr>
          <p:nvPr>
            <p:ph type="title"/>
          </p:nvPr>
        </p:nvSpPr>
        <p:spPr>
          <a:xfrm>
            <a:off x="628649" y="42471"/>
            <a:ext cx="7886700" cy="994172"/>
          </a:xfrm>
        </p:spPr>
        <p:txBody>
          <a:bodyPr/>
          <a:lstStyle/>
          <a:p>
            <a:r>
              <a:rPr lang="en-GB" dirty="0"/>
              <a:t>Where in the world are your data?</a:t>
            </a:r>
          </a:p>
        </p:txBody>
      </p:sp>
      <p:sp>
        <p:nvSpPr>
          <p:cNvPr id="6" name="Rectangle 5">
            <a:extLst>
              <a:ext uri="{FF2B5EF4-FFF2-40B4-BE49-F238E27FC236}">
                <a16:creationId xmlns:a16="http://schemas.microsoft.com/office/drawing/2014/main" id="{66DCEE2C-F4A1-4A8B-89F9-2A7DBA5F125C}"/>
              </a:ext>
            </a:extLst>
          </p:cNvPr>
          <p:cNvSpPr/>
          <p:nvPr/>
        </p:nvSpPr>
        <p:spPr>
          <a:xfrm>
            <a:off x="1664220" y="4637935"/>
            <a:ext cx="5815559" cy="215444"/>
          </a:xfrm>
          <a:prstGeom prst="rect">
            <a:avLst/>
          </a:prstGeom>
        </p:spPr>
        <p:txBody>
          <a:bodyPr wrap="square">
            <a:spAutoFit/>
          </a:bodyPr>
          <a:lstStyle/>
          <a:p>
            <a:pPr algn="ctr"/>
            <a:r>
              <a:rPr lang="en-GB" sz="800" dirty="0">
                <a:latin typeface="Baskerville Old Face" panose="02020602080505020303" pitchFamily="18" charset="0"/>
              </a:rPr>
              <a:t>‘Simple World Map’ is a public domain image licensed under CCBY</a:t>
            </a:r>
          </a:p>
        </p:txBody>
      </p:sp>
      <p:pic>
        <p:nvPicPr>
          <p:cNvPr id="7172" name="Picture 4" descr="World map with arrows pointing to the locations of major data centres&#10;">
            <a:extLst>
              <a:ext uri="{FF2B5EF4-FFF2-40B4-BE49-F238E27FC236}">
                <a16:creationId xmlns:a16="http://schemas.microsoft.com/office/drawing/2014/main" id="{CC05DB5A-96EA-4E94-9399-002B95F1A8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7" y="990870"/>
            <a:ext cx="7776864" cy="4180064"/>
          </a:xfrm>
          <a:prstGeom prst="rect">
            <a:avLst/>
          </a:prstGeom>
          <a:noFill/>
          <a:extLst>
            <a:ext uri="{909E8E84-426E-40DD-AFC4-6F175D3DCCD1}">
              <a14:hiddenFill xmlns:a14="http://schemas.microsoft.com/office/drawing/2010/main">
                <a:solidFill>
                  <a:srgbClr val="FFFFFF"/>
                </a:solidFill>
              </a14:hiddenFill>
            </a:ext>
          </a:extLst>
        </p:spPr>
      </p:pic>
      <p:cxnSp>
        <p:nvCxnSpPr>
          <p:cNvPr id="3" name="Straight Connector 2">
            <a:extLst>
              <a:ext uri="{FF2B5EF4-FFF2-40B4-BE49-F238E27FC236}">
                <a16:creationId xmlns:a16="http://schemas.microsoft.com/office/drawing/2014/main" id="{F5FCE614-C442-43A5-9CEC-CB89C5DFE260}"/>
              </a:ext>
            </a:extLst>
          </p:cNvPr>
          <p:cNvCxnSpPr/>
          <p:nvPr/>
        </p:nvCxnSpPr>
        <p:spPr>
          <a:xfrm flipV="1">
            <a:off x="4427984" y="1036643"/>
            <a:ext cx="1368152" cy="88703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C0473F7-B516-45E8-9D32-023923CAC1A5}"/>
              </a:ext>
            </a:extLst>
          </p:cNvPr>
          <p:cNvCxnSpPr>
            <a:cxnSpLocks/>
          </p:cNvCxnSpPr>
          <p:nvPr/>
        </p:nvCxnSpPr>
        <p:spPr>
          <a:xfrm flipV="1">
            <a:off x="3644441" y="1884855"/>
            <a:ext cx="504056" cy="43204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B5498B2-5BC9-4E9F-A2DB-898C6E39A18F}"/>
              </a:ext>
            </a:extLst>
          </p:cNvPr>
          <p:cNvSpPr txBox="1"/>
          <p:nvPr/>
        </p:nvSpPr>
        <p:spPr>
          <a:xfrm>
            <a:off x="5785048" y="895930"/>
            <a:ext cx="2153154" cy="261610"/>
          </a:xfrm>
          <a:prstGeom prst="rect">
            <a:avLst/>
          </a:prstGeom>
          <a:noFill/>
        </p:spPr>
        <p:txBody>
          <a:bodyPr wrap="none" rtlCol="0">
            <a:spAutoFit/>
          </a:bodyPr>
          <a:lstStyle/>
          <a:p>
            <a:r>
              <a:rPr lang="en-GB" sz="1100" dirty="0">
                <a:solidFill>
                  <a:schemeClr val="accent2"/>
                </a:solidFill>
              </a:rPr>
              <a:t>Microsoft data centre (Amsterdam)</a:t>
            </a:r>
          </a:p>
        </p:txBody>
      </p:sp>
      <p:sp>
        <p:nvSpPr>
          <p:cNvPr id="8" name="TextBox 7">
            <a:extLst>
              <a:ext uri="{FF2B5EF4-FFF2-40B4-BE49-F238E27FC236}">
                <a16:creationId xmlns:a16="http://schemas.microsoft.com/office/drawing/2014/main" id="{F266EC69-8BF2-4CD6-90EB-4744A0D91DCA}"/>
              </a:ext>
            </a:extLst>
          </p:cNvPr>
          <p:cNvSpPr txBox="1"/>
          <p:nvPr/>
        </p:nvSpPr>
        <p:spPr>
          <a:xfrm>
            <a:off x="2339752" y="2247853"/>
            <a:ext cx="1890261" cy="261610"/>
          </a:xfrm>
          <a:prstGeom prst="rect">
            <a:avLst/>
          </a:prstGeom>
          <a:noFill/>
        </p:spPr>
        <p:txBody>
          <a:bodyPr wrap="none" rtlCol="0">
            <a:spAutoFit/>
          </a:bodyPr>
          <a:lstStyle/>
          <a:p>
            <a:r>
              <a:rPr lang="en-GB" sz="1100" dirty="0">
                <a:solidFill>
                  <a:schemeClr val="accent2"/>
                </a:solidFill>
              </a:rPr>
              <a:t>Microsoft data centre (Dublin)</a:t>
            </a:r>
          </a:p>
        </p:txBody>
      </p:sp>
      <p:cxnSp>
        <p:nvCxnSpPr>
          <p:cNvPr id="10" name="Straight Connector 9">
            <a:extLst>
              <a:ext uri="{FF2B5EF4-FFF2-40B4-BE49-F238E27FC236}">
                <a16:creationId xmlns:a16="http://schemas.microsoft.com/office/drawing/2014/main" id="{CCDC1584-04A4-45A8-99AF-FA722A1EDB64}"/>
              </a:ext>
            </a:extLst>
          </p:cNvPr>
          <p:cNvCxnSpPr>
            <a:cxnSpLocks/>
          </p:cNvCxnSpPr>
          <p:nvPr/>
        </p:nvCxnSpPr>
        <p:spPr>
          <a:xfrm flipV="1">
            <a:off x="910796" y="2304708"/>
            <a:ext cx="504056" cy="43204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B8A151FA-BD61-4C9C-B6AC-51DA76B35755}"/>
              </a:ext>
            </a:extLst>
          </p:cNvPr>
          <p:cNvSpPr txBox="1"/>
          <p:nvPr/>
        </p:nvSpPr>
        <p:spPr>
          <a:xfrm>
            <a:off x="123472" y="2741430"/>
            <a:ext cx="1528604" cy="938719"/>
          </a:xfrm>
          <a:prstGeom prst="rect">
            <a:avLst/>
          </a:prstGeom>
          <a:noFill/>
        </p:spPr>
        <p:txBody>
          <a:bodyPr wrap="square" rtlCol="0">
            <a:spAutoFit/>
          </a:bodyPr>
          <a:lstStyle/>
          <a:p>
            <a:r>
              <a:rPr lang="en-GB" sz="1100" dirty="0">
                <a:solidFill>
                  <a:schemeClr val="accent1"/>
                </a:solidFill>
              </a:rPr>
              <a:t>Apple, Google, and Amazon all have data centres in California (and lots of other places)</a:t>
            </a:r>
          </a:p>
        </p:txBody>
      </p:sp>
    </p:spTree>
    <p:extLst>
      <p:ext uri="{BB962C8B-B14F-4D97-AF65-F5344CB8AC3E}">
        <p14:creationId xmlns:p14="http://schemas.microsoft.com/office/powerpoint/2010/main" val="32966199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FE551D-1A89-4E0E-AEFB-6672ABE27575}"/>
              </a:ext>
            </a:extLst>
          </p:cNvPr>
          <p:cNvSpPr>
            <a:spLocks noGrp="1"/>
          </p:cNvSpPr>
          <p:nvPr>
            <p:ph type="title"/>
          </p:nvPr>
        </p:nvSpPr>
        <p:spPr/>
        <p:txBody>
          <a:bodyPr/>
          <a:lstStyle/>
          <a:p>
            <a:r>
              <a:rPr lang="en-GB" dirty="0"/>
              <a:t>What am I doing wrong?</a:t>
            </a:r>
          </a:p>
        </p:txBody>
      </p:sp>
      <p:pic>
        <p:nvPicPr>
          <p:cNvPr id="5" name="Picture 4" descr="Screenshot of spreadsheet showing that it was produced using apple numbers and hosted in iCloud">
            <a:extLst>
              <a:ext uri="{FF2B5EF4-FFF2-40B4-BE49-F238E27FC236}">
                <a16:creationId xmlns:a16="http://schemas.microsoft.com/office/drawing/2014/main" id="{0AE57BD2-3D61-4C3D-89A5-68ADF5E332A2}"/>
              </a:ext>
            </a:extLst>
          </p:cNvPr>
          <p:cNvPicPr>
            <a:picLocks noChangeAspect="1"/>
          </p:cNvPicPr>
          <p:nvPr/>
        </p:nvPicPr>
        <p:blipFill rotWithShape="1">
          <a:blip r:embed="rId3"/>
          <a:srcRect t="8260" r="93484" b="80156"/>
          <a:stretch/>
        </p:blipFill>
        <p:spPr>
          <a:xfrm>
            <a:off x="467544" y="1268016"/>
            <a:ext cx="4176464" cy="2088232"/>
          </a:xfrm>
          <a:prstGeom prst="rect">
            <a:avLst/>
          </a:prstGeom>
        </p:spPr>
      </p:pic>
      <p:pic>
        <p:nvPicPr>
          <p:cNvPr id="3" name="Picture 2" descr="A monkey with its mouth open, looking shocked">
            <a:extLst>
              <a:ext uri="{FF2B5EF4-FFF2-40B4-BE49-F238E27FC236}">
                <a16:creationId xmlns:a16="http://schemas.microsoft.com/office/drawing/2014/main" id="{5D743DCB-BD31-4A08-B82A-33209395486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0722"/>
          <a:stretch/>
        </p:blipFill>
        <p:spPr>
          <a:xfrm>
            <a:off x="5220072" y="771550"/>
            <a:ext cx="2872774" cy="3230091"/>
          </a:xfrm>
          <a:prstGeom prst="rect">
            <a:avLst/>
          </a:prstGeom>
        </p:spPr>
      </p:pic>
      <p:sp>
        <p:nvSpPr>
          <p:cNvPr id="8" name="TextBox 7">
            <a:extLst>
              <a:ext uri="{FF2B5EF4-FFF2-40B4-BE49-F238E27FC236}">
                <a16:creationId xmlns:a16="http://schemas.microsoft.com/office/drawing/2014/main" id="{74A23702-9760-41FB-85C1-4559CD5FC2B5}"/>
              </a:ext>
            </a:extLst>
          </p:cNvPr>
          <p:cNvSpPr txBox="1"/>
          <p:nvPr/>
        </p:nvSpPr>
        <p:spPr>
          <a:xfrm>
            <a:off x="5284534" y="4001641"/>
            <a:ext cx="3319914" cy="400110"/>
          </a:xfrm>
          <a:prstGeom prst="rect">
            <a:avLst/>
          </a:prstGeom>
          <a:noFill/>
        </p:spPr>
        <p:txBody>
          <a:bodyPr wrap="square" rtlCol="0">
            <a:spAutoFit/>
          </a:bodyPr>
          <a:lstStyle/>
          <a:p>
            <a:r>
              <a:rPr lang="en-GB" sz="1000" dirty="0"/>
              <a:t>“SHOCKED”, ©</a:t>
            </a:r>
            <a:r>
              <a:rPr lang="ja-JP" altLang="en-US" sz="1000" dirty="0"/>
              <a:t> </a:t>
            </a:r>
            <a:r>
              <a:rPr lang="en-GB" altLang="ja-JP" sz="1000" dirty="0"/>
              <a:t>2011 Mike</a:t>
            </a:r>
            <a:r>
              <a:rPr lang="ja-JP" altLang="en-US" sz="1000" dirty="0"/>
              <a:t> </a:t>
            </a:r>
            <a:r>
              <a:rPr lang="en-GB" altLang="ja-JP" sz="1000" dirty="0"/>
              <a:t>Norton</a:t>
            </a:r>
          </a:p>
          <a:p>
            <a:r>
              <a:rPr lang="en-GB" sz="1000" dirty="0"/>
              <a:t>Used under a Creative Commons Attribution license</a:t>
            </a:r>
          </a:p>
        </p:txBody>
      </p:sp>
      <p:pic>
        <p:nvPicPr>
          <p:cNvPr id="2" name="Picture 1" descr="Screenshot of a news article with the headline 'Naked celebrity hack: security experts focus on iCloud backup theory'">
            <a:extLst>
              <a:ext uri="{FF2B5EF4-FFF2-40B4-BE49-F238E27FC236}">
                <a16:creationId xmlns:a16="http://schemas.microsoft.com/office/drawing/2014/main" id="{18A771B8-E9F0-4B2A-A68C-25E29077DFF6}"/>
              </a:ext>
            </a:extLst>
          </p:cNvPr>
          <p:cNvPicPr>
            <a:picLocks noChangeAspect="1"/>
          </p:cNvPicPr>
          <p:nvPr/>
        </p:nvPicPr>
        <p:blipFill>
          <a:blip r:embed="rId5"/>
          <a:stretch>
            <a:fillRect/>
          </a:stretch>
        </p:blipFill>
        <p:spPr>
          <a:xfrm>
            <a:off x="645810" y="2118365"/>
            <a:ext cx="4087098" cy="2714332"/>
          </a:xfrm>
          <a:prstGeom prst="rect">
            <a:avLst/>
          </a:prstGeom>
        </p:spPr>
      </p:pic>
    </p:spTree>
    <p:extLst>
      <p:ext uri="{BB962C8B-B14F-4D97-AF65-F5344CB8AC3E}">
        <p14:creationId xmlns:p14="http://schemas.microsoft.com/office/powerpoint/2010/main" val="387496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BBA59FC-3A37-4303-B5A7-011860CE9188}"/>
              </a:ext>
            </a:extLst>
          </p:cNvPr>
          <p:cNvGrpSpPr/>
          <p:nvPr/>
        </p:nvGrpSpPr>
        <p:grpSpPr>
          <a:xfrm>
            <a:off x="1691680" y="998639"/>
            <a:ext cx="5760640" cy="3146222"/>
            <a:chOff x="5020155" y="1359628"/>
            <a:chExt cx="905135" cy="452567"/>
          </a:xfrm>
        </p:grpSpPr>
        <p:sp>
          <p:nvSpPr>
            <p:cNvPr id="5" name="Rectangle: Rounded Corners 4">
              <a:extLst>
                <a:ext uri="{FF2B5EF4-FFF2-40B4-BE49-F238E27FC236}">
                  <a16:creationId xmlns:a16="http://schemas.microsoft.com/office/drawing/2014/main" id="{B7F9D09A-98C3-47DC-9BCD-AF42DF18FA4C}"/>
                </a:ext>
              </a:extLst>
            </p:cNvPr>
            <p:cNvSpPr/>
            <p:nvPr/>
          </p:nvSpPr>
          <p:spPr>
            <a:xfrm>
              <a:off x="5020155" y="1359628"/>
              <a:ext cx="905135" cy="45256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angle: Rounded Corners 4">
              <a:extLst>
                <a:ext uri="{FF2B5EF4-FFF2-40B4-BE49-F238E27FC236}">
                  <a16:creationId xmlns:a16="http://schemas.microsoft.com/office/drawing/2014/main" id="{E13C1B1E-F69D-4119-B12A-C86BAF8B217A}"/>
                </a:ext>
              </a:extLst>
            </p:cNvPr>
            <p:cNvSpPr txBox="1"/>
            <p:nvPr/>
          </p:nvSpPr>
          <p:spPr>
            <a:xfrm>
              <a:off x="5042247" y="1381720"/>
              <a:ext cx="860951" cy="4083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1500" kern="1200" dirty="0"/>
                <a:t>Discover</a:t>
              </a:r>
              <a:endParaRPr lang="en-GB" sz="1600" kern="1200" dirty="0"/>
            </a:p>
          </p:txBody>
        </p:sp>
      </p:grpSp>
    </p:spTree>
    <p:extLst>
      <p:ext uri="{BB962C8B-B14F-4D97-AF65-F5344CB8AC3E}">
        <p14:creationId xmlns:p14="http://schemas.microsoft.com/office/powerpoint/2010/main" val="2401374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Screenshot of an article describing how sharing research data can increase citations">
            <a:extLst>
              <a:ext uri="{FF2B5EF4-FFF2-40B4-BE49-F238E27FC236}">
                <a16:creationId xmlns:a16="http://schemas.microsoft.com/office/drawing/2014/main" id="{396B5C48-63DF-496E-8E36-1B1F783910CB}"/>
              </a:ext>
            </a:extLst>
          </p:cNvPr>
          <p:cNvPicPr>
            <a:picLocks noChangeAspect="1"/>
          </p:cNvPicPr>
          <p:nvPr/>
        </p:nvPicPr>
        <p:blipFill>
          <a:blip r:embed="rId3"/>
          <a:stretch>
            <a:fillRect/>
          </a:stretch>
        </p:blipFill>
        <p:spPr>
          <a:xfrm>
            <a:off x="525236" y="195486"/>
            <a:ext cx="8093528" cy="4333525"/>
          </a:xfrm>
          <a:prstGeom prst="rect">
            <a:avLst/>
          </a:prstGeom>
        </p:spPr>
      </p:pic>
      <p:sp>
        <p:nvSpPr>
          <p:cNvPr id="7" name="TextBox 6">
            <a:extLst>
              <a:ext uri="{FF2B5EF4-FFF2-40B4-BE49-F238E27FC236}">
                <a16:creationId xmlns:a16="http://schemas.microsoft.com/office/drawing/2014/main" id="{7D508840-5C74-4539-98CF-E6505A938129}"/>
              </a:ext>
            </a:extLst>
          </p:cNvPr>
          <p:cNvSpPr txBox="1"/>
          <p:nvPr/>
        </p:nvSpPr>
        <p:spPr>
          <a:xfrm>
            <a:off x="5076056" y="4342333"/>
            <a:ext cx="3240360" cy="923330"/>
          </a:xfrm>
          <a:prstGeom prst="rect">
            <a:avLst/>
          </a:prstGeom>
          <a:noFill/>
        </p:spPr>
        <p:txBody>
          <a:bodyPr wrap="square" rtlCol="0" anchor="t">
            <a:spAutoFit/>
          </a:bodyPr>
          <a:lstStyle/>
          <a:p>
            <a:endParaRPr lang="en-GB" dirty="0">
              <a:cs typeface="Arial"/>
            </a:endParaRPr>
          </a:p>
          <a:p>
            <a:r>
              <a:rPr lang="en-GB" dirty="0">
                <a:ea typeface="+mn-lt"/>
                <a:cs typeface="+mn-lt"/>
                <a:hlinkClick r:id="rId4"/>
              </a:rPr>
              <a:t>https://arxiv.org/abs/1907.02565</a:t>
            </a:r>
            <a:endParaRPr lang="en-GB" dirty="0"/>
          </a:p>
        </p:txBody>
      </p:sp>
    </p:spTree>
    <p:extLst>
      <p:ext uri="{BB962C8B-B14F-4D97-AF65-F5344CB8AC3E}">
        <p14:creationId xmlns:p14="http://schemas.microsoft.com/office/powerpoint/2010/main" val="259850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AF3B-9FC9-4968-A019-9F487C667EA3}"/>
              </a:ext>
            </a:extLst>
          </p:cNvPr>
          <p:cNvSpPr>
            <a:spLocks noGrp="1"/>
          </p:cNvSpPr>
          <p:nvPr>
            <p:ph type="title"/>
          </p:nvPr>
        </p:nvSpPr>
        <p:spPr>
          <a:xfrm>
            <a:off x="619278" y="0"/>
            <a:ext cx="7886700" cy="994172"/>
          </a:xfrm>
        </p:spPr>
        <p:txBody>
          <a:bodyPr/>
          <a:lstStyle/>
          <a:p>
            <a:r>
              <a:rPr lang="en-GB" dirty="0"/>
              <a:t>Sharing data</a:t>
            </a:r>
          </a:p>
        </p:txBody>
      </p:sp>
      <p:sp>
        <p:nvSpPr>
          <p:cNvPr id="3" name="Content Placeholder 2">
            <a:extLst>
              <a:ext uri="{FF2B5EF4-FFF2-40B4-BE49-F238E27FC236}">
                <a16:creationId xmlns:a16="http://schemas.microsoft.com/office/drawing/2014/main" id="{F1F74917-5473-4805-8EAD-7CC78A5B2755}"/>
              </a:ext>
            </a:extLst>
          </p:cNvPr>
          <p:cNvSpPr>
            <a:spLocks noGrp="1"/>
          </p:cNvSpPr>
          <p:nvPr>
            <p:ph idx="1"/>
          </p:nvPr>
        </p:nvSpPr>
        <p:spPr/>
        <p:txBody>
          <a:bodyPr/>
          <a:lstStyle/>
          <a:p>
            <a:endParaRPr lang="en-GB" dirty="0"/>
          </a:p>
        </p:txBody>
      </p:sp>
      <p:pic>
        <p:nvPicPr>
          <p:cNvPr id="4" name="Picture 3" descr="Screenshot of the Loughborough Repository homepage&#10;">
            <a:extLst>
              <a:ext uri="{FF2B5EF4-FFF2-40B4-BE49-F238E27FC236}">
                <a16:creationId xmlns:a16="http://schemas.microsoft.com/office/drawing/2014/main" id="{3219BFEB-3945-44D0-BD9B-CC00AFFC09BE}"/>
              </a:ext>
            </a:extLst>
          </p:cNvPr>
          <p:cNvPicPr>
            <a:picLocks noChangeAspect="1"/>
          </p:cNvPicPr>
          <p:nvPr/>
        </p:nvPicPr>
        <p:blipFill rotWithShape="1">
          <a:blip r:embed="rId3"/>
          <a:srcRect l="-6172" t="9446" r="56172" b="3414"/>
          <a:stretch/>
        </p:blipFill>
        <p:spPr>
          <a:xfrm>
            <a:off x="-189748" y="851396"/>
            <a:ext cx="8712968" cy="4270817"/>
          </a:xfrm>
          <a:prstGeom prst="rect">
            <a:avLst/>
          </a:prstGeom>
        </p:spPr>
      </p:pic>
      <p:cxnSp>
        <p:nvCxnSpPr>
          <p:cNvPr id="6" name="Connector: Elbow 5">
            <a:extLst>
              <a:ext uri="{FF2B5EF4-FFF2-40B4-BE49-F238E27FC236}">
                <a16:creationId xmlns:a16="http://schemas.microsoft.com/office/drawing/2014/main" id="{BCF7D807-D49E-4AF6-9990-3776BF10DCF5}"/>
              </a:ext>
            </a:extLst>
          </p:cNvPr>
          <p:cNvCxnSpPr/>
          <p:nvPr/>
        </p:nvCxnSpPr>
        <p:spPr>
          <a:xfrm rot="5400000" flipH="1" flipV="1">
            <a:off x="5076056" y="-956642"/>
            <a:ext cx="12700" cy="12700"/>
          </a:xfrm>
          <a:prstGeom prst="bentConnector3">
            <a:avLst>
              <a:gd name="adj1" fmla="val 1800000"/>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59721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8434A-F5B3-4D5C-9ADB-602A0CCCB758}"/>
              </a:ext>
            </a:extLst>
          </p:cNvPr>
          <p:cNvSpPr>
            <a:spLocks noGrp="1"/>
          </p:cNvSpPr>
          <p:nvPr>
            <p:ph type="title"/>
          </p:nvPr>
        </p:nvSpPr>
        <p:spPr/>
        <p:txBody>
          <a:bodyPr/>
          <a:lstStyle/>
          <a:p>
            <a:endParaRPr lang="en-US"/>
          </a:p>
        </p:txBody>
      </p:sp>
      <p:pic>
        <p:nvPicPr>
          <p:cNvPr id="4" name="Picture 4" descr="Example of a poster uploaded to the Loughborough Research Repository">
            <a:extLst>
              <a:ext uri="{FF2B5EF4-FFF2-40B4-BE49-F238E27FC236}">
                <a16:creationId xmlns:a16="http://schemas.microsoft.com/office/drawing/2014/main" id="{93F7D512-2807-4A52-A629-283E9894C629}"/>
              </a:ext>
            </a:extLst>
          </p:cNvPr>
          <p:cNvPicPr>
            <a:picLocks noGrp="1" noChangeAspect="1"/>
          </p:cNvPicPr>
          <p:nvPr>
            <p:ph idx="1"/>
          </p:nvPr>
        </p:nvPicPr>
        <p:blipFill>
          <a:blip r:embed="rId3"/>
          <a:stretch>
            <a:fillRect/>
          </a:stretch>
        </p:blipFill>
        <p:spPr>
          <a:xfrm>
            <a:off x="495052" y="3200888"/>
            <a:ext cx="7886700" cy="1782256"/>
          </a:xfrm>
        </p:spPr>
      </p:pic>
      <p:pic>
        <p:nvPicPr>
          <p:cNvPr id="6" name="Picture 6" descr="Example of a poster uploaded to the Loughborough Research Repository">
            <a:extLst>
              <a:ext uri="{FF2B5EF4-FFF2-40B4-BE49-F238E27FC236}">
                <a16:creationId xmlns:a16="http://schemas.microsoft.com/office/drawing/2014/main" id="{FAE93EC7-D79C-45F3-87F6-4304E02F506B}"/>
              </a:ext>
            </a:extLst>
          </p:cNvPr>
          <p:cNvPicPr>
            <a:picLocks noChangeAspect="1"/>
          </p:cNvPicPr>
          <p:nvPr/>
        </p:nvPicPr>
        <p:blipFill rotWithShape="1">
          <a:blip r:embed="rId4"/>
          <a:srcRect l="93" r="-93" b="16870"/>
          <a:stretch/>
        </p:blipFill>
        <p:spPr>
          <a:xfrm>
            <a:off x="435675" y="59807"/>
            <a:ext cx="8025921" cy="3548909"/>
          </a:xfrm>
          <a:prstGeom prst="rect">
            <a:avLst/>
          </a:prstGeom>
        </p:spPr>
      </p:pic>
    </p:spTree>
    <p:extLst>
      <p:ext uri="{BB962C8B-B14F-4D97-AF65-F5344CB8AC3E}">
        <p14:creationId xmlns:p14="http://schemas.microsoft.com/office/powerpoint/2010/main" val="1620313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AF3B-9FC9-4968-A019-9F487C667EA3}"/>
              </a:ext>
            </a:extLst>
          </p:cNvPr>
          <p:cNvSpPr>
            <a:spLocks noGrp="1"/>
          </p:cNvSpPr>
          <p:nvPr>
            <p:ph type="title"/>
          </p:nvPr>
        </p:nvSpPr>
        <p:spPr>
          <a:xfrm>
            <a:off x="573732" y="0"/>
            <a:ext cx="7886700" cy="994172"/>
          </a:xfrm>
        </p:spPr>
        <p:txBody>
          <a:bodyPr/>
          <a:lstStyle/>
          <a:p>
            <a:r>
              <a:rPr lang="en-GB" dirty="0"/>
              <a:t>Sharing data</a:t>
            </a:r>
          </a:p>
        </p:txBody>
      </p:sp>
      <p:pic>
        <p:nvPicPr>
          <p:cNvPr id="4" name="Content Placeholder 3" descr="Screenshot of the British Oceanographic Data Centre's homepage">
            <a:extLst>
              <a:ext uri="{FF2B5EF4-FFF2-40B4-BE49-F238E27FC236}">
                <a16:creationId xmlns:a16="http://schemas.microsoft.com/office/drawing/2014/main" id="{82F8AE44-EED1-42FD-A7F0-1AD3CEE62C47}"/>
              </a:ext>
            </a:extLst>
          </p:cNvPr>
          <p:cNvPicPr>
            <a:picLocks noGrp="1" noChangeAspect="1"/>
          </p:cNvPicPr>
          <p:nvPr>
            <p:ph idx="1"/>
          </p:nvPr>
        </p:nvPicPr>
        <p:blipFill rotWithShape="1">
          <a:blip r:embed="rId3"/>
          <a:srcRect l="3362" t="8939" r="53772" b="4642"/>
          <a:stretch/>
        </p:blipFill>
        <p:spPr>
          <a:xfrm>
            <a:off x="683568" y="843558"/>
            <a:ext cx="6984776" cy="3960440"/>
          </a:xfrm>
          <a:prstGeom prst="rect">
            <a:avLst/>
          </a:prstGeom>
        </p:spPr>
      </p:pic>
    </p:spTree>
    <p:extLst>
      <p:ext uri="{BB962C8B-B14F-4D97-AF65-F5344CB8AC3E}">
        <p14:creationId xmlns:p14="http://schemas.microsoft.com/office/powerpoint/2010/main" val="3301510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95506B-D9D8-44FC-B23E-CDF396957E6F}"/>
              </a:ext>
            </a:extLst>
          </p:cNvPr>
          <p:cNvSpPr>
            <a:spLocks noGrp="1"/>
          </p:cNvSpPr>
          <p:nvPr>
            <p:ph type="title"/>
          </p:nvPr>
        </p:nvSpPr>
        <p:spPr>
          <a:xfrm>
            <a:off x="323528" y="123478"/>
            <a:ext cx="7886700" cy="994172"/>
          </a:xfrm>
        </p:spPr>
        <p:txBody>
          <a:bodyPr/>
          <a:lstStyle/>
          <a:p>
            <a:r>
              <a:rPr lang="en-GB" dirty="0">
                <a:latin typeface="Baskerville Old Face" panose="02020602080505020303" pitchFamily="18" charset="0"/>
              </a:rPr>
              <a:t>Who am I?</a:t>
            </a:r>
          </a:p>
        </p:txBody>
      </p:sp>
      <p:sp>
        <p:nvSpPr>
          <p:cNvPr id="9" name="Rectangle 8">
            <a:extLst>
              <a:ext uri="{FF2B5EF4-FFF2-40B4-BE49-F238E27FC236}">
                <a16:creationId xmlns:a16="http://schemas.microsoft.com/office/drawing/2014/main" id="{B259D8A1-2ACA-48B2-ADA6-7125E7B00C5B}"/>
              </a:ext>
            </a:extLst>
          </p:cNvPr>
          <p:cNvSpPr/>
          <p:nvPr/>
        </p:nvSpPr>
        <p:spPr>
          <a:xfrm>
            <a:off x="1980878" y="4912300"/>
            <a:ext cx="4572000" cy="215444"/>
          </a:xfrm>
          <a:prstGeom prst="rect">
            <a:avLst/>
          </a:prstGeom>
        </p:spPr>
        <p:txBody>
          <a:bodyPr>
            <a:spAutoFit/>
          </a:bodyPr>
          <a:lstStyle/>
          <a:p>
            <a:pPr algn="ctr"/>
            <a:r>
              <a:rPr lang="en-GB" sz="800" dirty="0">
                <a:latin typeface="Baskerville Old Face" panose="02020602080505020303" pitchFamily="18" charset="0"/>
                <a:hlinkClick r:id="rId3"/>
              </a:rPr>
              <a:t>"</a:t>
            </a:r>
            <a:r>
              <a:rPr lang="en-GB" sz="800" dirty="0" err="1">
                <a:latin typeface="Baskerville Old Face" panose="02020602080505020303" pitchFamily="18" charset="0"/>
                <a:hlinkClick r:id="rId3"/>
              </a:rPr>
              <a:t>doggosource</a:t>
            </a:r>
            <a:r>
              <a:rPr lang="en-GB" sz="800" dirty="0">
                <a:latin typeface="Baskerville Old Face" panose="02020602080505020303" pitchFamily="18" charset="0"/>
                <a:hlinkClick r:id="rId3"/>
              </a:rPr>
              <a:t>: </a:t>
            </a:r>
            <a:r>
              <a:rPr lang="en-GB" sz="800" dirty="0" err="1">
                <a:latin typeface="Baskerville Old Face" panose="02020602080505020303" pitchFamily="18" charset="0"/>
                <a:hlinkClick r:id="rId3"/>
              </a:rPr>
              <a:t>i</a:t>
            </a:r>
            <a:r>
              <a:rPr lang="en-GB" sz="800" dirty="0">
                <a:latin typeface="Baskerville Old Face" panose="02020602080505020303" pitchFamily="18" charset="0"/>
                <a:hlinkClick r:id="rId3"/>
              </a:rPr>
              <a:t> see"</a:t>
            </a:r>
            <a:r>
              <a:rPr lang="en-GB" sz="800" dirty="0">
                <a:latin typeface="Baskerville Old Face" panose="02020602080505020303" pitchFamily="18" charset="0"/>
              </a:rPr>
              <a:t> by </a:t>
            </a:r>
            <a:r>
              <a:rPr lang="en-GB" sz="800" dirty="0">
                <a:latin typeface="Baskerville Old Face" panose="02020602080505020303" pitchFamily="18" charset="0"/>
                <a:hlinkClick r:id="rId4"/>
              </a:rPr>
              <a:t>MEMECAGE</a:t>
            </a:r>
            <a:r>
              <a:rPr lang="en-GB" sz="800" dirty="0">
                <a:latin typeface="Baskerville Old Face" panose="02020602080505020303" pitchFamily="18" charset="0"/>
              </a:rPr>
              <a:t> is licensed under </a:t>
            </a:r>
            <a:r>
              <a:rPr lang="en-GB" sz="800" cap="all" dirty="0">
                <a:latin typeface="Baskerville Old Face" panose="02020602080505020303" pitchFamily="18" charset="0"/>
                <a:hlinkClick r:id="rId5"/>
              </a:rPr>
              <a:t>CC PDM 1.0 </a:t>
            </a:r>
            <a:endParaRPr lang="en-GB" sz="800" dirty="0">
              <a:latin typeface="Baskerville Old Face" panose="02020602080505020303" pitchFamily="18" charset="0"/>
            </a:endParaRPr>
          </a:p>
        </p:txBody>
      </p:sp>
      <p:pic>
        <p:nvPicPr>
          <p:cNvPr id="4100" name="Picture 4" descr="Fluffy white dog looking into magnifying mirror">
            <a:extLst>
              <a:ext uri="{FF2B5EF4-FFF2-40B4-BE49-F238E27FC236}">
                <a16:creationId xmlns:a16="http://schemas.microsoft.com/office/drawing/2014/main" id="{CF8B386F-F2BE-4013-BE58-32FD23A246D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9872" y="987574"/>
            <a:ext cx="5774011" cy="3843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509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6AF3B-9FC9-4968-A019-9F487C667EA3}"/>
              </a:ext>
            </a:extLst>
          </p:cNvPr>
          <p:cNvSpPr>
            <a:spLocks noGrp="1"/>
          </p:cNvSpPr>
          <p:nvPr>
            <p:ph type="title"/>
          </p:nvPr>
        </p:nvSpPr>
        <p:spPr/>
        <p:txBody>
          <a:bodyPr/>
          <a:lstStyle/>
          <a:p>
            <a:r>
              <a:rPr lang="en-GB"/>
              <a:t>Sharing data</a:t>
            </a:r>
            <a:endParaRPr lang="en-GB" dirty="0"/>
          </a:p>
        </p:txBody>
      </p:sp>
      <p:pic>
        <p:nvPicPr>
          <p:cNvPr id="3" name="Picture 2" descr="Screenshot of the UK Data Service's repository">
            <a:extLst>
              <a:ext uri="{FF2B5EF4-FFF2-40B4-BE49-F238E27FC236}">
                <a16:creationId xmlns:a16="http://schemas.microsoft.com/office/drawing/2014/main" id="{87838CB0-B50F-4B6E-9D79-5E9BEF9CEF96}"/>
              </a:ext>
            </a:extLst>
          </p:cNvPr>
          <p:cNvPicPr>
            <a:picLocks noChangeAspect="1"/>
          </p:cNvPicPr>
          <p:nvPr/>
        </p:nvPicPr>
        <p:blipFill rotWithShape="1">
          <a:blip r:embed="rId3"/>
          <a:srcRect l="6316" t="8247" r="59755" b="5098"/>
          <a:stretch/>
        </p:blipFill>
        <p:spPr>
          <a:xfrm>
            <a:off x="395536" y="1059582"/>
            <a:ext cx="5112568" cy="3672409"/>
          </a:xfrm>
          <a:prstGeom prst="rect">
            <a:avLst/>
          </a:prstGeom>
        </p:spPr>
      </p:pic>
      <p:sp>
        <p:nvSpPr>
          <p:cNvPr id="7" name="TextBox 6">
            <a:extLst>
              <a:ext uri="{FF2B5EF4-FFF2-40B4-BE49-F238E27FC236}">
                <a16:creationId xmlns:a16="http://schemas.microsoft.com/office/drawing/2014/main" id="{7D508840-5C74-4539-98CF-E6505A938129}"/>
              </a:ext>
            </a:extLst>
          </p:cNvPr>
          <p:cNvSpPr txBox="1"/>
          <p:nvPr/>
        </p:nvSpPr>
        <p:spPr>
          <a:xfrm>
            <a:off x="5652120" y="411510"/>
            <a:ext cx="3240360" cy="2585323"/>
          </a:xfrm>
          <a:prstGeom prst="rect">
            <a:avLst/>
          </a:prstGeom>
          <a:noFill/>
        </p:spPr>
        <p:txBody>
          <a:bodyPr wrap="square" rtlCol="0">
            <a:spAutoFit/>
          </a:bodyPr>
          <a:lstStyle/>
          <a:p>
            <a:r>
              <a:rPr lang="en-GB"/>
              <a:t>UK Data Service (Reshare)</a:t>
            </a:r>
          </a:p>
          <a:p>
            <a:endParaRPr lang="en-GB"/>
          </a:p>
          <a:p>
            <a:r>
              <a:rPr lang="en-GB"/>
              <a:t>For ESRC funded researchers</a:t>
            </a:r>
          </a:p>
          <a:p>
            <a:endParaRPr lang="en-GB"/>
          </a:p>
          <a:p>
            <a:r>
              <a:rPr lang="en-GB"/>
              <a:t>Webinar TOMORROW:</a:t>
            </a:r>
          </a:p>
          <a:p>
            <a:r>
              <a:rPr lang="en-GB">
                <a:hlinkClick r:id="rId4"/>
              </a:rPr>
              <a:t>https://www.ukdataservice.ac.uk/news-and-events/eventsitem/?id=5430</a:t>
            </a:r>
            <a:endParaRPr lang="en-GB" dirty="0"/>
          </a:p>
        </p:txBody>
      </p:sp>
    </p:spTree>
    <p:extLst>
      <p:ext uri="{BB962C8B-B14F-4D97-AF65-F5344CB8AC3E}">
        <p14:creationId xmlns:p14="http://schemas.microsoft.com/office/powerpoint/2010/main" val="7363803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635896" y="771550"/>
            <a:ext cx="4572000" cy="3816424"/>
          </a:xfrm>
        </p:spPr>
        <p:txBody>
          <a:bodyPr anchor="t">
            <a:normAutofit/>
          </a:bodyPr>
          <a:lstStyle/>
          <a:p>
            <a:r>
              <a:rPr lang="en-GB" dirty="0"/>
              <a:t>Take away points:</a:t>
            </a:r>
            <a:br>
              <a:rPr lang="en-GB" dirty="0"/>
            </a:br>
            <a:br>
              <a:rPr lang="en-GB" dirty="0"/>
            </a:br>
            <a:endParaRPr lang="en-GB" dirty="0"/>
          </a:p>
        </p:txBody>
      </p:sp>
      <p:pic>
        <p:nvPicPr>
          <p:cNvPr id="5" name="Content Placeholder 4" descr="A man throwing his arms and one leg in the air and looking very enthusiastic">
            <a:extLst>
              <a:ext uri="{FF2B5EF4-FFF2-40B4-BE49-F238E27FC236}">
                <a16:creationId xmlns:a16="http://schemas.microsoft.com/office/drawing/2014/main" id="{3187DEB0-C518-45EE-945F-9008DAD1D3E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3528" y="353033"/>
            <a:ext cx="3168352" cy="4764440"/>
          </a:xfrm>
        </p:spPr>
      </p:pic>
      <p:sp>
        <p:nvSpPr>
          <p:cNvPr id="7" name="Rectangle 6">
            <a:extLst>
              <a:ext uri="{FF2B5EF4-FFF2-40B4-BE49-F238E27FC236}">
                <a16:creationId xmlns:a16="http://schemas.microsoft.com/office/drawing/2014/main" id="{6326EDF5-C739-4A7C-AB4B-B2666B44D7D2}"/>
              </a:ext>
            </a:extLst>
          </p:cNvPr>
          <p:cNvSpPr/>
          <p:nvPr/>
        </p:nvSpPr>
        <p:spPr>
          <a:xfrm>
            <a:off x="35375" y="4866501"/>
            <a:ext cx="4572000" cy="276999"/>
          </a:xfrm>
          <a:prstGeom prst="rect">
            <a:avLst/>
          </a:prstGeom>
        </p:spPr>
        <p:txBody>
          <a:bodyPr>
            <a:spAutoFit/>
          </a:bodyPr>
          <a:lstStyle/>
          <a:p>
            <a:r>
              <a:rPr lang="en-GB" sz="1200" dirty="0">
                <a:latin typeface="Baskerville Old Face" panose="02020602080505020303" pitchFamily="18" charset="0"/>
              </a:rPr>
              <a:t>Image courtesy of </a:t>
            </a:r>
            <a:r>
              <a:rPr lang="en-GB" sz="1200" dirty="0" err="1">
                <a:latin typeface="Baskerville Old Face" panose="02020602080505020303" pitchFamily="18" charset="0"/>
              </a:rPr>
              <a:t>photostock</a:t>
            </a:r>
            <a:r>
              <a:rPr lang="en-GB" sz="1200" dirty="0">
                <a:latin typeface="Baskerville Old Face" panose="02020602080505020303" pitchFamily="18" charset="0"/>
              </a:rPr>
              <a:t> at FreeDigitalPhotos.net</a:t>
            </a:r>
          </a:p>
        </p:txBody>
      </p:sp>
      <p:sp>
        <p:nvSpPr>
          <p:cNvPr id="2" name="Rectangle 1">
            <a:extLst>
              <a:ext uri="{FF2B5EF4-FFF2-40B4-BE49-F238E27FC236}">
                <a16:creationId xmlns:a16="http://schemas.microsoft.com/office/drawing/2014/main" id="{EAE4D155-4598-49A5-A9D7-86C2139510F6}"/>
              </a:ext>
            </a:extLst>
          </p:cNvPr>
          <p:cNvSpPr/>
          <p:nvPr/>
        </p:nvSpPr>
        <p:spPr>
          <a:xfrm>
            <a:off x="3799260" y="1347614"/>
            <a:ext cx="4572000" cy="2585323"/>
          </a:xfrm>
          <a:prstGeom prst="rect">
            <a:avLst/>
          </a:prstGeom>
        </p:spPr>
        <p:txBody>
          <a:bodyPr>
            <a:spAutoFit/>
          </a:bodyPr>
          <a:lstStyle/>
          <a:p>
            <a:pPr marL="285750" indent="-285750">
              <a:buFont typeface="Arial" panose="020B0604020202020204" pitchFamily="34" charset="0"/>
              <a:buChar char="•"/>
            </a:pPr>
            <a:r>
              <a:rPr lang="en-GB" dirty="0"/>
              <a:t>Use the repository</a:t>
            </a:r>
          </a:p>
          <a:p>
            <a:pPr marL="285750" indent="-285750">
              <a:buFont typeface="Arial" panose="020B0604020202020204" pitchFamily="34" charset="0"/>
              <a:buChar char="•"/>
            </a:pPr>
            <a:r>
              <a:rPr lang="en-GB" dirty="0"/>
              <a:t>Use the resources listed on the handout</a:t>
            </a:r>
          </a:p>
          <a:p>
            <a:pPr marL="285750" indent="-285750">
              <a:buFont typeface="Arial" panose="020B0604020202020204" pitchFamily="34" charset="0"/>
              <a:buChar char="•"/>
            </a:pPr>
            <a:r>
              <a:rPr lang="en-GB" dirty="0"/>
              <a:t>Plan your storage and organisation and maintain an awareness of where your data are</a:t>
            </a:r>
          </a:p>
          <a:p>
            <a:pPr marL="285750" indent="-285750">
              <a:buFont typeface="Arial" panose="020B0604020202020204" pitchFamily="34" charset="0"/>
              <a:buChar char="•"/>
            </a:pPr>
            <a:r>
              <a:rPr lang="en-GB" dirty="0"/>
              <a:t>Email </a:t>
            </a:r>
            <a:r>
              <a:rPr lang="en-GB" dirty="0">
                <a:hlinkClick r:id="rId4"/>
              </a:rPr>
              <a:t>rdm@lboro.ac.uk</a:t>
            </a:r>
            <a:r>
              <a:rPr lang="en-GB" dirty="0"/>
              <a:t> if you have any problems</a:t>
            </a:r>
          </a:p>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41607129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shot of Brad Leone with the caption 'Do your research. Make some friends. Let's have fun.'">
            <a:extLst>
              <a:ext uri="{FF2B5EF4-FFF2-40B4-BE49-F238E27FC236}">
                <a16:creationId xmlns:a16="http://schemas.microsoft.com/office/drawing/2014/main" id="{23E769E1-2A17-492B-906C-2EE7320898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464"/>
            <a:ext cx="9144000" cy="4772919"/>
          </a:xfrm>
          <a:prstGeom prst="rect">
            <a:avLst/>
          </a:prstGeom>
        </p:spPr>
      </p:pic>
      <p:sp>
        <p:nvSpPr>
          <p:cNvPr id="3" name="Rectangle 2">
            <a:extLst>
              <a:ext uri="{FF2B5EF4-FFF2-40B4-BE49-F238E27FC236}">
                <a16:creationId xmlns:a16="http://schemas.microsoft.com/office/drawing/2014/main" id="{4E6F7240-4E80-4E71-BDA1-D5B9C1B30579}"/>
              </a:ext>
            </a:extLst>
          </p:cNvPr>
          <p:cNvSpPr/>
          <p:nvPr/>
        </p:nvSpPr>
        <p:spPr>
          <a:xfrm>
            <a:off x="575556" y="4836305"/>
            <a:ext cx="7992888" cy="276999"/>
          </a:xfrm>
          <a:prstGeom prst="rect">
            <a:avLst/>
          </a:prstGeom>
        </p:spPr>
        <p:txBody>
          <a:bodyPr wrap="square">
            <a:spAutoFit/>
          </a:bodyPr>
          <a:lstStyle/>
          <a:p>
            <a:r>
              <a:rPr lang="en-GB" sz="1200" dirty="0"/>
              <a:t>Bon Appétit. ‘Brad Forages for Porcini Mushrooms | It's Alive | Bon Appétit’. </a:t>
            </a:r>
            <a:r>
              <a:rPr lang="en-GB" sz="1200" i="1" dirty="0" err="1"/>
              <a:t>Youtube</a:t>
            </a:r>
            <a:r>
              <a:rPr lang="en-GB" sz="1200" i="1" dirty="0"/>
              <a:t> </a:t>
            </a:r>
            <a:r>
              <a:rPr lang="en-GB" sz="1200" dirty="0"/>
              <a:t>(https://youtu.be/sexYJ-J-AVo)</a:t>
            </a:r>
          </a:p>
        </p:txBody>
      </p:sp>
    </p:spTree>
    <p:extLst>
      <p:ext uri="{BB962C8B-B14F-4D97-AF65-F5344CB8AC3E}">
        <p14:creationId xmlns:p14="http://schemas.microsoft.com/office/powerpoint/2010/main" val="3756976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520A4-97EF-46A3-A310-FADBEEF1A683}"/>
              </a:ext>
            </a:extLst>
          </p:cNvPr>
          <p:cNvSpPr>
            <a:spLocks noGrp="1"/>
          </p:cNvSpPr>
          <p:nvPr>
            <p:ph type="title"/>
          </p:nvPr>
        </p:nvSpPr>
        <p:spPr>
          <a:xfrm>
            <a:off x="179512" y="90955"/>
            <a:ext cx="7886700" cy="994172"/>
          </a:xfrm>
        </p:spPr>
        <p:txBody>
          <a:bodyPr vert="horz" lIns="91440" tIns="45720" rIns="91440" bIns="45720" rtlCol="0" anchor="t">
            <a:normAutofit/>
          </a:bodyPr>
          <a:lstStyle/>
          <a:p>
            <a:pPr defTabSz="914400"/>
            <a:r>
              <a:rPr lang="en-US" sz="3000" kern="1200" dirty="0">
                <a:latin typeface="Baskerville Old Face" panose="02020602080505020303" pitchFamily="18" charset="0"/>
              </a:rPr>
              <a:t>What are research data?</a:t>
            </a:r>
          </a:p>
        </p:txBody>
      </p:sp>
      <p:pic>
        <p:nvPicPr>
          <p:cNvPr id="1028" name="Picture 4" descr="Two men in lab coats looking at a liquid specimen in a glass bottle">
            <a:extLst>
              <a:ext uri="{FF2B5EF4-FFF2-40B4-BE49-F238E27FC236}">
                <a16:creationId xmlns:a16="http://schemas.microsoft.com/office/drawing/2014/main" id="{2D82A1F9-0979-491F-B921-32D20227E9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3627" y="635702"/>
            <a:ext cx="6264696" cy="4166176"/>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10">
            <a:extLst>
              <a:ext uri="{FF2B5EF4-FFF2-40B4-BE49-F238E27FC236}">
                <a16:creationId xmlns:a16="http://schemas.microsoft.com/office/drawing/2014/main" id="{91011217-153B-4C44-B364-5A840D5EE371}"/>
              </a:ext>
            </a:extLst>
          </p:cNvPr>
          <p:cNvSpPr>
            <a:spLocks noChangeArrowheads="1"/>
          </p:cNvSpPr>
          <p:nvPr/>
        </p:nvSpPr>
        <p:spPr bwMode="auto">
          <a:xfrm>
            <a:off x="1268177" y="4919603"/>
            <a:ext cx="6175597" cy="178892"/>
          </a:xfrm>
          <a:prstGeom prst="rect">
            <a:avLst/>
          </a:prstGeom>
          <a:solidFill>
            <a:srgbClr val="FEFEF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9522" rIns="23805"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800" b="0" u="none" strike="noStrike" cap="none" normalizeH="0" baseline="0" dirty="0">
                <a:ln>
                  <a:noFill/>
                </a:ln>
                <a:solidFill>
                  <a:srgbClr val="1779BA"/>
                </a:solidFill>
                <a:effectLst/>
                <a:latin typeface="Baskerville Old Face" panose="02020602080505020303" pitchFamily="18" charset="0"/>
                <a:hlinkClick r:id="rId4"/>
              </a:rPr>
              <a:t>"Researcher checks on specimen"</a:t>
            </a:r>
            <a:r>
              <a:rPr kumimoji="0" lang="en-US" altLang="en-US" sz="800" b="0" u="none" strike="noStrike" cap="none" normalizeH="0" baseline="0" dirty="0">
                <a:ln>
                  <a:noFill/>
                </a:ln>
                <a:solidFill>
                  <a:srgbClr val="0A0A0A"/>
                </a:solidFill>
                <a:effectLst/>
                <a:latin typeface="Baskerville Old Face" panose="02020602080505020303" pitchFamily="18" charset="0"/>
              </a:rPr>
              <a:t> by </a:t>
            </a:r>
            <a:r>
              <a:rPr kumimoji="0" lang="en-US" altLang="en-US" sz="800" b="0" u="none" strike="noStrike" cap="none" normalizeH="0" baseline="0" dirty="0">
                <a:ln>
                  <a:noFill/>
                </a:ln>
                <a:solidFill>
                  <a:srgbClr val="1779BA"/>
                </a:solidFill>
                <a:effectLst/>
                <a:latin typeface="Baskerville Old Face" panose="02020602080505020303" pitchFamily="18" charset="0"/>
                <a:hlinkClick r:id="rId5"/>
              </a:rPr>
              <a:t>IITA Image Library</a:t>
            </a:r>
            <a:r>
              <a:rPr kumimoji="0" lang="en-US" altLang="en-US" sz="800" b="0" u="none" strike="noStrike" cap="none" normalizeH="0" baseline="0" dirty="0">
                <a:ln>
                  <a:noFill/>
                </a:ln>
                <a:solidFill>
                  <a:srgbClr val="0A0A0A"/>
                </a:solidFill>
                <a:effectLst/>
                <a:latin typeface="Baskerville Old Face" panose="02020602080505020303" pitchFamily="18" charset="0"/>
              </a:rPr>
              <a:t> is licensed under </a:t>
            </a:r>
            <a:r>
              <a:rPr kumimoji="0" lang="en-US" altLang="en-US" sz="800" b="0" u="none" strike="noStrike" cap="none" normalizeH="0" baseline="0" dirty="0">
                <a:ln>
                  <a:noFill/>
                </a:ln>
                <a:solidFill>
                  <a:srgbClr val="1779BA"/>
                </a:solidFill>
                <a:effectLst/>
                <a:latin typeface="Baskerville Old Face" panose="02020602080505020303" pitchFamily="18" charset="0"/>
                <a:hlinkClick r:id="rId6"/>
              </a:rPr>
              <a:t>CC BY-NC-SA 2.0 </a:t>
            </a:r>
            <a:r>
              <a:rPr kumimoji="0" lang="en-US" altLang="en-US" sz="800" b="0" u="none" strike="noStrike" cap="none" normalizeH="0" baseline="0" dirty="0">
                <a:ln>
                  <a:noFill/>
                </a:ln>
                <a:solidFill>
                  <a:srgbClr val="1779BA"/>
                </a:solidFill>
                <a:effectLst/>
                <a:latin typeface="Baskerville Old Face" panose="02020602080505020303" pitchFamily="18" charset="0"/>
              </a:rPr>
              <a:t> </a:t>
            </a:r>
            <a:r>
              <a:rPr kumimoji="0" lang="en-US" altLang="en-US" sz="800" b="0" u="none" strike="noStrike" cap="none" normalizeH="0" baseline="0" dirty="0">
                <a:ln>
                  <a:noFill/>
                </a:ln>
                <a:solidFill>
                  <a:srgbClr val="1779BA"/>
                </a:solidFill>
                <a:effectLst/>
                <a:latin typeface="Baskerville Old Face" panose="02020602080505020303" pitchFamily="18" charset="0"/>
                <a:hlinkClick r:id="rId7"/>
              </a:rPr>
              <a:t> </a:t>
            </a:r>
            <a:r>
              <a:rPr kumimoji="0" lang="en-US" altLang="en-US" sz="800" b="0" u="none" strike="noStrike" cap="none" normalizeH="0" baseline="0" dirty="0">
                <a:ln>
                  <a:noFill/>
                </a:ln>
                <a:solidFill>
                  <a:srgbClr val="1779BA"/>
                </a:solidFill>
                <a:effectLst/>
                <a:latin typeface="Baskerville Old Face" panose="02020602080505020303" pitchFamily="18" charset="0"/>
              </a:rPr>
              <a:t>      </a:t>
            </a:r>
            <a:r>
              <a:rPr kumimoji="0" lang="en-US" altLang="en-US" sz="800" b="0" u="none" strike="noStrike" cap="none" normalizeH="0" baseline="0" dirty="0">
                <a:ln>
                  <a:noFill/>
                </a:ln>
                <a:solidFill>
                  <a:schemeClr val="tx1"/>
                </a:solidFill>
                <a:effectLst/>
                <a:latin typeface="Baskerville Old Face" panose="02020602080505020303" pitchFamily="18" charset="0"/>
              </a:rPr>
              <a:t> </a:t>
            </a:r>
          </a:p>
        </p:txBody>
      </p:sp>
      <p:sp>
        <p:nvSpPr>
          <p:cNvPr id="31" name="AutoShape 12" descr="by license icon">
            <a:extLst>
              <a:ext uri="{FF2B5EF4-FFF2-40B4-BE49-F238E27FC236}">
                <a16:creationId xmlns:a16="http://schemas.microsoft.com/office/drawing/2014/main" id="{E430EA35-4ADD-4718-A0E3-C23D21D9DF2E}"/>
              </a:ext>
            </a:extLst>
          </p:cNvPr>
          <p:cNvSpPr>
            <a:spLocks noChangeAspect="1" noChangeArrowheads="1"/>
          </p:cNvSpPr>
          <p:nvPr/>
        </p:nvSpPr>
        <p:spPr bwMode="auto">
          <a:xfrm>
            <a:off x="6623050" y="435245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193581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7FB2326-362A-4A9C-BFDB-37CA768B3FD7}"/>
              </a:ext>
            </a:extLst>
          </p:cNvPr>
          <p:cNvSpPr txBox="1">
            <a:spLocks/>
          </p:cNvSpPr>
          <p:nvPr/>
        </p:nvSpPr>
        <p:spPr>
          <a:xfrm>
            <a:off x="539552" y="1779662"/>
            <a:ext cx="6912768" cy="327288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228600">
              <a:lnSpc>
                <a:spcPct val="90000"/>
              </a:lnSpc>
            </a:pPr>
            <a:endParaRPr lang="en-US" sz="1500" dirty="0"/>
          </a:p>
        </p:txBody>
      </p:sp>
      <p:pic>
        <p:nvPicPr>
          <p:cNvPr id="2052" name="Picture 4" descr="Two people walking into an archive, paper documents and folders are scattered across the tables">
            <a:extLst>
              <a:ext uri="{FF2B5EF4-FFF2-40B4-BE49-F238E27FC236}">
                <a16:creationId xmlns:a16="http://schemas.microsoft.com/office/drawing/2014/main" id="{6096F95E-0186-4582-B84B-5F4B80628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6096" y="560803"/>
            <a:ext cx="6411807" cy="4276298"/>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a:extLst>
              <a:ext uri="{FF2B5EF4-FFF2-40B4-BE49-F238E27FC236}">
                <a16:creationId xmlns:a16="http://schemas.microsoft.com/office/drawing/2014/main" id="{E2EA52BB-4F39-4ED7-A02E-91B25D1C2098}"/>
              </a:ext>
            </a:extLst>
          </p:cNvPr>
          <p:cNvSpPr/>
          <p:nvPr/>
        </p:nvSpPr>
        <p:spPr>
          <a:xfrm>
            <a:off x="1030829" y="4844880"/>
            <a:ext cx="6408712" cy="215444"/>
          </a:xfrm>
          <a:prstGeom prst="rect">
            <a:avLst/>
          </a:prstGeom>
        </p:spPr>
        <p:txBody>
          <a:bodyPr wrap="square">
            <a:spAutoFit/>
          </a:bodyPr>
          <a:lstStyle/>
          <a:p>
            <a:pPr algn="ctr"/>
            <a:r>
              <a:rPr lang="en-GB" sz="800" dirty="0">
                <a:solidFill>
                  <a:srgbClr val="1779BA"/>
                </a:solidFill>
                <a:latin typeface="Baskerville Old Face" panose="02020602080505020303" pitchFamily="18" charset="0"/>
                <a:hlinkClick r:id="rId4">
                  <a:extLst>
                    <a:ext uri="{A12FA001-AC4F-418D-AE19-62706E023703}">
                      <ahyp:hlinkClr xmlns:ahyp="http://schemas.microsoft.com/office/drawing/2018/hyperlinkcolor" val="tx"/>
                    </a:ext>
                  </a:extLst>
                </a:hlinkClick>
              </a:rPr>
              <a:t>"IMG_3399 National Archives of Solomon Islands"</a:t>
            </a:r>
            <a:r>
              <a:rPr lang="en-GB" sz="800" dirty="0">
                <a:solidFill>
                  <a:srgbClr val="0A0A0A"/>
                </a:solidFill>
                <a:latin typeface="Baskerville Old Face" panose="02020602080505020303" pitchFamily="18" charset="0"/>
              </a:rPr>
              <a:t> by </a:t>
            </a:r>
            <a:r>
              <a:rPr lang="en-GB" sz="800" dirty="0">
                <a:solidFill>
                  <a:srgbClr val="1779BA"/>
                </a:solidFill>
                <a:latin typeface="Baskerville Old Face" panose="02020602080505020303" pitchFamily="18" charset="0"/>
                <a:hlinkClick r:id="rId5">
                  <a:extLst>
                    <a:ext uri="{A12FA001-AC4F-418D-AE19-62706E023703}">
                      <ahyp:hlinkClr xmlns:ahyp="http://schemas.microsoft.com/office/drawing/2018/hyperlinkcolor" val="tx"/>
                    </a:ext>
                  </a:extLst>
                </a:hlinkClick>
              </a:rPr>
              <a:t>Adelaide Archivist</a:t>
            </a:r>
            <a:r>
              <a:rPr lang="en-GB" sz="800" dirty="0">
                <a:solidFill>
                  <a:srgbClr val="0A0A0A"/>
                </a:solidFill>
                <a:latin typeface="Baskerville Old Face" panose="02020602080505020303" pitchFamily="18" charset="0"/>
              </a:rPr>
              <a:t> is licensed under </a:t>
            </a:r>
            <a:r>
              <a:rPr lang="en-GB" sz="800" cap="all" dirty="0">
                <a:solidFill>
                  <a:srgbClr val="1779BA"/>
                </a:solidFill>
                <a:latin typeface="Baskerville Old Face" panose="02020602080505020303" pitchFamily="18" charset="0"/>
                <a:hlinkClick r:id="rId6">
                  <a:extLst>
                    <a:ext uri="{A12FA001-AC4F-418D-AE19-62706E023703}">
                      <ahyp:hlinkClr xmlns:ahyp="http://schemas.microsoft.com/office/drawing/2018/hyperlinkcolor" val="tx"/>
                    </a:ext>
                  </a:extLst>
                </a:hlinkClick>
              </a:rPr>
              <a:t>CC BY 2.0 </a:t>
            </a:r>
            <a:endParaRPr lang="en-GB" sz="800" dirty="0">
              <a:latin typeface="Baskerville Old Face" panose="02020602080505020303" pitchFamily="18" charset="0"/>
            </a:endParaRPr>
          </a:p>
        </p:txBody>
      </p:sp>
      <p:sp>
        <p:nvSpPr>
          <p:cNvPr id="18" name="Title 1">
            <a:extLst>
              <a:ext uri="{FF2B5EF4-FFF2-40B4-BE49-F238E27FC236}">
                <a16:creationId xmlns:a16="http://schemas.microsoft.com/office/drawing/2014/main" id="{88447238-0AC3-48CB-9D7C-232723DC0E54}"/>
              </a:ext>
            </a:extLst>
          </p:cNvPr>
          <p:cNvSpPr txBox="1">
            <a:spLocks/>
          </p:cNvSpPr>
          <p:nvPr/>
        </p:nvSpPr>
        <p:spPr>
          <a:xfrm>
            <a:off x="179512" y="90955"/>
            <a:ext cx="7886700" cy="994172"/>
          </a:xfrm>
          <a:prstGeom prst="rect">
            <a:avLst/>
          </a:prstGeom>
        </p:spPr>
        <p:txBody>
          <a:bodyPr vert="horz" lIns="91440" tIns="45720" rIns="91440" bIns="45720" rtlCol="0" anchor="t">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defTabSz="914400"/>
            <a:r>
              <a:rPr lang="en-US" sz="3000" dirty="0">
                <a:latin typeface="Baskerville Old Face" panose="02020602080505020303" pitchFamily="18" charset="0"/>
              </a:rPr>
              <a:t>What are research data?</a:t>
            </a:r>
          </a:p>
        </p:txBody>
      </p:sp>
    </p:spTree>
    <p:extLst>
      <p:ext uri="{BB962C8B-B14F-4D97-AF65-F5344CB8AC3E}">
        <p14:creationId xmlns:p14="http://schemas.microsoft.com/office/powerpoint/2010/main" val="320555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ABBCA-D13A-41C3-8850-12A208409817}"/>
              </a:ext>
            </a:extLst>
          </p:cNvPr>
          <p:cNvSpPr>
            <a:spLocks noGrp="1"/>
          </p:cNvSpPr>
          <p:nvPr>
            <p:ph type="title"/>
          </p:nvPr>
        </p:nvSpPr>
        <p:spPr/>
        <p:txBody>
          <a:bodyPr/>
          <a:lstStyle/>
          <a:p>
            <a:r>
              <a:rPr lang="en-GB" dirty="0">
                <a:latin typeface="Baskerville Old Face" panose="02020602080505020303" pitchFamily="18" charset="0"/>
              </a:rPr>
              <a:t>What is research data management?</a:t>
            </a:r>
          </a:p>
        </p:txBody>
      </p:sp>
      <p:grpSp>
        <p:nvGrpSpPr>
          <p:cNvPr id="7" name="Group 6">
            <a:extLst>
              <a:ext uri="{FF2B5EF4-FFF2-40B4-BE49-F238E27FC236}">
                <a16:creationId xmlns:a16="http://schemas.microsoft.com/office/drawing/2014/main" id="{AC54DFBD-C88C-4E4E-B0B2-ACE074760661}"/>
              </a:ext>
            </a:extLst>
          </p:cNvPr>
          <p:cNvGrpSpPr/>
          <p:nvPr/>
        </p:nvGrpSpPr>
        <p:grpSpPr>
          <a:xfrm>
            <a:off x="1265320" y="1142842"/>
            <a:ext cx="6613359" cy="3736537"/>
            <a:chOff x="772666" y="1120796"/>
            <a:chExt cx="6613359" cy="3736537"/>
          </a:xfrm>
        </p:grpSpPr>
        <p:grpSp>
          <p:nvGrpSpPr>
            <p:cNvPr id="3" name="Group 2">
              <a:extLst>
                <a:ext uri="{FF2B5EF4-FFF2-40B4-BE49-F238E27FC236}">
                  <a16:creationId xmlns:a16="http://schemas.microsoft.com/office/drawing/2014/main" id="{27F26008-848E-4EFE-AC09-C12236EF5945}"/>
                </a:ext>
              </a:extLst>
            </p:cNvPr>
            <p:cNvGrpSpPr/>
            <p:nvPr/>
          </p:nvGrpSpPr>
          <p:grpSpPr>
            <a:xfrm>
              <a:off x="772666" y="1120796"/>
              <a:ext cx="2580911" cy="3736537"/>
              <a:chOff x="772666" y="1120796"/>
              <a:chExt cx="2580911" cy="3736537"/>
            </a:xfrm>
          </p:grpSpPr>
          <p:pic>
            <p:nvPicPr>
              <p:cNvPr id="5122" name="Picture 2" descr="Black and white photo of a person sticking their head into a filing cabinet">
                <a:extLst>
                  <a:ext uri="{FF2B5EF4-FFF2-40B4-BE49-F238E27FC236}">
                    <a16:creationId xmlns:a16="http://schemas.microsoft.com/office/drawing/2014/main" id="{80BC4C91-0A20-4759-8C97-40705F7522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1120796"/>
                <a:ext cx="2525993" cy="33638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2CA24D7A-5436-4374-8954-5F7B7436A163}"/>
                  </a:ext>
                </a:extLst>
              </p:cNvPr>
              <p:cNvSpPr/>
              <p:nvPr/>
            </p:nvSpPr>
            <p:spPr>
              <a:xfrm>
                <a:off x="772666" y="4518779"/>
                <a:ext cx="2580911" cy="338554"/>
              </a:xfrm>
              <a:prstGeom prst="rect">
                <a:avLst/>
              </a:prstGeom>
            </p:spPr>
            <p:txBody>
              <a:bodyPr wrap="square">
                <a:spAutoFit/>
              </a:bodyPr>
              <a:lstStyle/>
              <a:p>
                <a:pPr algn="ctr"/>
                <a:r>
                  <a:rPr lang="en-GB" sz="800" dirty="0">
                    <a:solidFill>
                      <a:srgbClr val="1779BA"/>
                    </a:solidFill>
                    <a:latin typeface="Baskerville Old Face" panose="02020602080505020303" pitchFamily="18" charset="0"/>
                    <a:hlinkClick r:id="rId4"/>
                  </a:rPr>
                  <a:t>"Office Worker"</a:t>
                </a:r>
                <a:r>
                  <a:rPr lang="en-GB" sz="800" dirty="0">
                    <a:solidFill>
                      <a:srgbClr val="0A0A0A"/>
                    </a:solidFill>
                    <a:latin typeface="Baskerville Old Face" panose="02020602080505020303" pitchFamily="18" charset="0"/>
                  </a:rPr>
                  <a:t> by </a:t>
                </a:r>
                <a:r>
                  <a:rPr lang="en-GB" sz="800" dirty="0">
                    <a:solidFill>
                      <a:srgbClr val="1779BA"/>
                    </a:solidFill>
                    <a:latin typeface="Baskerville Old Face" panose="02020602080505020303" pitchFamily="18" charset="0"/>
                    <a:hlinkClick r:id="rId5"/>
                  </a:rPr>
                  <a:t>slightly-less-random</a:t>
                </a:r>
                <a:r>
                  <a:rPr lang="en-GB" sz="800" dirty="0">
                    <a:solidFill>
                      <a:srgbClr val="0A0A0A"/>
                    </a:solidFill>
                    <a:latin typeface="Baskerville Old Face" panose="02020602080505020303" pitchFamily="18" charset="0"/>
                  </a:rPr>
                  <a:t> is licensed under </a:t>
                </a:r>
                <a:r>
                  <a:rPr lang="en-GB" sz="800" cap="all" dirty="0">
                    <a:solidFill>
                      <a:srgbClr val="1779BA"/>
                    </a:solidFill>
                    <a:latin typeface="Baskerville Old Face" panose="02020602080505020303" pitchFamily="18" charset="0"/>
                    <a:hlinkClick r:id="rId6"/>
                  </a:rPr>
                  <a:t>CC BY-NC-SA 2.0</a:t>
                </a:r>
                <a:endParaRPr lang="en-GB" sz="800" dirty="0">
                  <a:latin typeface="Baskerville Old Face" panose="02020602080505020303" pitchFamily="18" charset="0"/>
                </a:endParaRPr>
              </a:p>
            </p:txBody>
          </p:sp>
        </p:grpSp>
        <p:grpSp>
          <p:nvGrpSpPr>
            <p:cNvPr id="6" name="Group 5">
              <a:extLst>
                <a:ext uri="{FF2B5EF4-FFF2-40B4-BE49-F238E27FC236}">
                  <a16:creationId xmlns:a16="http://schemas.microsoft.com/office/drawing/2014/main" id="{7AEBAE81-E690-4C0E-B6D6-216DF79ED611}"/>
                </a:ext>
              </a:extLst>
            </p:cNvPr>
            <p:cNvGrpSpPr/>
            <p:nvPr/>
          </p:nvGrpSpPr>
          <p:grpSpPr>
            <a:xfrm>
              <a:off x="4860031" y="1121937"/>
              <a:ext cx="2525994" cy="3624609"/>
              <a:chOff x="4860031" y="1121937"/>
              <a:chExt cx="2525994" cy="3624609"/>
            </a:xfrm>
          </p:grpSpPr>
          <p:pic>
            <p:nvPicPr>
              <p:cNvPr id="5124" name="Picture 4" descr="Ginger cat sitting on the floor surrounded by files">
                <a:extLst>
                  <a:ext uri="{FF2B5EF4-FFF2-40B4-BE49-F238E27FC236}">
                    <a16:creationId xmlns:a16="http://schemas.microsoft.com/office/drawing/2014/main" id="{C7A4ABE3-D90C-45B2-A916-3986C0FA98DE}"/>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60032" y="1121937"/>
                <a:ext cx="2525993" cy="336799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602B2EE-065B-4D2E-8858-A919A9B05039}"/>
                  </a:ext>
                </a:extLst>
              </p:cNvPr>
              <p:cNvSpPr/>
              <p:nvPr/>
            </p:nvSpPr>
            <p:spPr>
              <a:xfrm>
                <a:off x="4860031" y="4531102"/>
                <a:ext cx="2525993" cy="215444"/>
              </a:xfrm>
              <a:prstGeom prst="rect">
                <a:avLst/>
              </a:prstGeom>
            </p:spPr>
            <p:txBody>
              <a:bodyPr wrap="square">
                <a:spAutoFit/>
              </a:bodyPr>
              <a:lstStyle/>
              <a:p>
                <a:pPr algn="ctr"/>
                <a:r>
                  <a:rPr lang="en-GB" sz="800" i="1" dirty="0">
                    <a:solidFill>
                      <a:srgbClr val="1779BA"/>
                    </a:solidFill>
                    <a:latin typeface="source sans pro" panose="020B0503030403020204" pitchFamily="34" charset="0"/>
                    <a:hlinkClick r:id="rId8"/>
                  </a:rPr>
                  <a:t>"Filing Cat"</a:t>
                </a:r>
                <a:r>
                  <a:rPr lang="en-GB" sz="800" i="1" dirty="0">
                    <a:solidFill>
                      <a:srgbClr val="0A0A0A"/>
                    </a:solidFill>
                    <a:latin typeface="source sans pro" panose="020B0503030403020204" pitchFamily="34" charset="0"/>
                  </a:rPr>
                  <a:t> by </a:t>
                </a:r>
                <a:r>
                  <a:rPr lang="en-GB" sz="800" i="1" dirty="0" err="1">
                    <a:solidFill>
                      <a:srgbClr val="1779BA"/>
                    </a:solidFill>
                    <a:latin typeface="source sans pro" panose="020B0503030403020204" pitchFamily="34" charset="0"/>
                    <a:hlinkClick r:id="rId9"/>
                  </a:rPr>
                  <a:t>libraryrachel</a:t>
                </a:r>
                <a:r>
                  <a:rPr lang="en-GB" sz="800" i="1" dirty="0">
                    <a:solidFill>
                      <a:srgbClr val="0A0A0A"/>
                    </a:solidFill>
                    <a:latin typeface="source sans pro" panose="020B0503030403020204" pitchFamily="34" charset="0"/>
                  </a:rPr>
                  <a:t> is licensed under </a:t>
                </a:r>
                <a:r>
                  <a:rPr lang="en-GB" sz="800" i="1" cap="all" dirty="0">
                    <a:solidFill>
                      <a:srgbClr val="1779BA"/>
                    </a:solidFill>
                    <a:latin typeface="source sans pro" panose="020B0503030403020204" pitchFamily="34" charset="0"/>
                    <a:hlinkClick r:id="rId10"/>
                  </a:rPr>
                  <a:t>CC BY 2.0</a:t>
                </a:r>
                <a:endParaRPr lang="en-GB" sz="800" dirty="0"/>
              </a:p>
            </p:txBody>
          </p:sp>
        </p:grpSp>
      </p:grpSp>
    </p:spTree>
    <p:extLst>
      <p:ext uri="{BB962C8B-B14F-4D97-AF65-F5344CB8AC3E}">
        <p14:creationId xmlns:p14="http://schemas.microsoft.com/office/powerpoint/2010/main" val="714888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90CAF4-F09D-4252-B5BC-B5F51E0F60E3}"/>
              </a:ext>
            </a:extLst>
          </p:cNvPr>
          <p:cNvSpPr>
            <a:spLocks noGrp="1"/>
          </p:cNvSpPr>
          <p:nvPr>
            <p:ph type="title"/>
          </p:nvPr>
        </p:nvSpPr>
        <p:spPr/>
        <p:txBody>
          <a:bodyPr/>
          <a:lstStyle/>
          <a:p>
            <a:r>
              <a:rPr lang="en-GB" dirty="0">
                <a:latin typeface="Baskerville Old Face" panose="02020602080505020303" pitchFamily="18" charset="0"/>
              </a:rPr>
              <a:t>The data life cycle</a:t>
            </a:r>
          </a:p>
        </p:txBody>
      </p:sp>
      <p:graphicFrame>
        <p:nvGraphicFramePr>
          <p:cNvPr id="4" name="Content Placeholder 3" descr="Graphic showing the following stages as a continuous cycle:&#10;Plan, collect, assure, describe, preserve, discover, integrate, analyse...">
            <a:extLst>
              <a:ext uri="{FF2B5EF4-FFF2-40B4-BE49-F238E27FC236}">
                <a16:creationId xmlns:a16="http://schemas.microsoft.com/office/drawing/2014/main" id="{73FE3B49-B2C5-4781-A908-D4F7D1910A26}"/>
              </a:ext>
            </a:extLst>
          </p:cNvPr>
          <p:cNvGraphicFramePr>
            <a:graphicFrameLocks noGrp="1"/>
          </p:cNvGraphicFramePr>
          <p:nvPr>
            <p:ph idx="1"/>
            <p:extLst>
              <p:ext uri="{D42A27DB-BD31-4B8C-83A1-F6EECF244321}">
                <p14:modId xmlns:p14="http://schemas.microsoft.com/office/powerpoint/2010/main" val="3304942776"/>
              </p:ext>
            </p:extLst>
          </p:nvPr>
        </p:nvGraphicFramePr>
        <p:xfrm>
          <a:off x="457200" y="1268016"/>
          <a:ext cx="8229600" cy="3171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81278D23-A5C8-43A5-9132-0F16BC68D66B}"/>
              </a:ext>
            </a:extLst>
          </p:cNvPr>
          <p:cNvSpPr txBox="1"/>
          <p:nvPr/>
        </p:nvSpPr>
        <p:spPr>
          <a:xfrm>
            <a:off x="6156176" y="4239786"/>
            <a:ext cx="2808312" cy="400110"/>
          </a:xfrm>
          <a:prstGeom prst="rect">
            <a:avLst/>
          </a:prstGeom>
          <a:noFill/>
        </p:spPr>
        <p:txBody>
          <a:bodyPr wrap="square" rtlCol="0">
            <a:spAutoFit/>
          </a:bodyPr>
          <a:lstStyle/>
          <a:p>
            <a:r>
              <a:rPr lang="en-GB" sz="1000" dirty="0">
                <a:latin typeface="Baskerville Old Face" panose="02020602080505020303" pitchFamily="18" charset="0"/>
              </a:rPr>
              <a:t>Graphic by Eleanor Dumbill, 2019, based on </a:t>
            </a:r>
            <a:r>
              <a:rPr lang="en-GB" sz="1000" dirty="0" err="1">
                <a:latin typeface="Baskerville Old Face" panose="02020602080505020303" pitchFamily="18" charset="0"/>
              </a:rPr>
              <a:t>DataONE’s</a:t>
            </a:r>
            <a:r>
              <a:rPr lang="en-GB" sz="1000" dirty="0">
                <a:latin typeface="Baskerville Old Face" panose="02020602080505020303" pitchFamily="18" charset="0"/>
              </a:rPr>
              <a:t> data life cycle</a:t>
            </a:r>
          </a:p>
        </p:txBody>
      </p:sp>
    </p:spTree>
    <p:extLst>
      <p:ext uri="{BB962C8B-B14F-4D97-AF65-F5344CB8AC3E}">
        <p14:creationId xmlns:p14="http://schemas.microsoft.com/office/powerpoint/2010/main" val="1382709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8D00628-F54E-4E90-B94B-F73F4FEA3A49}"/>
              </a:ext>
            </a:extLst>
          </p:cNvPr>
          <p:cNvGrpSpPr/>
          <p:nvPr/>
        </p:nvGrpSpPr>
        <p:grpSpPr>
          <a:xfrm>
            <a:off x="1691680" y="998639"/>
            <a:ext cx="5760640" cy="3146222"/>
            <a:chOff x="5020155" y="1359628"/>
            <a:chExt cx="905135" cy="452567"/>
          </a:xfrm>
        </p:grpSpPr>
        <p:sp>
          <p:nvSpPr>
            <p:cNvPr id="5" name="Rectangle: Rounded Corners 4">
              <a:extLst>
                <a:ext uri="{FF2B5EF4-FFF2-40B4-BE49-F238E27FC236}">
                  <a16:creationId xmlns:a16="http://schemas.microsoft.com/office/drawing/2014/main" id="{C4EBC55F-6145-4294-B54A-520EA12AF4F6}"/>
                </a:ext>
              </a:extLst>
            </p:cNvPr>
            <p:cNvSpPr/>
            <p:nvPr/>
          </p:nvSpPr>
          <p:spPr>
            <a:xfrm>
              <a:off x="5020155" y="1359628"/>
              <a:ext cx="905135" cy="45256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 name="Rectangle: Rounded Corners 4">
              <a:extLst>
                <a:ext uri="{FF2B5EF4-FFF2-40B4-BE49-F238E27FC236}">
                  <a16:creationId xmlns:a16="http://schemas.microsoft.com/office/drawing/2014/main" id="{B812C31F-29AF-42EB-B5AA-2F87B307B9BF}"/>
                </a:ext>
              </a:extLst>
            </p:cNvPr>
            <p:cNvSpPr txBox="1"/>
            <p:nvPr/>
          </p:nvSpPr>
          <p:spPr>
            <a:xfrm>
              <a:off x="5042247" y="1381720"/>
              <a:ext cx="860951" cy="4083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1500" kern="1200" dirty="0"/>
                <a:t>Plan</a:t>
              </a:r>
              <a:endParaRPr lang="en-GB" sz="1600" kern="1200" dirty="0"/>
            </a:p>
          </p:txBody>
        </p:sp>
      </p:grpSp>
    </p:spTree>
    <p:extLst>
      <p:ext uri="{BB962C8B-B14F-4D97-AF65-F5344CB8AC3E}">
        <p14:creationId xmlns:p14="http://schemas.microsoft.com/office/powerpoint/2010/main" val="585831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9CB7B-E1C1-4685-9E14-C2941645260F}"/>
              </a:ext>
            </a:extLst>
          </p:cNvPr>
          <p:cNvSpPr>
            <a:spLocks noGrp="1"/>
          </p:cNvSpPr>
          <p:nvPr>
            <p:ph type="title"/>
          </p:nvPr>
        </p:nvSpPr>
        <p:spPr>
          <a:xfrm>
            <a:off x="683568" y="0"/>
            <a:ext cx="7886700" cy="994172"/>
          </a:xfrm>
        </p:spPr>
        <p:txBody>
          <a:bodyPr/>
          <a:lstStyle/>
          <a:p>
            <a:r>
              <a:rPr lang="en-GB" dirty="0">
                <a:latin typeface="Baskerville Old Face" panose="02020602080505020303" pitchFamily="18" charset="0"/>
              </a:rPr>
              <a:t>How should you store data?</a:t>
            </a:r>
          </a:p>
        </p:txBody>
      </p:sp>
      <p:pic>
        <p:nvPicPr>
          <p:cNvPr id="9" name="Picture 8" descr="Microfiche labelled 'automobiles' consisting of 32 numbered scatter graphs (numbered 0-31).&#10;Text along bottom reads 'computer phototypeset on an RCA videocomp by Computaprint ltd'.">
            <a:extLst>
              <a:ext uri="{FF2B5EF4-FFF2-40B4-BE49-F238E27FC236}">
                <a16:creationId xmlns:a16="http://schemas.microsoft.com/office/drawing/2014/main" id="{31603B87-44B7-4148-B6AB-64B221AC977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9792" y="1203598"/>
            <a:ext cx="4075212" cy="3056671"/>
          </a:xfrm>
          <a:prstGeom prst="rect">
            <a:avLst/>
          </a:prstGeom>
        </p:spPr>
      </p:pic>
      <p:sp>
        <p:nvSpPr>
          <p:cNvPr id="16" name="TextBox 15">
            <a:extLst>
              <a:ext uri="{FF2B5EF4-FFF2-40B4-BE49-F238E27FC236}">
                <a16:creationId xmlns:a16="http://schemas.microsoft.com/office/drawing/2014/main" id="{9336A332-337E-45D5-B214-7AFAD09EB07F}"/>
              </a:ext>
            </a:extLst>
          </p:cNvPr>
          <p:cNvSpPr txBox="1"/>
          <p:nvPr/>
        </p:nvSpPr>
        <p:spPr>
          <a:xfrm>
            <a:off x="6660232" y="4421050"/>
            <a:ext cx="2808312" cy="246221"/>
          </a:xfrm>
          <a:prstGeom prst="rect">
            <a:avLst/>
          </a:prstGeom>
          <a:noFill/>
        </p:spPr>
        <p:txBody>
          <a:bodyPr wrap="square" rtlCol="0">
            <a:spAutoFit/>
          </a:bodyPr>
          <a:lstStyle/>
          <a:p>
            <a:r>
              <a:rPr lang="en-GB" sz="1000" dirty="0"/>
              <a:t>Image by Eleanor Dumbill, 2019</a:t>
            </a:r>
          </a:p>
        </p:txBody>
      </p:sp>
    </p:spTree>
    <p:extLst>
      <p:ext uri="{BB962C8B-B14F-4D97-AF65-F5344CB8AC3E}">
        <p14:creationId xmlns:p14="http://schemas.microsoft.com/office/powerpoint/2010/main" val="30063049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bd5d00db-cc5e-4ea4-b97b-750dc80f71e1"/>
</p:tagLst>
</file>

<file path=ppt/theme/theme1.xml><?xml version="1.0" encoding="utf-8"?>
<a:theme xmlns:a="http://schemas.openxmlformats.org/drawingml/2006/main" name="Office Theme">
  <a:themeElements>
    <a:clrScheme name="Custom 1">
      <a:dk1>
        <a:sysClr val="windowText" lastClr="000000"/>
      </a:dk1>
      <a:lt1>
        <a:sysClr val="window" lastClr="FFFFFF"/>
      </a:lt1>
      <a:dk2>
        <a:srgbClr val="44546A"/>
      </a:dk2>
      <a:lt2>
        <a:srgbClr val="E7E6E6"/>
      </a:lt2>
      <a:accent1>
        <a:srgbClr val="7030A0"/>
      </a:accent1>
      <a:accent2>
        <a:srgbClr val="EC40A2"/>
      </a:accent2>
      <a:accent3>
        <a:srgbClr val="A5A5A5"/>
      </a:accent3>
      <a:accent4>
        <a:srgbClr val="FFC000"/>
      </a:accent4>
      <a:accent5>
        <a:srgbClr val="5B9BD5"/>
      </a:accent5>
      <a:accent6>
        <a:srgbClr val="FFFFFF"/>
      </a:accent6>
      <a:hlink>
        <a:srgbClr val="0563C1"/>
      </a:hlink>
      <a:folHlink>
        <a:srgbClr val="954F72"/>
      </a:folHlink>
    </a:clrScheme>
    <a:fontScheme name="Custom 1">
      <a:majorFont>
        <a:latin typeface="Baskerville Old Face"/>
        <a:ea typeface=""/>
        <a:cs typeface=""/>
      </a:majorFont>
      <a:minorFont>
        <a:latin typeface="Baskerville Old Face"/>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89BB3A0C5E47B40B2BC131712C4105B" ma:contentTypeVersion="7" ma:contentTypeDescription="Create a new document." ma:contentTypeScope="" ma:versionID="08ab041da34afd2415d68ebf2368319d">
  <xsd:schema xmlns:xsd="http://www.w3.org/2001/XMLSchema" xmlns:xs="http://www.w3.org/2001/XMLSchema" xmlns:p="http://schemas.microsoft.com/office/2006/metadata/properties" xmlns:ns3="8c26caf5-c994-4ea9-8c1b-9ad0dd8cfcc1" targetNamespace="http://schemas.microsoft.com/office/2006/metadata/properties" ma:root="true" ma:fieldsID="219b6660a9c41cfed3759b4adad7eb8b" ns3:_="">
    <xsd:import namespace="8c26caf5-c994-4ea9-8c1b-9ad0dd8cfcc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c26caf5-c994-4ea9-8c1b-9ad0dd8cfc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C0C4BF5-37DE-4419-9E7F-2AD58D3282D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8c26caf5-c994-4ea9-8c1b-9ad0dd8cfcc1"/>
    <ds:schemaRef ds:uri="http://www.w3.org/XML/1998/namespace"/>
    <ds:schemaRef ds:uri="http://purl.org/dc/dcmitype/"/>
  </ds:schemaRefs>
</ds:datastoreItem>
</file>

<file path=customXml/itemProps2.xml><?xml version="1.0" encoding="utf-8"?>
<ds:datastoreItem xmlns:ds="http://schemas.openxmlformats.org/officeDocument/2006/customXml" ds:itemID="{6CA5BCD3-EA45-4FE6-AC25-77D5ADC9DF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c26caf5-c994-4ea9-8c1b-9ad0dd8cfcc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B019407-E811-4471-B91C-3EAE5389554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3055</TotalTime>
  <Words>1661</Words>
  <Application>Microsoft Office PowerPoint</Application>
  <PresentationFormat>On-screen Show (16:9)</PresentationFormat>
  <Paragraphs>152</Paragraphs>
  <Slides>32</Slides>
  <Notes>22</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Baskerville Old Face</vt:lpstr>
      <vt:lpstr>Calibri</vt:lpstr>
      <vt:lpstr>source sans pro</vt:lpstr>
      <vt:lpstr>Wingdings</vt:lpstr>
      <vt:lpstr>Office Theme</vt:lpstr>
      <vt:lpstr>Research Data Management for Social Sciences and Humanities</vt:lpstr>
      <vt:lpstr>Specific Learning Objectives:</vt:lpstr>
      <vt:lpstr>Who am I?</vt:lpstr>
      <vt:lpstr>What are research data?</vt:lpstr>
      <vt:lpstr>PowerPoint Presentation</vt:lpstr>
      <vt:lpstr>What is research data management?</vt:lpstr>
      <vt:lpstr>The data life cycle</vt:lpstr>
      <vt:lpstr>PowerPoint Presentation</vt:lpstr>
      <vt:lpstr>How should you store data?</vt:lpstr>
      <vt:lpstr>How should you store data?</vt:lpstr>
      <vt:lpstr>PowerPoint Presentation</vt:lpstr>
      <vt:lpstr>PowerPoint Presentation</vt:lpstr>
      <vt:lpstr>Versioning</vt:lpstr>
      <vt:lpstr>PowerPoint Presentation</vt:lpstr>
      <vt:lpstr>PowerPoint Presentation</vt:lpstr>
      <vt:lpstr>Which of those items were most ideal?</vt:lpstr>
      <vt:lpstr>PowerPoint Presentation</vt:lpstr>
      <vt:lpstr>Which of those items were most ideal?</vt:lpstr>
      <vt:lpstr>PowerPoint Presentation</vt:lpstr>
      <vt:lpstr>What am I doing wrong?</vt:lpstr>
      <vt:lpstr>PowerPoint Presentation</vt:lpstr>
      <vt:lpstr>Where in the world are your data?</vt:lpstr>
      <vt:lpstr>Where in the world are your data?</vt:lpstr>
      <vt:lpstr>What am I doing wrong?</vt:lpstr>
      <vt:lpstr>PowerPoint Presentation</vt:lpstr>
      <vt:lpstr>PowerPoint Presentation</vt:lpstr>
      <vt:lpstr>Sharing data</vt:lpstr>
      <vt:lpstr>PowerPoint Presentation</vt:lpstr>
      <vt:lpstr>Sharing data</vt:lpstr>
      <vt:lpstr>Sharing data</vt:lpstr>
      <vt:lpstr>Take away points: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Data Management for Social Sciences and Humanities</dc:title>
  <dc:creator>Eleanor Dumbill</dc:creator>
  <cp:lastModifiedBy>Eleanor Dumbill</cp:lastModifiedBy>
  <cp:revision>29</cp:revision>
  <dcterms:created xsi:type="dcterms:W3CDTF">2019-11-27T08:55:09Z</dcterms:created>
  <dcterms:modified xsi:type="dcterms:W3CDTF">2019-12-10T11:06:14Z</dcterms:modified>
</cp:coreProperties>
</file>