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463" r:id="rId2"/>
    <p:sldId id="545" r:id="rId3"/>
    <p:sldId id="623" r:id="rId4"/>
    <p:sldId id="624" r:id="rId5"/>
    <p:sldId id="625" r:id="rId6"/>
    <p:sldId id="626" r:id="rId7"/>
    <p:sldId id="627" r:id="rId8"/>
    <p:sldId id="628" r:id="rId9"/>
    <p:sldId id="629" r:id="rId10"/>
    <p:sldId id="630" r:id="rId11"/>
    <p:sldId id="495" r:id="rId12"/>
    <p:sldId id="496" r:id="rId13"/>
    <p:sldId id="499" r:id="rId14"/>
    <p:sldId id="500" r:id="rId15"/>
    <p:sldId id="501" r:id="rId16"/>
    <p:sldId id="595" r:id="rId17"/>
    <p:sldId id="474" r:id="rId18"/>
    <p:sldId id="475" r:id="rId19"/>
    <p:sldId id="631" r:id="rId20"/>
    <p:sldId id="632" r:id="rId21"/>
    <p:sldId id="633" r:id="rId22"/>
    <p:sldId id="634" r:id="rId23"/>
    <p:sldId id="635" r:id="rId24"/>
    <p:sldId id="636" r:id="rId25"/>
    <p:sldId id="637" r:id="rId26"/>
    <p:sldId id="596" r:id="rId27"/>
    <p:sldId id="597" r:id="rId28"/>
    <p:sldId id="598" r:id="rId29"/>
    <p:sldId id="599" r:id="rId30"/>
    <p:sldId id="600" r:id="rId31"/>
    <p:sldId id="601" r:id="rId32"/>
    <p:sldId id="602" r:id="rId33"/>
    <p:sldId id="603" r:id="rId34"/>
    <p:sldId id="604" r:id="rId35"/>
    <p:sldId id="605" r:id="rId36"/>
    <p:sldId id="606" r:id="rId37"/>
    <p:sldId id="607" r:id="rId38"/>
    <p:sldId id="608" r:id="rId39"/>
    <p:sldId id="609" r:id="rId40"/>
    <p:sldId id="610" r:id="rId41"/>
    <p:sldId id="611" r:id="rId42"/>
    <p:sldId id="612" r:id="rId43"/>
    <p:sldId id="613" r:id="rId44"/>
    <p:sldId id="614" r:id="rId45"/>
    <p:sldId id="615" r:id="rId46"/>
    <p:sldId id="616" r:id="rId47"/>
    <p:sldId id="617" r:id="rId48"/>
    <p:sldId id="618" r:id="rId49"/>
    <p:sldId id="619" r:id="rId50"/>
    <p:sldId id="620" r:id="rId51"/>
    <p:sldId id="621" r:id="rId52"/>
  </p:sldIdLst>
  <p:sldSz cx="9144000" cy="6858000" type="screen4x3"/>
  <p:notesSz cx="6889750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27237" autoAdjust="0"/>
  </p:normalViewPr>
  <p:slideViewPr>
    <p:cSldViewPr>
      <p:cViewPr varScale="1">
        <p:scale>
          <a:sx n="18" d="100"/>
          <a:sy n="18" d="100"/>
        </p:scale>
        <p:origin x="22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108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beag\Google%20Drive\Responsible%20metrics%20data%20trend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beag\Google%20Drive\Responsible%20metrics%20data%20trend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beag\Dropbox\POST-PhD\DORA%20institutional%20signatories%20(15.06.18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DORA!$A$4</c:f>
              <c:strCache>
                <c:ptCount val="1"/>
                <c:pt idx="0">
                  <c:v>Already signed or likely to sign DORA</c:v>
                </c:pt>
              </c:strCache>
            </c:strRef>
          </c:tx>
          <c:marker>
            <c:symbol val="none"/>
          </c:marker>
          <c:cat>
            <c:numRef>
              <c:f>DORA!$B$1:$D$1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DORA!$B$4:$D$4</c:f>
              <c:numCache>
                <c:formatCode>General</c:formatCode>
                <c:ptCount val="3"/>
                <c:pt idx="0">
                  <c:v>3</c:v>
                </c:pt>
                <c:pt idx="1">
                  <c:v>8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7C-4ED4-A724-7482F1B2A448}"/>
            </c:ext>
          </c:extLst>
        </c:ser>
        <c:ser>
          <c:idx val="1"/>
          <c:order val="1"/>
          <c:tx>
            <c:strRef>
              <c:f>DORA!$A$5</c:f>
              <c:strCache>
                <c:ptCount val="1"/>
                <c:pt idx="0">
                  <c:v>Actively considering DORA but no decision made</c:v>
                </c:pt>
              </c:strCache>
            </c:strRef>
          </c:tx>
          <c:marker>
            <c:symbol val="none"/>
          </c:marker>
          <c:cat>
            <c:numRef>
              <c:f>DORA!$B$1:$D$1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DORA!$B$5:$D$5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7C-4ED4-A724-7482F1B2A448}"/>
            </c:ext>
          </c:extLst>
        </c:ser>
        <c:ser>
          <c:idx val="2"/>
          <c:order val="2"/>
          <c:tx>
            <c:strRef>
              <c:f>DORA!$A$6</c:f>
              <c:strCache>
                <c:ptCount val="1"/>
                <c:pt idx="0">
                  <c:v>Actively considered DORA and decided not to sign</c:v>
                </c:pt>
              </c:strCache>
            </c:strRef>
          </c:tx>
          <c:marker>
            <c:symbol val="none"/>
          </c:marker>
          <c:cat>
            <c:numRef>
              <c:f>DORA!$B$1:$D$1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DORA!$B$6:$D$6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07C-4ED4-A724-7482F1B2A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072896"/>
        <c:axId val="107074688"/>
      </c:lineChart>
      <c:catAx>
        <c:axId val="10707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7074688"/>
        <c:crosses val="autoZero"/>
        <c:auto val="1"/>
        <c:lblAlgn val="ctr"/>
        <c:lblOffset val="100"/>
        <c:noMultiLvlLbl val="0"/>
      </c:catAx>
      <c:valAx>
        <c:axId val="1070746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No. respondents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707289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Statements!$A$4</c:f>
              <c:strCache>
                <c:ptCount val="1"/>
                <c:pt idx="0">
                  <c:v>Created or developing own set of principles</c:v>
                </c:pt>
              </c:strCache>
            </c:strRef>
          </c:tx>
          <c:marker>
            <c:symbol val="none"/>
          </c:marker>
          <c:cat>
            <c:strRef>
              <c:f>Statements!$B$1:$D$1</c:f>
              <c:strCache>
                <c:ptCount val="3"/>
                <c:pt idx="0">
                  <c:v>2015 (Q worded a bit differently)</c:v>
                </c:pt>
                <c:pt idx="1">
                  <c:v>2016</c:v>
                </c:pt>
                <c:pt idx="2">
                  <c:v>2017</c:v>
                </c:pt>
              </c:strCache>
            </c:strRef>
          </c:cat>
          <c:val>
            <c:numRef>
              <c:f>Statements!$B$4:$D$4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BE-4F77-901D-7785B8632E43}"/>
            </c:ext>
          </c:extLst>
        </c:ser>
        <c:ser>
          <c:idx val="1"/>
          <c:order val="1"/>
          <c:tx>
            <c:strRef>
              <c:f>Statements!$A$5</c:f>
              <c:strCache>
                <c:ptCount val="1"/>
                <c:pt idx="0">
                  <c:v>Actively considering but no decision made</c:v>
                </c:pt>
              </c:strCache>
            </c:strRef>
          </c:tx>
          <c:marker>
            <c:symbol val="none"/>
          </c:marker>
          <c:cat>
            <c:strRef>
              <c:f>Statements!$B$1:$D$1</c:f>
              <c:strCache>
                <c:ptCount val="3"/>
                <c:pt idx="0">
                  <c:v>2015 (Q worded a bit differently)</c:v>
                </c:pt>
                <c:pt idx="1">
                  <c:v>2016</c:v>
                </c:pt>
                <c:pt idx="2">
                  <c:v>2017</c:v>
                </c:pt>
              </c:strCache>
            </c:strRef>
          </c:cat>
          <c:val>
            <c:numRef>
              <c:f>Statements!$B$5:$D$5</c:f>
              <c:numCache>
                <c:formatCode>General</c:formatCode>
                <c:ptCount val="3"/>
                <c:pt idx="0">
                  <c:v>8</c:v>
                </c:pt>
                <c:pt idx="1">
                  <c:v>5</c:v>
                </c:pt>
                <c:pt idx="2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BE-4F77-901D-7785B8632E43}"/>
            </c:ext>
          </c:extLst>
        </c:ser>
        <c:ser>
          <c:idx val="2"/>
          <c:order val="2"/>
          <c:tx>
            <c:strRef>
              <c:f>Statements!$A$6</c:f>
              <c:strCache>
                <c:ptCount val="1"/>
                <c:pt idx="0">
                  <c:v>Actively considered and decided against</c:v>
                </c:pt>
              </c:strCache>
            </c:strRef>
          </c:tx>
          <c:marker>
            <c:symbol val="none"/>
          </c:marker>
          <c:cat>
            <c:strRef>
              <c:f>Statements!$B$1:$D$1</c:f>
              <c:strCache>
                <c:ptCount val="3"/>
                <c:pt idx="0">
                  <c:v>2015 (Q worded a bit differently)</c:v>
                </c:pt>
                <c:pt idx="1">
                  <c:v>2016</c:v>
                </c:pt>
                <c:pt idx="2">
                  <c:v>2017</c:v>
                </c:pt>
              </c:strCache>
            </c:strRef>
          </c:cat>
          <c:val>
            <c:numRef>
              <c:f>Statements!$B$6:$D$6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BE-4F77-901D-7785B8632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778240"/>
        <c:axId val="108779776"/>
      </c:lineChart>
      <c:catAx>
        <c:axId val="108778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8779776"/>
        <c:crosses val="autoZero"/>
        <c:auto val="1"/>
        <c:lblAlgn val="ctr"/>
        <c:lblOffset val="100"/>
        <c:noMultiLvlLbl val="0"/>
      </c:catAx>
      <c:valAx>
        <c:axId val="1087797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No. respondents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877824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/>
              <a:t>University signatories to DORA (June 2018)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6964060129433331E-2"/>
          <c:y val="1.7809368157820502E-2"/>
          <c:w val="0.92716633205280363"/>
          <c:h val="0.8893608594957028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'[DORA institutional signatories (15.06.18).xlsx]Top 8 countries'!$A$1:$A$8</c:f>
              <c:strCache>
                <c:ptCount val="8"/>
                <c:pt idx="0">
                  <c:v>UK</c:v>
                </c:pt>
                <c:pt idx="1">
                  <c:v>Switzerland</c:v>
                </c:pt>
                <c:pt idx="2">
                  <c:v>USA</c:v>
                </c:pt>
                <c:pt idx="3">
                  <c:v>Portugal</c:v>
                </c:pt>
                <c:pt idx="4">
                  <c:v>Norway</c:v>
                </c:pt>
                <c:pt idx="5">
                  <c:v>Spain</c:v>
                </c:pt>
                <c:pt idx="6">
                  <c:v>Australia</c:v>
                </c:pt>
                <c:pt idx="7">
                  <c:v>Austria</c:v>
                </c:pt>
              </c:strCache>
            </c:strRef>
          </c:cat>
          <c:val>
            <c:numRef>
              <c:f>'[DORA institutional signatories (15.06.18).xlsx]Top 8 countries'!$B$1:$B$8</c:f>
              <c:numCache>
                <c:formatCode>General</c:formatCode>
                <c:ptCount val="8"/>
                <c:pt idx="0">
                  <c:v>25</c:v>
                </c:pt>
                <c:pt idx="1">
                  <c:v>12</c:v>
                </c:pt>
                <c:pt idx="2">
                  <c:v>9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4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E7-44BE-9598-066AE3CA7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517440"/>
        <c:axId val="109535616"/>
      </c:barChart>
      <c:catAx>
        <c:axId val="109517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9535616"/>
        <c:crosses val="autoZero"/>
        <c:auto val="1"/>
        <c:lblAlgn val="ctr"/>
        <c:lblOffset val="100"/>
        <c:noMultiLvlLbl val="0"/>
      </c:catAx>
      <c:valAx>
        <c:axId val="109535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517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Respondents to Bibliometric</a:t>
            </a:r>
            <a:r>
              <a:rPr lang="en-US" baseline="0" dirty="0"/>
              <a:t> Competencies survey 2017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Librarians</c:v>
                </c:pt>
                <c:pt idx="1">
                  <c:v>Research Office</c:v>
                </c:pt>
                <c:pt idx="2">
                  <c:v>Planning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20</c:v>
                </c:pt>
                <c:pt idx="2">
                  <c:v>4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FE-4629-A9A1-EB0AA45BC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94464"/>
        <c:axId val="37296000"/>
      </c:barChart>
      <c:catAx>
        <c:axId val="37294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7296000"/>
        <c:crosses val="autoZero"/>
        <c:auto val="1"/>
        <c:lblAlgn val="ctr"/>
        <c:lblOffset val="100"/>
        <c:noMultiLvlLbl val="0"/>
      </c:catAx>
      <c:valAx>
        <c:axId val="37296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294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6F1777-F7E9-4BFA-AB9B-4AFEFDFE0281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FEB04241-71C0-4EA5-870B-C8BCE4724119}">
      <dgm:prSet phldrT="[Text]"/>
      <dgm:spPr/>
      <dgm:t>
        <a:bodyPr/>
        <a:lstStyle/>
        <a:p>
          <a:r>
            <a:rPr lang="en-GB" dirty="0"/>
            <a:t>1 citation tool</a:t>
          </a:r>
        </a:p>
      </dgm:t>
    </dgm:pt>
    <dgm:pt modelId="{016CEA43-BA9D-4C60-8F56-B8EE102D7B98}" type="parTrans" cxnId="{02C08791-440A-45D5-BC1A-8F73C10A0E4D}">
      <dgm:prSet/>
      <dgm:spPr/>
      <dgm:t>
        <a:bodyPr/>
        <a:lstStyle/>
        <a:p>
          <a:endParaRPr lang="en-GB"/>
        </a:p>
      </dgm:t>
    </dgm:pt>
    <dgm:pt modelId="{7D42629B-A366-427E-9440-3C3AA2E0708F}" type="sibTrans" cxnId="{02C08791-440A-45D5-BC1A-8F73C10A0E4D}">
      <dgm:prSet/>
      <dgm:spPr/>
      <dgm:t>
        <a:bodyPr/>
        <a:lstStyle/>
        <a:p>
          <a:endParaRPr lang="en-GB"/>
        </a:p>
      </dgm:t>
    </dgm:pt>
    <dgm:pt modelId="{44C3B514-6F27-493F-930B-A635048FCE60}">
      <dgm:prSet phldrT="[Text]"/>
      <dgm:spPr/>
      <dgm:t>
        <a:bodyPr/>
        <a:lstStyle/>
        <a:p>
          <a:r>
            <a:rPr lang="en-GB" dirty="0"/>
            <a:t>1 research metrics post</a:t>
          </a:r>
        </a:p>
      </dgm:t>
    </dgm:pt>
    <dgm:pt modelId="{17CD4063-E95B-427A-8776-D7080C066FDB}" type="parTrans" cxnId="{4042967B-07CB-4816-95F7-000A77B80E9E}">
      <dgm:prSet/>
      <dgm:spPr/>
      <dgm:t>
        <a:bodyPr/>
        <a:lstStyle/>
        <a:p>
          <a:endParaRPr lang="en-GB"/>
        </a:p>
      </dgm:t>
    </dgm:pt>
    <dgm:pt modelId="{3C2DB5D9-BA0D-4320-9403-DF9252E983B9}" type="sibTrans" cxnId="{4042967B-07CB-4816-95F7-000A77B80E9E}">
      <dgm:prSet/>
      <dgm:spPr/>
      <dgm:t>
        <a:bodyPr/>
        <a:lstStyle/>
        <a:p>
          <a:endParaRPr lang="en-GB"/>
        </a:p>
      </dgm:t>
    </dgm:pt>
    <dgm:pt modelId="{F6A983C9-1929-4809-9696-5468494F6C25}">
      <dgm:prSet phldrT="[Text]"/>
      <dgm:spPr/>
      <dgm:t>
        <a:bodyPr/>
        <a:lstStyle/>
        <a:p>
          <a:r>
            <a:rPr lang="en-GB" dirty="0"/>
            <a:t>£90,000 p.a. </a:t>
          </a:r>
        </a:p>
      </dgm:t>
    </dgm:pt>
    <dgm:pt modelId="{3D83B33C-AD0D-4212-8103-7FAB6A1AEE3A}" type="parTrans" cxnId="{8ED83A19-CF58-4C66-92A4-836C60E5FD58}">
      <dgm:prSet/>
      <dgm:spPr/>
      <dgm:t>
        <a:bodyPr/>
        <a:lstStyle/>
        <a:p>
          <a:endParaRPr lang="en-GB"/>
        </a:p>
      </dgm:t>
    </dgm:pt>
    <dgm:pt modelId="{E19F8498-8572-4E03-BD26-E3C1BAC24A03}" type="sibTrans" cxnId="{8ED83A19-CF58-4C66-92A4-836C60E5FD58}">
      <dgm:prSet/>
      <dgm:spPr/>
      <dgm:t>
        <a:bodyPr/>
        <a:lstStyle/>
        <a:p>
          <a:endParaRPr lang="en-GB"/>
        </a:p>
      </dgm:t>
    </dgm:pt>
    <dgm:pt modelId="{C437E210-CECD-4992-8B37-25BD336F03EF}" type="pres">
      <dgm:prSet presAssocID="{7F6F1777-F7E9-4BFA-AB9B-4AFEFDFE0281}" presName="linearFlow" presStyleCnt="0">
        <dgm:presLayoutVars>
          <dgm:dir/>
          <dgm:resizeHandles val="exact"/>
        </dgm:presLayoutVars>
      </dgm:prSet>
      <dgm:spPr/>
    </dgm:pt>
    <dgm:pt modelId="{B3BB1742-3014-4F5E-A6CF-B6CA2039A8AA}" type="pres">
      <dgm:prSet presAssocID="{FEB04241-71C0-4EA5-870B-C8BCE4724119}" presName="node" presStyleLbl="node1" presStyleIdx="0" presStyleCnt="3" custLinFactNeighborX="20518" custLinFactNeighborY="3533">
        <dgm:presLayoutVars>
          <dgm:bulletEnabled val="1"/>
        </dgm:presLayoutVars>
      </dgm:prSet>
      <dgm:spPr/>
    </dgm:pt>
    <dgm:pt modelId="{F42D7D3F-24DD-461A-B696-45F1703937CA}" type="pres">
      <dgm:prSet presAssocID="{7D42629B-A366-427E-9440-3C3AA2E0708F}" presName="spacerL" presStyleCnt="0"/>
      <dgm:spPr/>
    </dgm:pt>
    <dgm:pt modelId="{383C9905-CE34-4C53-8335-6C75FE8EBC4E}" type="pres">
      <dgm:prSet presAssocID="{7D42629B-A366-427E-9440-3C3AA2E0708F}" presName="sibTrans" presStyleLbl="sibTrans2D1" presStyleIdx="0" presStyleCnt="2"/>
      <dgm:spPr/>
    </dgm:pt>
    <dgm:pt modelId="{01C6140F-09E5-4FDC-937E-B0143E986384}" type="pres">
      <dgm:prSet presAssocID="{7D42629B-A366-427E-9440-3C3AA2E0708F}" presName="spacerR" presStyleCnt="0"/>
      <dgm:spPr/>
    </dgm:pt>
    <dgm:pt modelId="{C52BEF56-0FD7-46DA-91A3-400715C287FB}" type="pres">
      <dgm:prSet presAssocID="{44C3B514-6F27-493F-930B-A635048FCE60}" presName="node" presStyleLbl="node1" presStyleIdx="1" presStyleCnt="3">
        <dgm:presLayoutVars>
          <dgm:bulletEnabled val="1"/>
        </dgm:presLayoutVars>
      </dgm:prSet>
      <dgm:spPr/>
    </dgm:pt>
    <dgm:pt modelId="{1E331697-9ACF-45B5-B4D7-CE90BE6F07E9}" type="pres">
      <dgm:prSet presAssocID="{3C2DB5D9-BA0D-4320-9403-DF9252E983B9}" presName="spacerL" presStyleCnt="0"/>
      <dgm:spPr/>
    </dgm:pt>
    <dgm:pt modelId="{9AAC6D83-AE80-4D02-856B-A0BC1C1DA88D}" type="pres">
      <dgm:prSet presAssocID="{3C2DB5D9-BA0D-4320-9403-DF9252E983B9}" presName="sibTrans" presStyleLbl="sibTrans2D1" presStyleIdx="1" presStyleCnt="2"/>
      <dgm:spPr/>
    </dgm:pt>
    <dgm:pt modelId="{5EE7D9F3-E1C4-41DF-8E19-2CF8525058FC}" type="pres">
      <dgm:prSet presAssocID="{3C2DB5D9-BA0D-4320-9403-DF9252E983B9}" presName="spacerR" presStyleCnt="0"/>
      <dgm:spPr/>
    </dgm:pt>
    <dgm:pt modelId="{B2BE9CCC-148D-47E4-94CC-47A5957A1711}" type="pres">
      <dgm:prSet presAssocID="{F6A983C9-1929-4809-9696-5468494F6C25}" presName="node" presStyleLbl="node1" presStyleIdx="2" presStyleCnt="3">
        <dgm:presLayoutVars>
          <dgm:bulletEnabled val="1"/>
        </dgm:presLayoutVars>
      </dgm:prSet>
      <dgm:spPr/>
    </dgm:pt>
  </dgm:ptLst>
  <dgm:cxnLst>
    <dgm:cxn modelId="{26A88A02-5505-4E66-A364-EC23DE02AAB0}" type="presOf" srcId="{44C3B514-6F27-493F-930B-A635048FCE60}" destId="{C52BEF56-0FD7-46DA-91A3-400715C287FB}" srcOrd="0" destOrd="0" presId="urn:microsoft.com/office/officeart/2005/8/layout/equation1"/>
    <dgm:cxn modelId="{8ED83A19-CF58-4C66-92A4-836C60E5FD58}" srcId="{7F6F1777-F7E9-4BFA-AB9B-4AFEFDFE0281}" destId="{F6A983C9-1929-4809-9696-5468494F6C25}" srcOrd="2" destOrd="0" parTransId="{3D83B33C-AD0D-4212-8103-7FAB6A1AEE3A}" sibTransId="{E19F8498-8572-4E03-BD26-E3C1BAC24A03}"/>
    <dgm:cxn modelId="{CE8FAF26-C80D-4AAE-81F0-6350498E4AEF}" type="presOf" srcId="{F6A983C9-1929-4809-9696-5468494F6C25}" destId="{B2BE9CCC-148D-47E4-94CC-47A5957A1711}" srcOrd="0" destOrd="0" presId="urn:microsoft.com/office/officeart/2005/8/layout/equation1"/>
    <dgm:cxn modelId="{D4D10F53-9A13-4791-BB4D-7DD3BF3B197E}" type="presOf" srcId="{FEB04241-71C0-4EA5-870B-C8BCE4724119}" destId="{B3BB1742-3014-4F5E-A6CF-B6CA2039A8AA}" srcOrd="0" destOrd="0" presId="urn:microsoft.com/office/officeart/2005/8/layout/equation1"/>
    <dgm:cxn modelId="{4042967B-07CB-4816-95F7-000A77B80E9E}" srcId="{7F6F1777-F7E9-4BFA-AB9B-4AFEFDFE0281}" destId="{44C3B514-6F27-493F-930B-A635048FCE60}" srcOrd="1" destOrd="0" parTransId="{17CD4063-E95B-427A-8776-D7080C066FDB}" sibTransId="{3C2DB5D9-BA0D-4320-9403-DF9252E983B9}"/>
    <dgm:cxn modelId="{02C08791-440A-45D5-BC1A-8F73C10A0E4D}" srcId="{7F6F1777-F7E9-4BFA-AB9B-4AFEFDFE0281}" destId="{FEB04241-71C0-4EA5-870B-C8BCE4724119}" srcOrd="0" destOrd="0" parTransId="{016CEA43-BA9D-4C60-8F56-B8EE102D7B98}" sibTransId="{7D42629B-A366-427E-9440-3C3AA2E0708F}"/>
    <dgm:cxn modelId="{04BF36A9-57FF-4978-AE90-91B482B16596}" type="presOf" srcId="{7F6F1777-F7E9-4BFA-AB9B-4AFEFDFE0281}" destId="{C437E210-CECD-4992-8B37-25BD336F03EF}" srcOrd="0" destOrd="0" presId="urn:microsoft.com/office/officeart/2005/8/layout/equation1"/>
    <dgm:cxn modelId="{567AD9C4-750D-4D02-9256-F0536F2BE9B3}" type="presOf" srcId="{7D42629B-A366-427E-9440-3C3AA2E0708F}" destId="{383C9905-CE34-4C53-8335-6C75FE8EBC4E}" srcOrd="0" destOrd="0" presId="urn:microsoft.com/office/officeart/2005/8/layout/equation1"/>
    <dgm:cxn modelId="{BD6D66DB-1D80-4150-8F12-A5F0235352B4}" type="presOf" srcId="{3C2DB5D9-BA0D-4320-9403-DF9252E983B9}" destId="{9AAC6D83-AE80-4D02-856B-A0BC1C1DA88D}" srcOrd="0" destOrd="0" presId="urn:microsoft.com/office/officeart/2005/8/layout/equation1"/>
    <dgm:cxn modelId="{E561774E-B578-4007-AB06-A2583A839FC4}" type="presParOf" srcId="{C437E210-CECD-4992-8B37-25BD336F03EF}" destId="{B3BB1742-3014-4F5E-A6CF-B6CA2039A8AA}" srcOrd="0" destOrd="0" presId="urn:microsoft.com/office/officeart/2005/8/layout/equation1"/>
    <dgm:cxn modelId="{EB0C9EFF-10BE-4DC4-AD23-54B2062BF81E}" type="presParOf" srcId="{C437E210-CECD-4992-8B37-25BD336F03EF}" destId="{F42D7D3F-24DD-461A-B696-45F1703937CA}" srcOrd="1" destOrd="0" presId="urn:microsoft.com/office/officeart/2005/8/layout/equation1"/>
    <dgm:cxn modelId="{0AAF237B-3CD8-49A8-ABF4-9E59B3E5BE8B}" type="presParOf" srcId="{C437E210-CECD-4992-8B37-25BD336F03EF}" destId="{383C9905-CE34-4C53-8335-6C75FE8EBC4E}" srcOrd="2" destOrd="0" presId="urn:microsoft.com/office/officeart/2005/8/layout/equation1"/>
    <dgm:cxn modelId="{C3A1E659-D79B-481B-AAD8-6DD88A193FAB}" type="presParOf" srcId="{C437E210-CECD-4992-8B37-25BD336F03EF}" destId="{01C6140F-09E5-4FDC-937E-B0143E986384}" srcOrd="3" destOrd="0" presId="urn:microsoft.com/office/officeart/2005/8/layout/equation1"/>
    <dgm:cxn modelId="{62E2799A-231F-4E86-9A5A-EF7A18F0D283}" type="presParOf" srcId="{C437E210-CECD-4992-8B37-25BD336F03EF}" destId="{C52BEF56-0FD7-46DA-91A3-400715C287FB}" srcOrd="4" destOrd="0" presId="urn:microsoft.com/office/officeart/2005/8/layout/equation1"/>
    <dgm:cxn modelId="{8A66E2E1-B923-4969-B8A8-3B0022212A81}" type="presParOf" srcId="{C437E210-CECD-4992-8B37-25BD336F03EF}" destId="{1E331697-9ACF-45B5-B4D7-CE90BE6F07E9}" srcOrd="5" destOrd="0" presId="urn:microsoft.com/office/officeart/2005/8/layout/equation1"/>
    <dgm:cxn modelId="{3D3E53D7-3DCD-44D1-ADD3-1E044BA02A21}" type="presParOf" srcId="{C437E210-CECD-4992-8B37-25BD336F03EF}" destId="{9AAC6D83-AE80-4D02-856B-A0BC1C1DA88D}" srcOrd="6" destOrd="0" presId="urn:microsoft.com/office/officeart/2005/8/layout/equation1"/>
    <dgm:cxn modelId="{421B88F6-6BAB-4A26-A2E4-1DFC0C3229C1}" type="presParOf" srcId="{C437E210-CECD-4992-8B37-25BD336F03EF}" destId="{5EE7D9F3-E1C4-41DF-8E19-2CF8525058FC}" srcOrd="7" destOrd="0" presId="urn:microsoft.com/office/officeart/2005/8/layout/equation1"/>
    <dgm:cxn modelId="{65701301-6620-4B45-8FB7-E2BA7E134098}" type="presParOf" srcId="{C437E210-CECD-4992-8B37-25BD336F03EF}" destId="{B2BE9CCC-148D-47E4-94CC-47A5957A171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EC7D5F-BD48-494F-9243-D076B587A7DB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074B26A3-C1E4-47B7-BD8F-0A5FF37372FB}">
      <dgm:prSet phldrT="[Text]"/>
      <dgm:spPr/>
      <dgm:t>
        <a:bodyPr/>
        <a:lstStyle/>
        <a:p>
          <a:r>
            <a:rPr lang="en-GB" dirty="0"/>
            <a:t>1 “FAR” tool</a:t>
          </a:r>
        </a:p>
      </dgm:t>
    </dgm:pt>
    <dgm:pt modelId="{A02B09CB-905B-4EC0-899E-54A271A78F1D}" type="parTrans" cxnId="{7B920F44-AF95-4974-B5CD-87F30B9B6E29}">
      <dgm:prSet/>
      <dgm:spPr/>
      <dgm:t>
        <a:bodyPr/>
        <a:lstStyle/>
        <a:p>
          <a:endParaRPr lang="en-GB"/>
        </a:p>
      </dgm:t>
    </dgm:pt>
    <dgm:pt modelId="{31949847-2AC8-416B-AA24-FAE60D905B29}" type="sibTrans" cxnId="{7B920F44-AF95-4974-B5CD-87F30B9B6E29}">
      <dgm:prSet/>
      <dgm:spPr/>
      <dgm:t>
        <a:bodyPr/>
        <a:lstStyle/>
        <a:p>
          <a:endParaRPr lang="en-GB"/>
        </a:p>
      </dgm:t>
    </dgm:pt>
    <dgm:pt modelId="{4D3962FA-B2A4-4263-8AF3-8BB6F1E11FB5}">
      <dgm:prSet phldrT="[Text]"/>
      <dgm:spPr/>
      <dgm:t>
        <a:bodyPr/>
        <a:lstStyle/>
        <a:p>
          <a:r>
            <a:rPr lang="en-GB" dirty="0"/>
            <a:t>1 Research Impact Librarian</a:t>
          </a:r>
        </a:p>
      </dgm:t>
    </dgm:pt>
    <dgm:pt modelId="{C091A946-C6C4-435D-BB79-CB91EEF2DB7B}" type="parTrans" cxnId="{434CFD6B-40D4-4D5B-9B2F-BED07EB291FF}">
      <dgm:prSet/>
      <dgm:spPr/>
      <dgm:t>
        <a:bodyPr/>
        <a:lstStyle/>
        <a:p>
          <a:endParaRPr lang="en-GB"/>
        </a:p>
      </dgm:t>
    </dgm:pt>
    <dgm:pt modelId="{2D0BA881-0254-4136-9425-5D8A2C8D7502}" type="sibTrans" cxnId="{434CFD6B-40D4-4D5B-9B2F-BED07EB291FF}">
      <dgm:prSet/>
      <dgm:spPr/>
      <dgm:t>
        <a:bodyPr/>
        <a:lstStyle/>
        <a:p>
          <a:endParaRPr lang="en-GB"/>
        </a:p>
      </dgm:t>
    </dgm:pt>
    <dgm:pt modelId="{4B7EEC86-A9C7-4114-8766-01964E8BDFCF}">
      <dgm:prSet phldrT="[Text]"/>
      <dgm:spPr/>
      <dgm:t>
        <a:bodyPr/>
        <a:lstStyle/>
        <a:p>
          <a:r>
            <a:rPr lang="en-GB" dirty="0"/>
            <a:t>$175,000 pa</a:t>
          </a:r>
        </a:p>
      </dgm:t>
    </dgm:pt>
    <dgm:pt modelId="{F0253C3C-7C39-4DEF-9C64-05A67C63C834}" type="parTrans" cxnId="{6DB37407-7A59-4156-B4CB-CF541E90AD91}">
      <dgm:prSet/>
      <dgm:spPr/>
      <dgm:t>
        <a:bodyPr/>
        <a:lstStyle/>
        <a:p>
          <a:endParaRPr lang="en-GB"/>
        </a:p>
      </dgm:t>
    </dgm:pt>
    <dgm:pt modelId="{D2F90D37-065A-4A3D-A841-1CFA88466F10}" type="sibTrans" cxnId="{6DB37407-7A59-4156-B4CB-CF541E90AD91}">
      <dgm:prSet/>
      <dgm:spPr/>
      <dgm:t>
        <a:bodyPr/>
        <a:lstStyle/>
        <a:p>
          <a:endParaRPr lang="en-GB"/>
        </a:p>
      </dgm:t>
    </dgm:pt>
    <dgm:pt modelId="{03385399-9CF3-499F-AF53-0DEA68CD52ED}" type="pres">
      <dgm:prSet presAssocID="{44EC7D5F-BD48-494F-9243-D076B587A7DB}" presName="linearFlow" presStyleCnt="0">
        <dgm:presLayoutVars>
          <dgm:dir/>
          <dgm:resizeHandles val="exact"/>
        </dgm:presLayoutVars>
      </dgm:prSet>
      <dgm:spPr/>
    </dgm:pt>
    <dgm:pt modelId="{CEF92433-C3BD-4530-9643-7CC494524392}" type="pres">
      <dgm:prSet presAssocID="{074B26A3-C1E4-47B7-BD8F-0A5FF37372FB}" presName="node" presStyleLbl="node1" presStyleIdx="0" presStyleCnt="3">
        <dgm:presLayoutVars>
          <dgm:bulletEnabled val="1"/>
        </dgm:presLayoutVars>
      </dgm:prSet>
      <dgm:spPr/>
    </dgm:pt>
    <dgm:pt modelId="{2054E7EF-3518-40CF-BEC8-9D6B14097B41}" type="pres">
      <dgm:prSet presAssocID="{31949847-2AC8-416B-AA24-FAE60D905B29}" presName="spacerL" presStyleCnt="0"/>
      <dgm:spPr/>
    </dgm:pt>
    <dgm:pt modelId="{82A0ABA8-F55B-4059-AB0C-B5FD467AAD67}" type="pres">
      <dgm:prSet presAssocID="{31949847-2AC8-416B-AA24-FAE60D905B29}" presName="sibTrans" presStyleLbl="sibTrans2D1" presStyleIdx="0" presStyleCnt="2"/>
      <dgm:spPr/>
    </dgm:pt>
    <dgm:pt modelId="{0749F230-6B1C-4554-9001-B61B5B5A1040}" type="pres">
      <dgm:prSet presAssocID="{31949847-2AC8-416B-AA24-FAE60D905B29}" presName="spacerR" presStyleCnt="0"/>
      <dgm:spPr/>
    </dgm:pt>
    <dgm:pt modelId="{16728EAA-09A8-45EB-8E11-5C68F42B917F}" type="pres">
      <dgm:prSet presAssocID="{4D3962FA-B2A4-4263-8AF3-8BB6F1E11FB5}" presName="node" presStyleLbl="node1" presStyleIdx="1" presStyleCnt="3">
        <dgm:presLayoutVars>
          <dgm:bulletEnabled val="1"/>
        </dgm:presLayoutVars>
      </dgm:prSet>
      <dgm:spPr/>
    </dgm:pt>
    <dgm:pt modelId="{46A31982-F314-4C61-AA4D-07B0B2E5AEF6}" type="pres">
      <dgm:prSet presAssocID="{2D0BA881-0254-4136-9425-5D8A2C8D7502}" presName="spacerL" presStyleCnt="0"/>
      <dgm:spPr/>
    </dgm:pt>
    <dgm:pt modelId="{96B09277-9B25-4DBB-9024-E0E437C57991}" type="pres">
      <dgm:prSet presAssocID="{2D0BA881-0254-4136-9425-5D8A2C8D7502}" presName="sibTrans" presStyleLbl="sibTrans2D1" presStyleIdx="1" presStyleCnt="2"/>
      <dgm:spPr/>
    </dgm:pt>
    <dgm:pt modelId="{D494E6E2-A99E-43FD-AB2B-A286614398EB}" type="pres">
      <dgm:prSet presAssocID="{2D0BA881-0254-4136-9425-5D8A2C8D7502}" presName="spacerR" presStyleCnt="0"/>
      <dgm:spPr/>
    </dgm:pt>
    <dgm:pt modelId="{8BB5F030-3C0A-4DC5-B9DC-BD027DB6323D}" type="pres">
      <dgm:prSet presAssocID="{4B7EEC86-A9C7-4114-8766-01964E8BDFCF}" presName="node" presStyleLbl="node1" presStyleIdx="2" presStyleCnt="3">
        <dgm:presLayoutVars>
          <dgm:bulletEnabled val="1"/>
        </dgm:presLayoutVars>
      </dgm:prSet>
      <dgm:spPr/>
    </dgm:pt>
  </dgm:ptLst>
  <dgm:cxnLst>
    <dgm:cxn modelId="{6DB37407-7A59-4156-B4CB-CF541E90AD91}" srcId="{44EC7D5F-BD48-494F-9243-D076B587A7DB}" destId="{4B7EEC86-A9C7-4114-8766-01964E8BDFCF}" srcOrd="2" destOrd="0" parTransId="{F0253C3C-7C39-4DEF-9C64-05A67C63C834}" sibTransId="{D2F90D37-065A-4A3D-A841-1CFA88466F10}"/>
    <dgm:cxn modelId="{F3E66728-79BA-4E64-8804-84F18D7E63B2}" type="presOf" srcId="{31949847-2AC8-416B-AA24-FAE60D905B29}" destId="{82A0ABA8-F55B-4059-AB0C-B5FD467AAD67}" srcOrd="0" destOrd="0" presId="urn:microsoft.com/office/officeart/2005/8/layout/equation1"/>
    <dgm:cxn modelId="{7B920F44-AF95-4974-B5CD-87F30B9B6E29}" srcId="{44EC7D5F-BD48-494F-9243-D076B587A7DB}" destId="{074B26A3-C1E4-47B7-BD8F-0A5FF37372FB}" srcOrd="0" destOrd="0" parTransId="{A02B09CB-905B-4EC0-899E-54A271A78F1D}" sibTransId="{31949847-2AC8-416B-AA24-FAE60D905B29}"/>
    <dgm:cxn modelId="{434CFD6B-40D4-4D5B-9B2F-BED07EB291FF}" srcId="{44EC7D5F-BD48-494F-9243-D076B587A7DB}" destId="{4D3962FA-B2A4-4263-8AF3-8BB6F1E11FB5}" srcOrd="1" destOrd="0" parTransId="{C091A946-C6C4-435D-BB79-CB91EEF2DB7B}" sibTransId="{2D0BA881-0254-4136-9425-5D8A2C8D7502}"/>
    <dgm:cxn modelId="{8C368A7C-D703-4E8B-8B87-F69D1CC35608}" type="presOf" srcId="{44EC7D5F-BD48-494F-9243-D076B587A7DB}" destId="{03385399-9CF3-499F-AF53-0DEA68CD52ED}" srcOrd="0" destOrd="0" presId="urn:microsoft.com/office/officeart/2005/8/layout/equation1"/>
    <dgm:cxn modelId="{7771839E-A152-4EA3-A2DF-94D31DF31CD6}" type="presOf" srcId="{2D0BA881-0254-4136-9425-5D8A2C8D7502}" destId="{96B09277-9B25-4DBB-9024-E0E437C57991}" srcOrd="0" destOrd="0" presId="urn:microsoft.com/office/officeart/2005/8/layout/equation1"/>
    <dgm:cxn modelId="{1B1BFFA6-17EF-49C0-BDFF-60FBC0B16A12}" type="presOf" srcId="{4D3962FA-B2A4-4263-8AF3-8BB6F1E11FB5}" destId="{16728EAA-09A8-45EB-8E11-5C68F42B917F}" srcOrd="0" destOrd="0" presId="urn:microsoft.com/office/officeart/2005/8/layout/equation1"/>
    <dgm:cxn modelId="{A36BB3C4-F50F-4E70-8AC0-95D7790DAC43}" type="presOf" srcId="{074B26A3-C1E4-47B7-BD8F-0A5FF37372FB}" destId="{CEF92433-C3BD-4530-9643-7CC494524392}" srcOrd="0" destOrd="0" presId="urn:microsoft.com/office/officeart/2005/8/layout/equation1"/>
    <dgm:cxn modelId="{9AF81BC6-7E02-4918-BF7B-1B9086D49AB9}" type="presOf" srcId="{4B7EEC86-A9C7-4114-8766-01964E8BDFCF}" destId="{8BB5F030-3C0A-4DC5-B9DC-BD027DB6323D}" srcOrd="0" destOrd="0" presId="urn:microsoft.com/office/officeart/2005/8/layout/equation1"/>
    <dgm:cxn modelId="{9217973E-76EE-4DB6-84EB-01A1DF587832}" type="presParOf" srcId="{03385399-9CF3-499F-AF53-0DEA68CD52ED}" destId="{CEF92433-C3BD-4530-9643-7CC494524392}" srcOrd="0" destOrd="0" presId="urn:microsoft.com/office/officeart/2005/8/layout/equation1"/>
    <dgm:cxn modelId="{382B04FF-BD25-43B4-831F-5CAC2BE79E0A}" type="presParOf" srcId="{03385399-9CF3-499F-AF53-0DEA68CD52ED}" destId="{2054E7EF-3518-40CF-BEC8-9D6B14097B41}" srcOrd="1" destOrd="0" presId="urn:microsoft.com/office/officeart/2005/8/layout/equation1"/>
    <dgm:cxn modelId="{AA9CCE4E-58C5-4F79-9087-05763BA27E10}" type="presParOf" srcId="{03385399-9CF3-499F-AF53-0DEA68CD52ED}" destId="{82A0ABA8-F55B-4059-AB0C-B5FD467AAD67}" srcOrd="2" destOrd="0" presId="urn:microsoft.com/office/officeart/2005/8/layout/equation1"/>
    <dgm:cxn modelId="{F5527B76-0A82-4475-808E-2DCC3B950DE0}" type="presParOf" srcId="{03385399-9CF3-499F-AF53-0DEA68CD52ED}" destId="{0749F230-6B1C-4554-9001-B61B5B5A1040}" srcOrd="3" destOrd="0" presId="urn:microsoft.com/office/officeart/2005/8/layout/equation1"/>
    <dgm:cxn modelId="{F7092610-DC5A-4F87-BCD6-41176C3CA0DA}" type="presParOf" srcId="{03385399-9CF3-499F-AF53-0DEA68CD52ED}" destId="{16728EAA-09A8-45EB-8E11-5C68F42B917F}" srcOrd="4" destOrd="0" presId="urn:microsoft.com/office/officeart/2005/8/layout/equation1"/>
    <dgm:cxn modelId="{FF7BB3F4-FE16-4AF2-B7A8-6FCC47D86104}" type="presParOf" srcId="{03385399-9CF3-499F-AF53-0DEA68CD52ED}" destId="{46A31982-F314-4C61-AA4D-07B0B2E5AEF6}" srcOrd="5" destOrd="0" presId="urn:microsoft.com/office/officeart/2005/8/layout/equation1"/>
    <dgm:cxn modelId="{7AFDD408-6253-47A0-9731-6EBF807BFCAA}" type="presParOf" srcId="{03385399-9CF3-499F-AF53-0DEA68CD52ED}" destId="{96B09277-9B25-4DBB-9024-E0E437C57991}" srcOrd="6" destOrd="0" presId="urn:microsoft.com/office/officeart/2005/8/layout/equation1"/>
    <dgm:cxn modelId="{6388FD30-00D4-489A-BB32-E6211724D6DE}" type="presParOf" srcId="{03385399-9CF3-499F-AF53-0DEA68CD52ED}" destId="{D494E6E2-A99E-43FD-AB2B-A286614398EB}" srcOrd="7" destOrd="0" presId="urn:microsoft.com/office/officeart/2005/8/layout/equation1"/>
    <dgm:cxn modelId="{6BB6BFB0-090B-4B31-BD55-B2236EFA0EDD}" type="presParOf" srcId="{03385399-9CF3-499F-AF53-0DEA68CD52ED}" destId="{8BB5F030-3C0A-4DC5-B9DC-BD027DB6323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B1742-3014-4F5E-A6CF-B6CA2039A8AA}">
      <dsp:nvSpPr>
        <dsp:cNvPr id="0" name=""/>
        <dsp:cNvSpPr/>
      </dsp:nvSpPr>
      <dsp:spPr>
        <a:xfrm>
          <a:off x="31945" y="299349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1 citation tool</a:t>
          </a:r>
        </a:p>
      </dsp:txBody>
      <dsp:txXfrm>
        <a:off x="300584" y="567988"/>
        <a:ext cx="1297103" cy="1297103"/>
      </dsp:txXfrm>
    </dsp:sp>
    <dsp:sp modelId="{383C9905-CE34-4C53-8335-6C75FE8EBC4E}">
      <dsp:nvSpPr>
        <dsp:cNvPr id="0" name=""/>
        <dsp:cNvSpPr/>
      </dsp:nvSpPr>
      <dsp:spPr>
        <a:xfrm>
          <a:off x="1984716" y="619760"/>
          <a:ext cx="1063941" cy="106394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2125741" y="1026611"/>
        <a:ext cx="781891" cy="250239"/>
      </dsp:txXfrm>
    </dsp:sp>
    <dsp:sp modelId="{C52BEF56-0FD7-46DA-91A3-400715C287FB}">
      <dsp:nvSpPr>
        <dsp:cNvPr id="0" name=""/>
        <dsp:cNvSpPr/>
      </dsp:nvSpPr>
      <dsp:spPr>
        <a:xfrm>
          <a:off x="3197609" y="23454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1 research metrics post</a:t>
          </a:r>
        </a:p>
      </dsp:txBody>
      <dsp:txXfrm>
        <a:off x="3466248" y="503179"/>
        <a:ext cx="1297103" cy="1297103"/>
      </dsp:txXfrm>
    </dsp:sp>
    <dsp:sp modelId="{9AAC6D83-AE80-4D02-856B-A0BC1C1DA88D}">
      <dsp:nvSpPr>
        <dsp:cNvPr id="0" name=""/>
        <dsp:cNvSpPr/>
      </dsp:nvSpPr>
      <dsp:spPr>
        <a:xfrm>
          <a:off x="5180942" y="619760"/>
          <a:ext cx="1063941" cy="1063941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5321967" y="838932"/>
        <a:ext cx="781891" cy="625597"/>
      </dsp:txXfrm>
    </dsp:sp>
    <dsp:sp modelId="{B2BE9CCC-148D-47E4-94CC-47A5957A1711}">
      <dsp:nvSpPr>
        <dsp:cNvPr id="0" name=""/>
        <dsp:cNvSpPr/>
      </dsp:nvSpPr>
      <dsp:spPr>
        <a:xfrm>
          <a:off x="6393835" y="23454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£90,000 p.a. </a:t>
          </a:r>
        </a:p>
      </dsp:txBody>
      <dsp:txXfrm>
        <a:off x="6662474" y="503179"/>
        <a:ext cx="1297103" cy="1297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92433-C3BD-4530-9643-7CC494524392}">
      <dsp:nvSpPr>
        <dsp:cNvPr id="0" name=""/>
        <dsp:cNvSpPr/>
      </dsp:nvSpPr>
      <dsp:spPr>
        <a:xfrm>
          <a:off x="1383" y="23454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1 “FAR” tool</a:t>
          </a:r>
        </a:p>
      </dsp:txBody>
      <dsp:txXfrm>
        <a:off x="270022" y="503179"/>
        <a:ext cx="1297103" cy="1297103"/>
      </dsp:txXfrm>
    </dsp:sp>
    <dsp:sp modelId="{82A0ABA8-F55B-4059-AB0C-B5FD467AAD67}">
      <dsp:nvSpPr>
        <dsp:cNvPr id="0" name=""/>
        <dsp:cNvSpPr/>
      </dsp:nvSpPr>
      <dsp:spPr>
        <a:xfrm>
          <a:off x="1984716" y="619760"/>
          <a:ext cx="1063941" cy="106394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2125741" y="1026611"/>
        <a:ext cx="781891" cy="250239"/>
      </dsp:txXfrm>
    </dsp:sp>
    <dsp:sp modelId="{16728EAA-09A8-45EB-8E11-5C68F42B917F}">
      <dsp:nvSpPr>
        <dsp:cNvPr id="0" name=""/>
        <dsp:cNvSpPr/>
      </dsp:nvSpPr>
      <dsp:spPr>
        <a:xfrm>
          <a:off x="3197609" y="23454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1 Research Impact Librarian</a:t>
          </a:r>
        </a:p>
      </dsp:txBody>
      <dsp:txXfrm>
        <a:off x="3466248" y="503179"/>
        <a:ext cx="1297103" cy="1297103"/>
      </dsp:txXfrm>
    </dsp:sp>
    <dsp:sp modelId="{96B09277-9B25-4DBB-9024-E0E437C57991}">
      <dsp:nvSpPr>
        <dsp:cNvPr id="0" name=""/>
        <dsp:cNvSpPr/>
      </dsp:nvSpPr>
      <dsp:spPr>
        <a:xfrm>
          <a:off x="5180942" y="619760"/>
          <a:ext cx="1063941" cy="1063941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5321967" y="838932"/>
        <a:ext cx="781891" cy="625597"/>
      </dsp:txXfrm>
    </dsp:sp>
    <dsp:sp modelId="{8BB5F030-3C0A-4DC5-B9DC-BD027DB6323D}">
      <dsp:nvSpPr>
        <dsp:cNvPr id="0" name=""/>
        <dsp:cNvSpPr/>
      </dsp:nvSpPr>
      <dsp:spPr>
        <a:xfrm>
          <a:off x="6393835" y="23454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$175,000 pa</a:t>
          </a:r>
        </a:p>
      </dsp:txBody>
      <dsp:txXfrm>
        <a:off x="6662474" y="503179"/>
        <a:ext cx="1297103" cy="1297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9" y="0"/>
            <a:ext cx="2985558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802C4E9A-8365-4CDC-9228-0612FDBE506C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16039"/>
            <a:ext cx="2985558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9" y="9516039"/>
            <a:ext cx="2985558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78D031A7-8AA6-438D-8E75-8DA11E851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528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9" y="0"/>
            <a:ext cx="2985558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4DDDD2CF-D16A-4740-9FA6-39BF8937AD7E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6" y="4758889"/>
            <a:ext cx="5511800" cy="4508421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5558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9" y="9516039"/>
            <a:ext cx="2985558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DC91B2FF-0C56-4B46-8B45-DA6EB2C29C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49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860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626" indent="-179626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246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297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371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499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105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173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baseline="0" dirty="0"/>
            </a:b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940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130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873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98675" y="144463"/>
            <a:ext cx="2730500" cy="2047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3973" y="2392336"/>
            <a:ext cx="6783736" cy="7568000"/>
          </a:xfrm>
        </p:spPr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714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62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223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98675" y="144463"/>
            <a:ext cx="2730500" cy="2047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3973" y="2392336"/>
            <a:ext cx="6783736" cy="7568000"/>
          </a:xfrm>
        </p:spPr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250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7230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98675" y="144463"/>
            <a:ext cx="2730500" cy="2047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3973" y="2392336"/>
            <a:ext cx="6783736" cy="7568000"/>
          </a:xfrm>
        </p:spPr>
        <p:txBody>
          <a:bodyPr/>
          <a:lstStyle/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047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98675" y="144463"/>
            <a:ext cx="2730500" cy="2047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3973" y="2392336"/>
            <a:ext cx="6783736" cy="7568000"/>
          </a:xfrm>
        </p:spPr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662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629" indent="-179629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68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533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177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321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672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1294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8378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792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1411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97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9115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693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5947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262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05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425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842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1506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3156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8019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8305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2325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5847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6304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0835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469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3751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3746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807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053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313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5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B2FF-0C56-4B46-8B45-DA6EB2C29CF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773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213793"/>
            <a:ext cx="5472608" cy="600066"/>
          </a:xfrm>
        </p:spPr>
        <p:txBody>
          <a:bodyPr>
            <a:no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789857"/>
            <a:ext cx="5472608" cy="40689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8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213793"/>
            <a:ext cx="5472608" cy="600066"/>
          </a:xfrm>
        </p:spPr>
        <p:txBody>
          <a:bodyPr>
            <a:no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789857"/>
            <a:ext cx="5472608" cy="40689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08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213793"/>
            <a:ext cx="5472608" cy="600066"/>
          </a:xfrm>
        </p:spPr>
        <p:txBody>
          <a:bodyPr>
            <a:no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789857"/>
            <a:ext cx="5472608" cy="40689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00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7045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3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411074"/>
            <a:ext cx="7772400" cy="1362075"/>
          </a:xfrm>
        </p:spPr>
        <p:txBody>
          <a:bodyPr anchor="t">
            <a:noAutofit/>
          </a:bodyPr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8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5"/>
            <a:ext cx="4038600" cy="50014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5"/>
            <a:ext cx="4038600" cy="50014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36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5482952" cy="47045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4168" y="1124744"/>
            <a:ext cx="2602632" cy="4128459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45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55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9715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520" y="260648"/>
            <a:ext cx="8568952" cy="44669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5373216"/>
            <a:ext cx="8640960" cy="3659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7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229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91E08-53F6-4B30-8521-A8FFEF1ADBB8}" type="datetimeFigureOut">
              <a:rPr lang="en-GB" smtClean="0"/>
              <a:t>30/06/2018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50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62" r:id="rId4"/>
    <p:sldLayoutId id="2147483663" r:id="rId5"/>
    <p:sldLayoutId id="2147483664" r:id="rId6"/>
    <p:sldLayoutId id="2147483672" r:id="rId7"/>
    <p:sldLayoutId id="2147483667" r:id="rId8"/>
    <p:sldLayoutId id="2147483669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3300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ervancy.umn.edu/handle/11299/188632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nservancy.umn.edu/handle/11299/188632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e.a.gadd@lboro.ac.uk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about.me/elizabeth.gadd" TargetMode="External"/><Relationship Id="rId4" Type="http://schemas.openxmlformats.org/officeDocument/2006/relationships/hyperlink" Target="http://orcid.org/0000-0003-4509-778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700808"/>
            <a:ext cx="8208912" cy="1944216"/>
          </a:xfrm>
        </p:spPr>
        <p:txBody>
          <a:bodyPr/>
          <a:lstStyle/>
          <a:p>
            <a:br>
              <a:rPr lang="en-GB" sz="2800" dirty="0"/>
            </a:b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260649"/>
            <a:ext cx="5472608" cy="936104"/>
          </a:xfrm>
        </p:spPr>
        <p:txBody>
          <a:bodyPr>
            <a:noAutofit/>
          </a:bodyPr>
          <a:lstStyle/>
          <a:p>
            <a:r>
              <a:rPr lang="en-GB" sz="2400" b="1" dirty="0"/>
              <a:t>Dr Elizabeth Gadd</a:t>
            </a:r>
          </a:p>
          <a:p>
            <a:r>
              <a:rPr lang="en-GB" sz="1900" b="1" dirty="0"/>
              <a:t>Research Policy Manager (Publications)</a:t>
            </a:r>
          </a:p>
          <a:p>
            <a:r>
              <a:rPr lang="en-GB" sz="1900" b="1" dirty="0"/>
              <a:t>@</a:t>
            </a:r>
            <a:r>
              <a:rPr lang="en-GB" sz="1900" b="1" dirty="0" err="1"/>
              <a:t>lizziegadd</a:t>
            </a:r>
            <a:endParaRPr lang="en-GB" sz="19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844824"/>
            <a:ext cx="7992888" cy="12241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GB" sz="3200" b="0" dirty="0">
                <a:solidFill>
                  <a:schemeClr val="bg1"/>
                </a:solidFill>
              </a:rPr>
              <a:t>The changing world of research evaluation</a:t>
            </a:r>
          </a:p>
        </p:txBody>
      </p:sp>
    </p:spTree>
    <p:extLst>
      <p:ext uri="{BB962C8B-B14F-4D97-AF65-F5344CB8AC3E}">
        <p14:creationId xmlns:p14="http://schemas.microsoft.com/office/powerpoint/2010/main" val="4146213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More need for responsible metrics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672">
            <a:off x="179512" y="1077119"/>
            <a:ext cx="4781263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800">
            <a:off x="4700431" y="1479728"/>
            <a:ext cx="4562081" cy="508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27051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668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78097"/>
          </a:xfrm>
        </p:spPr>
        <p:txBody>
          <a:bodyPr/>
          <a:lstStyle/>
          <a:p>
            <a:r>
              <a:rPr lang="en-GB" dirty="0"/>
              <a:t>Response to DORA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323528" y="1196752"/>
          <a:ext cx="842493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2167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Statements on responsible metrics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467544" y="1124744"/>
          <a:ext cx="813690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970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UK HEI 2017 survey on responsible metrics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6768752" cy="474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27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87538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759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2150"/>
            <a:ext cx="8645155" cy="542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126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International response to DORA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115616" y="1484784"/>
          <a:ext cx="6696744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076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Example: Loughborough’s responsible metrics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416491"/>
          </a:xfrm>
        </p:spPr>
        <p:txBody>
          <a:bodyPr/>
          <a:lstStyle/>
          <a:p>
            <a:r>
              <a:rPr lang="en-GB" dirty="0"/>
              <a:t>Focussed on </a:t>
            </a:r>
            <a:r>
              <a:rPr lang="en-GB" dirty="0" err="1"/>
              <a:t>bibliometrics</a:t>
            </a:r>
            <a:endParaRPr lang="en-GB" dirty="0"/>
          </a:p>
          <a:p>
            <a:r>
              <a:rPr lang="en-GB" dirty="0"/>
              <a:t>Ratified by Senate in November 2016</a:t>
            </a:r>
          </a:p>
          <a:p>
            <a:r>
              <a:rPr lang="en-GB" dirty="0"/>
              <a:t>Essentially a local implementation of the Leiden Principles</a:t>
            </a:r>
          </a:p>
          <a:p>
            <a:r>
              <a:rPr lang="en-GB" dirty="0"/>
              <a:t>Main local implementation is that Schools choose their own metrics</a:t>
            </a:r>
          </a:p>
          <a:p>
            <a:r>
              <a:rPr lang="en-GB" dirty="0"/>
              <a:t>Generated a list of ‘sensible’ indicators for individual/group/school analysis</a:t>
            </a:r>
          </a:p>
        </p:txBody>
      </p:sp>
    </p:spTree>
    <p:extLst>
      <p:ext uri="{BB962C8B-B14F-4D97-AF65-F5344CB8AC3E}">
        <p14:creationId xmlns:p14="http://schemas.microsoft.com/office/powerpoint/2010/main" val="3829091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Loughborough’s policy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19" y="1125538"/>
            <a:ext cx="7738761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31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And not just from universities…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696411"/>
          </a:xfrm>
        </p:spPr>
        <p:txBody>
          <a:bodyPr>
            <a:normAutofit/>
          </a:bodyPr>
          <a:lstStyle/>
          <a:p>
            <a:r>
              <a:rPr lang="en-GB" dirty="0"/>
              <a:t>Research assessment bodies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Research funders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University ranking organisations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Data vendors</a:t>
            </a:r>
          </a:p>
        </p:txBody>
      </p:sp>
    </p:spTree>
    <p:extLst>
      <p:ext uri="{BB962C8B-B14F-4D97-AF65-F5344CB8AC3E}">
        <p14:creationId xmlns:p14="http://schemas.microsoft.com/office/powerpoint/2010/main" val="1284058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F44D-AD28-4EAB-AE61-3313C677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33C58-9430-4DED-9CB5-E73ABBDD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47223"/>
            <a:ext cx="6635080" cy="4830049"/>
          </a:xfrm>
        </p:spPr>
        <p:txBody>
          <a:bodyPr>
            <a:normAutofit fontScale="92500"/>
          </a:bodyPr>
          <a:lstStyle/>
          <a:p>
            <a:r>
              <a:rPr lang="en-GB" dirty="0"/>
              <a:t>International evaluation</a:t>
            </a:r>
          </a:p>
          <a:p>
            <a:pPr lvl="1"/>
            <a:r>
              <a:rPr lang="en-GB" dirty="0"/>
              <a:t>Increase in rankings (global, national, subject)</a:t>
            </a:r>
          </a:p>
          <a:p>
            <a:pPr lvl="1"/>
            <a:r>
              <a:rPr lang="en-GB" dirty="0"/>
              <a:t>Mainly based on research indicators</a:t>
            </a:r>
          </a:p>
          <a:p>
            <a:pPr lvl="1"/>
            <a:r>
              <a:rPr lang="en-GB" dirty="0"/>
              <a:t>Citations play most significant role</a:t>
            </a:r>
          </a:p>
          <a:p>
            <a:r>
              <a:rPr lang="en-GB" dirty="0"/>
              <a:t>National research evaluation exercises</a:t>
            </a:r>
          </a:p>
          <a:p>
            <a:pPr lvl="1"/>
            <a:r>
              <a:rPr lang="en-GB" dirty="0"/>
              <a:t>Increase in number and sophistication</a:t>
            </a:r>
          </a:p>
          <a:p>
            <a:pPr lvl="1"/>
            <a:r>
              <a:rPr lang="en-GB" dirty="0"/>
              <a:t>Link with funding</a:t>
            </a:r>
          </a:p>
          <a:p>
            <a:r>
              <a:rPr lang="en-GB" dirty="0"/>
              <a:t>University self-evaluation</a:t>
            </a:r>
          </a:p>
          <a:p>
            <a:r>
              <a:rPr lang="en-GB" dirty="0"/>
              <a:t>Academic self-evaluation </a:t>
            </a:r>
          </a:p>
          <a:p>
            <a:pPr lvl="1"/>
            <a:r>
              <a:rPr lang="en-GB" dirty="0"/>
              <a:t>(“measure for pleasure”)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A9087-350B-4290-936F-76607A41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717032"/>
            <a:ext cx="44958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02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404664"/>
            <a:ext cx="611587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030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 results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46" y="1125538"/>
            <a:ext cx="6538708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172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Who is responsible for responsible metrics?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696411"/>
          </a:xfrm>
        </p:spPr>
        <p:txBody>
          <a:bodyPr>
            <a:normAutofit/>
          </a:bodyPr>
          <a:lstStyle/>
          <a:p>
            <a:r>
              <a:rPr lang="en-GB" dirty="0"/>
              <a:t>Research assessment bodies</a:t>
            </a:r>
          </a:p>
          <a:p>
            <a:r>
              <a:rPr lang="en-GB" dirty="0"/>
              <a:t>Research funders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University ranking organisations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Data vendors</a:t>
            </a:r>
          </a:p>
        </p:txBody>
      </p:sp>
    </p:spTree>
    <p:extLst>
      <p:ext uri="{BB962C8B-B14F-4D97-AF65-F5344CB8AC3E}">
        <p14:creationId xmlns:p14="http://schemas.microsoft.com/office/powerpoint/2010/main" val="365469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850105"/>
          </a:xfrm>
        </p:spPr>
        <p:txBody>
          <a:bodyPr>
            <a:normAutofit fontScale="90000"/>
          </a:bodyPr>
          <a:lstStyle/>
          <a:p>
            <a:r>
              <a:rPr lang="en-GB" sz="1400" dirty="0" err="1"/>
              <a:t>Gunashekar</a:t>
            </a:r>
            <a:r>
              <a:rPr lang="en-GB" sz="1400" dirty="0"/>
              <a:t>, S., Wooding, S. &amp; Guthrie, S., 2017. How do NIHR peer review panels use bibliometric information to support their decisions? </a:t>
            </a:r>
            <a:r>
              <a:rPr lang="en-GB" sz="1400" i="1" dirty="0" err="1"/>
              <a:t>Scientometrics</a:t>
            </a:r>
            <a:r>
              <a:rPr lang="en-GB" sz="1400" dirty="0"/>
              <a:t>, 112(3), pp.1813–1835.</a:t>
            </a:r>
            <a:br>
              <a:rPr lang="en-GB" sz="1400" dirty="0"/>
            </a:br>
            <a:br>
              <a:rPr lang="en-GB" sz="1400" b="0" dirty="0"/>
            </a:br>
            <a:endParaRPr lang="en-GB" sz="1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86448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398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Who is responsible for responsible metrics?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696411"/>
          </a:xfrm>
        </p:spPr>
        <p:txBody>
          <a:bodyPr>
            <a:normAutofit/>
          </a:bodyPr>
          <a:lstStyle/>
          <a:p>
            <a:r>
              <a:rPr lang="en-GB" dirty="0"/>
              <a:t>Research assessment bodies</a:t>
            </a:r>
          </a:p>
          <a:p>
            <a:r>
              <a:rPr lang="en-GB" dirty="0"/>
              <a:t>Research funders</a:t>
            </a:r>
          </a:p>
          <a:p>
            <a:r>
              <a:rPr lang="en-GB" dirty="0"/>
              <a:t>University ranking organisations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Data vendors</a:t>
            </a:r>
          </a:p>
        </p:txBody>
      </p:sp>
    </p:spTree>
    <p:extLst>
      <p:ext uri="{BB962C8B-B14F-4D97-AF65-F5344CB8AC3E}">
        <p14:creationId xmlns:p14="http://schemas.microsoft.com/office/powerpoint/2010/main" val="4283701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Who is responsible for responsible metrics?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696411"/>
          </a:xfrm>
        </p:spPr>
        <p:txBody>
          <a:bodyPr>
            <a:normAutofit/>
          </a:bodyPr>
          <a:lstStyle/>
          <a:p>
            <a:r>
              <a:rPr lang="en-GB" dirty="0"/>
              <a:t>Research assessment bodies</a:t>
            </a:r>
          </a:p>
          <a:p>
            <a:r>
              <a:rPr lang="en-GB" dirty="0"/>
              <a:t>Research funders</a:t>
            </a:r>
          </a:p>
          <a:p>
            <a:r>
              <a:rPr lang="en-GB" dirty="0"/>
              <a:t>University ranking organisations</a:t>
            </a:r>
          </a:p>
          <a:p>
            <a:r>
              <a:rPr lang="en-GB" dirty="0"/>
              <a:t>Data vendors</a:t>
            </a:r>
          </a:p>
        </p:txBody>
      </p:sp>
    </p:spTree>
    <p:extLst>
      <p:ext uri="{BB962C8B-B14F-4D97-AF65-F5344CB8AC3E}">
        <p14:creationId xmlns:p14="http://schemas.microsoft.com/office/powerpoint/2010/main" val="1768786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More types of metrics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B25C2F-E678-4D6A-B120-54AF38756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982" y="1060362"/>
            <a:ext cx="8229600" cy="4277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CB2BE-5CF0-498F-B856-1E354CB7F604}"/>
              </a:ext>
            </a:extLst>
          </p:cNvPr>
          <p:cNvSpPr txBox="1"/>
          <p:nvPr/>
        </p:nvSpPr>
        <p:spPr>
          <a:xfrm>
            <a:off x="683568" y="5445225"/>
            <a:ext cx="7776864" cy="45687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endParaRPr lang="en-GB" b="0" dirty="0"/>
          </a:p>
          <a:p>
            <a:r>
              <a:rPr lang="en-GB" sz="3500" b="0" dirty="0"/>
              <a:t>From: </a:t>
            </a:r>
            <a:r>
              <a:rPr lang="en-GB" sz="3500" dirty="0"/>
              <a:t> European Commission, 2017. </a:t>
            </a:r>
            <a:r>
              <a:rPr lang="en-GB" sz="3500" i="1" dirty="0"/>
              <a:t>Next-generation metrics: Responsible metrics and evaluation for open science</a:t>
            </a:r>
            <a:r>
              <a:rPr lang="en-GB" sz="3500" dirty="0"/>
              <a:t>,</a:t>
            </a:r>
          </a:p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86179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89E0-7BE0-4832-A446-E5FB3518E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data sources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D8E91F-FEEF-4E0B-AD4C-254DDE220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6884" y="1125538"/>
            <a:ext cx="4490231" cy="4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53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BD5A4-AFF6-4988-B334-0039FA3F6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new tools THIS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EC84E-E9B8-4280-98BF-982808542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Dimensions</a:t>
            </a:r>
          </a:p>
          <a:p>
            <a:r>
              <a:rPr lang="en-GB" dirty="0"/>
              <a:t>1Finder</a:t>
            </a:r>
          </a:p>
          <a:p>
            <a:r>
              <a:rPr lang="en-GB" dirty="0"/>
              <a:t>Wizdom.ai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052F8-A87A-4CA4-90E2-A03BE5BCC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947" y="1006493"/>
            <a:ext cx="5249944" cy="3345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6A93C-7846-4F84-9EE2-E7498C97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09" y="3771695"/>
            <a:ext cx="4499793" cy="2043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2DEF0-B762-42C8-9811-0089B8022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2420888"/>
            <a:ext cx="2969938" cy="29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86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indicators - individuals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3F6A1D-B591-422E-BC53-39AAB28F2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5716" y="2636912"/>
            <a:ext cx="5991225" cy="321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CC891D-3A5F-49B7-ACC3-8476970D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29630"/>
            <a:ext cx="4932408" cy="158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Rankings regularly increase the number of HEIs ranked</a:t>
            </a:r>
          </a:p>
          <a:p>
            <a:r>
              <a:rPr lang="en-GB" dirty="0"/>
              <a:t>More focus on </a:t>
            </a:r>
            <a:r>
              <a:rPr lang="en-GB" strike="sngStrike" dirty="0"/>
              <a:t>excellence</a:t>
            </a:r>
            <a:r>
              <a:rPr lang="en-GB" dirty="0"/>
              <a:t> world domination</a:t>
            </a:r>
          </a:p>
          <a:p>
            <a:r>
              <a:rPr lang="en-GB" dirty="0"/>
              <a:t>More grant applications, less funding</a:t>
            </a:r>
          </a:p>
          <a:p>
            <a:r>
              <a:rPr lang="en-GB" dirty="0"/>
              <a:t>More PhDs, fewer academic posts</a:t>
            </a:r>
          </a:p>
          <a:p>
            <a:r>
              <a:rPr lang="en-GB" i="1" dirty="0"/>
              <a:t>Prof Chris Jackson, Imperial College London:</a:t>
            </a:r>
          </a:p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80688F-55EF-4A9B-8A1A-2CC3F9E361B8}"/>
              </a:ext>
            </a:extLst>
          </p:cNvPr>
          <p:cNvGrpSpPr/>
          <p:nvPr/>
        </p:nvGrpSpPr>
        <p:grpSpPr>
          <a:xfrm>
            <a:off x="448816" y="4238435"/>
            <a:ext cx="8005597" cy="1494821"/>
            <a:chOff x="448816" y="4238435"/>
            <a:chExt cx="8005597" cy="14948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38A21F-5F66-4488-BB6C-6987DF7E7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816" y="4238435"/>
              <a:ext cx="8005597" cy="149482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5CBA0A-7EA1-40E1-BB38-B7F3158687E6}"/>
                </a:ext>
              </a:extLst>
            </p:cNvPr>
            <p:cNvSpPr/>
            <p:nvPr/>
          </p:nvSpPr>
          <p:spPr>
            <a:xfrm>
              <a:off x="457200" y="4296347"/>
              <a:ext cx="850776" cy="333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41867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1EC7D-DB06-4B75-9DC0-5F54D764C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indicators - journals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B2A4D-E82A-43EC-84D4-3EAF6A91E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40000" lnSpcReduction="20000"/>
          </a:bodyPr>
          <a:lstStyle/>
          <a:p>
            <a:r>
              <a:rPr lang="en-GB" dirty="0"/>
              <a:t>Journal Impact Factor (JIF)</a:t>
            </a:r>
          </a:p>
          <a:p>
            <a:r>
              <a:rPr lang="en-GB" dirty="0"/>
              <a:t>Current Impact Factor (CIF)</a:t>
            </a:r>
          </a:p>
          <a:p>
            <a:r>
              <a:rPr lang="en-GB" dirty="0"/>
              <a:t>Immediacy Index (II)</a:t>
            </a:r>
          </a:p>
          <a:p>
            <a:r>
              <a:rPr lang="en-GB" dirty="0"/>
              <a:t>Annual Impact Factor (AIF)</a:t>
            </a:r>
          </a:p>
          <a:p>
            <a:r>
              <a:rPr lang="en-GB" dirty="0"/>
              <a:t>Annual Impact Rate (AIR)</a:t>
            </a:r>
          </a:p>
          <a:p>
            <a:r>
              <a:rPr lang="en-GB" dirty="0"/>
              <a:t>Journal Citation Score (JCS)</a:t>
            </a:r>
          </a:p>
          <a:p>
            <a:r>
              <a:rPr lang="en-GB" dirty="0"/>
              <a:t>Cited Half Life Impact Factor (CHAL)</a:t>
            </a:r>
          </a:p>
          <a:p>
            <a:r>
              <a:rPr lang="en-GB" dirty="0"/>
              <a:t>Median Impact Factor (MIF)</a:t>
            </a:r>
          </a:p>
          <a:p>
            <a:r>
              <a:rPr lang="en-GB" dirty="0"/>
              <a:t>Weighted Impact Factor (WIF)</a:t>
            </a:r>
          </a:p>
          <a:p>
            <a:r>
              <a:rPr lang="en-GB" dirty="0"/>
              <a:t>Diachronous Impact Factors</a:t>
            </a:r>
          </a:p>
          <a:p>
            <a:r>
              <a:rPr lang="en-GB" dirty="0"/>
              <a:t>Journal Diffusion Factors</a:t>
            </a:r>
          </a:p>
          <a:p>
            <a:r>
              <a:rPr lang="en-GB" dirty="0"/>
              <a:t>Diachronous Journal Diffusion Factors</a:t>
            </a:r>
          </a:p>
          <a:p>
            <a:r>
              <a:rPr lang="en-GB" dirty="0"/>
              <a:t>Synchronous Journal Diffusion Factors</a:t>
            </a:r>
          </a:p>
          <a:p>
            <a:r>
              <a:rPr lang="en-GB" dirty="0"/>
              <a:t>Relative Journal Diffusion Factors</a:t>
            </a:r>
          </a:p>
          <a:p>
            <a:r>
              <a:rPr lang="en-GB" dirty="0"/>
              <a:t>Field Impact Factor (FIF)</a:t>
            </a:r>
          </a:p>
          <a:p>
            <a:r>
              <a:rPr lang="en-GB" dirty="0" err="1"/>
              <a:t>Renormalised</a:t>
            </a:r>
            <a:r>
              <a:rPr lang="en-GB" dirty="0"/>
              <a:t> Impact Factor</a:t>
            </a:r>
          </a:p>
          <a:p>
            <a:r>
              <a:rPr lang="en-GB" dirty="0"/>
              <a:t>Current Contribution Index (CCI)</a:t>
            </a:r>
          </a:p>
          <a:p>
            <a:r>
              <a:rPr lang="en-GB" dirty="0"/>
              <a:t>Specific Impact Contribution (SIC)</a:t>
            </a:r>
          </a:p>
          <a:p>
            <a:r>
              <a:rPr lang="en-GB" dirty="0"/>
              <a:t>Relative Journal Citation Rate (RJCR)</a:t>
            </a:r>
          </a:p>
          <a:p>
            <a:r>
              <a:rPr lang="en-GB" dirty="0"/>
              <a:t>Relative Measurement Index (RM-Index)</a:t>
            </a:r>
          </a:p>
          <a:p>
            <a:r>
              <a:rPr lang="en-GB" dirty="0"/>
              <a:t>Disciplinary Impact Factor (DIF)</a:t>
            </a:r>
          </a:p>
          <a:p>
            <a:r>
              <a:rPr lang="en-GB" dirty="0"/>
              <a:t>Global Impact Factor (GIF)</a:t>
            </a:r>
          </a:p>
          <a:p>
            <a:r>
              <a:rPr lang="en-GB" dirty="0"/>
              <a:t>Relative Impact Factor (RIF)</a:t>
            </a:r>
          </a:p>
          <a:p>
            <a:r>
              <a:rPr lang="en-GB" dirty="0"/>
              <a:t>Adjusted Impact Factor (AIF)</a:t>
            </a:r>
          </a:p>
          <a:p>
            <a:r>
              <a:rPr lang="en-GB" dirty="0"/>
              <a:t>Adjusted Immediacy Index (AII)</a:t>
            </a:r>
          </a:p>
          <a:p>
            <a:r>
              <a:rPr lang="en-GB" dirty="0"/>
              <a:t>Average Indifference Factor (ADF)</a:t>
            </a:r>
          </a:p>
          <a:p>
            <a:r>
              <a:rPr lang="en-GB" dirty="0"/>
              <a:t>Global Indifference Factor (GDF)</a:t>
            </a:r>
          </a:p>
          <a:p>
            <a:r>
              <a:rPr lang="en-GB" dirty="0"/>
              <a:t>Knowledge Export Ratio (KIR)</a:t>
            </a:r>
          </a:p>
          <a:p>
            <a:r>
              <a:rPr lang="en-GB" dirty="0"/>
              <a:t>International Journal Impact Factor (IJIF)</a:t>
            </a:r>
          </a:p>
          <a:p>
            <a:r>
              <a:rPr lang="en-GB" dirty="0"/>
              <a:t>External Journal Impact Factor (EJIF)</a:t>
            </a:r>
          </a:p>
          <a:p>
            <a:r>
              <a:rPr lang="en-GB" dirty="0"/>
              <a:t>Journal Integrated Impact Indicator (JIII)</a:t>
            </a:r>
          </a:p>
          <a:p>
            <a:r>
              <a:rPr lang="en-GB" dirty="0"/>
              <a:t>Aggregated Citations of Cited Articles (ACCA)</a:t>
            </a:r>
          </a:p>
          <a:p>
            <a:r>
              <a:rPr lang="en-GB" dirty="0"/>
              <a:t>Audience Factor (AF)</a:t>
            </a:r>
          </a:p>
          <a:p>
            <a:r>
              <a:rPr lang="en-GB" dirty="0"/>
              <a:t>Source Normalised Impact Factor (SNIP)</a:t>
            </a:r>
          </a:p>
          <a:p>
            <a:r>
              <a:rPr lang="en-GB" dirty="0"/>
              <a:t>Modified SNIP</a:t>
            </a:r>
          </a:p>
          <a:p>
            <a:r>
              <a:rPr lang="en-GB" dirty="0"/>
              <a:t>Raw Impact per Paper (RIP)</a:t>
            </a:r>
          </a:p>
          <a:p>
            <a:r>
              <a:rPr lang="en-GB" dirty="0"/>
              <a:t>Relative Database Citation Potential (RDCP)</a:t>
            </a:r>
          </a:p>
          <a:p>
            <a:r>
              <a:rPr lang="en-GB" dirty="0"/>
              <a:t>Database Citation Potential (DCP)</a:t>
            </a:r>
          </a:p>
          <a:p>
            <a:r>
              <a:rPr lang="en-GB" dirty="0"/>
              <a:t>Popularity Factor (PF)</a:t>
            </a:r>
          </a:p>
          <a:p>
            <a:r>
              <a:rPr lang="en-GB" dirty="0"/>
              <a:t>Journal h-index</a:t>
            </a:r>
          </a:p>
          <a:p>
            <a:r>
              <a:rPr lang="en-GB" dirty="0"/>
              <a:t>Journal Self-Citation Ratio (SCR)</a:t>
            </a:r>
          </a:p>
          <a:p>
            <a:r>
              <a:rPr lang="en-GB" dirty="0"/>
              <a:t>Journal Self Link (SLI)</a:t>
            </a:r>
          </a:p>
          <a:p>
            <a:r>
              <a:rPr lang="en-GB" dirty="0"/>
              <a:t>Reference Ratio (RR)</a:t>
            </a:r>
          </a:p>
          <a:p>
            <a:r>
              <a:rPr lang="en-GB" dirty="0"/>
              <a:t>Download Immediacy Index (DII)</a:t>
            </a:r>
          </a:p>
          <a:p>
            <a:r>
              <a:rPr lang="en-GB" dirty="0"/>
              <a:t>Gatekeeper Index (GI)</a:t>
            </a:r>
          </a:p>
          <a:p>
            <a:r>
              <a:rPr lang="en-GB" dirty="0"/>
              <a:t>Impact Factor Point Average (IFPA)</a:t>
            </a:r>
          </a:p>
          <a:p>
            <a:r>
              <a:rPr lang="en-GB" dirty="0" err="1"/>
              <a:t>Eigenfactor</a:t>
            </a:r>
            <a:endParaRPr lang="en-GB" dirty="0"/>
          </a:p>
          <a:p>
            <a:r>
              <a:rPr lang="en-GB" dirty="0" err="1"/>
              <a:t>Scimago</a:t>
            </a:r>
            <a:r>
              <a:rPr lang="en-GB" dirty="0"/>
              <a:t> Journal Rank</a:t>
            </a:r>
          </a:p>
          <a:p>
            <a:r>
              <a:rPr lang="en-GB" dirty="0" err="1"/>
              <a:t>CiteScore</a:t>
            </a:r>
            <a:endParaRPr lang="en-GB" dirty="0"/>
          </a:p>
          <a:p>
            <a:r>
              <a:rPr lang="en-GB" dirty="0"/>
              <a:t>Article Influence Score</a:t>
            </a:r>
          </a:p>
          <a:p>
            <a:r>
              <a:rPr lang="en-GB" dirty="0"/>
              <a:t>And so on……………………..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795925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F843-A90F-43EB-9E17-923406625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2EFA41-ED2B-47D1-B894-2D286DE86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592" y="125121"/>
            <a:ext cx="7121726" cy="572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99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2008"/>
            <a:ext cx="8435280" cy="836712"/>
          </a:xfrm>
        </p:spPr>
        <p:txBody>
          <a:bodyPr>
            <a:noAutofit/>
          </a:bodyPr>
          <a:lstStyle/>
          <a:p>
            <a:r>
              <a:rPr lang="en-GB" sz="3200" dirty="0"/>
              <a:t>More complicated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CC8910-8F23-4105-82F9-ED8C8ACEE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8286" y="1927427"/>
            <a:ext cx="6489401" cy="3776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5C85DE-25A5-4500-8943-0169D5B57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462" y="983251"/>
            <a:ext cx="53530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59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costly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056451"/>
          </a:xfrm>
        </p:spPr>
        <p:txBody>
          <a:bodyPr/>
          <a:lstStyle/>
          <a:p>
            <a:r>
              <a:rPr lang="en-GB" dirty="0"/>
              <a:t>Growth in subscriptions to citation benchmarking tools</a:t>
            </a:r>
          </a:p>
          <a:p>
            <a:r>
              <a:rPr lang="en-GB" dirty="0"/>
              <a:t>Growth in number of research impact/ bibliometrician posts</a:t>
            </a:r>
          </a:p>
          <a:p>
            <a:r>
              <a:rPr lang="en-GB" dirty="0"/>
              <a:t>Increase in seniority of those posts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4001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0F6D-35D1-4B0C-B91A-06CDEDC0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1600" dirty="0"/>
              <a:t>Bakker &amp; McBurney (2017) </a:t>
            </a:r>
            <a:r>
              <a:rPr lang="en-US" sz="1600" u="sng" dirty="0">
                <a:hlinkClick r:id="rId3"/>
              </a:rPr>
              <a:t>https://conservancy.umn.edu/handle/11299/188632</a:t>
            </a:r>
            <a:r>
              <a:rPr lang="en-US" sz="1600" dirty="0"/>
              <a:t> </a:t>
            </a:r>
            <a:endParaRPr lang="en-GB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5D23A5-324D-4B13-B46B-7598C6948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093806"/>
            <a:ext cx="8229599" cy="47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72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433CCC-3414-403D-BF78-851C5A6FC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1" y="955097"/>
            <a:ext cx="7787208" cy="48835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122E13D-C8DD-4FBE-8EAF-82CA2552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1600" dirty="0"/>
              <a:t>Bakker &amp; McBurney (2017) </a:t>
            </a:r>
            <a:r>
              <a:rPr lang="en-US" sz="1600" u="sng" dirty="0">
                <a:hlinkClick r:id="rId4"/>
              </a:rPr>
              <a:t>https://conservancy.umn.edu/handle/11299/188632</a:t>
            </a:r>
            <a:r>
              <a:rPr lang="en-US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99304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609F-F9D3-49FB-BDA7-6769FECF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9"/>
            <a:ext cx="8579296" cy="778097"/>
          </a:xfrm>
        </p:spPr>
        <p:txBody>
          <a:bodyPr>
            <a:normAutofit/>
          </a:bodyPr>
          <a:lstStyle/>
          <a:p>
            <a:pPr algn="ctr"/>
            <a:r>
              <a:rPr lang="en-GB" sz="3000" dirty="0"/>
              <a:t>HEI research evaluation costs UK &amp; US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E0A812-91A2-4159-93C2-B94D43256C4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125538"/>
          <a:ext cx="8229600" cy="2303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8D1B534-17C9-4970-AF49-F0FC592E31FD}"/>
              </a:ext>
            </a:extLst>
          </p:cNvPr>
          <p:cNvGraphicFramePr/>
          <p:nvPr>
            <p:extLst/>
          </p:nvPr>
        </p:nvGraphicFramePr>
        <p:xfrm>
          <a:off x="446856" y="3157538"/>
          <a:ext cx="8229600" cy="2303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84109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sophisticated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More mashups</a:t>
            </a:r>
          </a:p>
          <a:p>
            <a:pPr lvl="1"/>
            <a:r>
              <a:rPr lang="en-GB" dirty="0"/>
              <a:t>More demand for open data</a:t>
            </a:r>
          </a:p>
          <a:p>
            <a:pPr lvl="1"/>
            <a:r>
              <a:rPr lang="en-GB" dirty="0"/>
              <a:t>&amp; increased download limits</a:t>
            </a:r>
          </a:p>
          <a:p>
            <a:pPr lvl="1"/>
            <a:r>
              <a:rPr lang="en-GB" dirty="0"/>
              <a:t>…with standard identifiers</a:t>
            </a:r>
          </a:p>
          <a:p>
            <a:r>
              <a:rPr lang="en-GB" dirty="0"/>
              <a:t>More use of data visualisation tools</a:t>
            </a:r>
          </a:p>
          <a:p>
            <a:pPr lvl="1"/>
            <a:r>
              <a:rPr lang="en-GB" dirty="0"/>
              <a:t>Tableau</a:t>
            </a:r>
          </a:p>
          <a:p>
            <a:pPr lvl="1"/>
            <a:r>
              <a:rPr lang="en-GB" dirty="0" err="1"/>
              <a:t>PowerBI</a:t>
            </a:r>
            <a:endParaRPr lang="en-GB" dirty="0"/>
          </a:p>
          <a:p>
            <a:r>
              <a:rPr lang="en-GB" dirty="0"/>
              <a:t>…and network analysis tools</a:t>
            </a:r>
          </a:p>
          <a:p>
            <a:pPr lvl="1"/>
            <a:r>
              <a:rPr lang="en-GB" dirty="0" err="1"/>
              <a:t>VosViewer</a:t>
            </a:r>
            <a:endParaRPr lang="en-GB" dirty="0"/>
          </a:p>
          <a:p>
            <a:r>
              <a:rPr lang="en-GB" dirty="0"/>
              <a:t>…and use of statistical techniques to calculate confidence intervals on supplier data</a:t>
            </a:r>
          </a:p>
        </p:txBody>
      </p:sp>
    </p:spTree>
    <p:extLst>
      <p:ext uri="{BB962C8B-B14F-4D97-AF65-F5344CB8AC3E}">
        <p14:creationId xmlns:p14="http://schemas.microsoft.com/office/powerpoint/2010/main" val="651413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…require more skills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196752"/>
          <a:ext cx="8229600" cy="4632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2191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 lack of formal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5000" dirty="0"/>
              <a:t>29%</a:t>
            </a:r>
          </a:p>
          <a:p>
            <a:pPr marL="0" indent="0" algn="ctr">
              <a:buNone/>
            </a:pPr>
            <a:r>
              <a:rPr lang="en-GB" sz="2500" dirty="0"/>
              <a:t>The proportion of Librarians surveyed whose </a:t>
            </a:r>
          </a:p>
          <a:p>
            <a:pPr marL="0" indent="0" algn="ctr">
              <a:buNone/>
            </a:pPr>
            <a:r>
              <a:rPr lang="en-GB" sz="2500" dirty="0"/>
              <a:t>LIS degree included </a:t>
            </a:r>
            <a:r>
              <a:rPr lang="en-GB" sz="2500" dirty="0" err="1"/>
              <a:t>bibliometrics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1315837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at stake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For HEIs:</a:t>
            </a:r>
          </a:p>
          <a:p>
            <a:pPr lvl="1"/>
            <a:r>
              <a:rPr lang="en-GB" dirty="0"/>
              <a:t>Funding &amp; reputation linked with </a:t>
            </a:r>
          </a:p>
          <a:p>
            <a:pPr lvl="2"/>
            <a:r>
              <a:rPr lang="en-GB" dirty="0"/>
              <a:t>university ranking position</a:t>
            </a:r>
          </a:p>
          <a:p>
            <a:pPr lvl="2"/>
            <a:r>
              <a:rPr lang="en-GB" dirty="0"/>
              <a:t>national research evaluation exercises</a:t>
            </a:r>
          </a:p>
          <a:p>
            <a:pPr lvl="1"/>
            <a:r>
              <a:rPr lang="en-GB" dirty="0"/>
              <a:t>Declining student fee environment (UK), increased pressure on research income.</a:t>
            </a:r>
          </a:p>
          <a:p>
            <a:r>
              <a:rPr lang="en-GB" dirty="0"/>
              <a:t>For academics:</a:t>
            </a:r>
          </a:p>
          <a:p>
            <a:pPr lvl="1"/>
            <a:r>
              <a:rPr lang="en-GB" dirty="0"/>
              <a:t>Recruitment &amp; promotion based on publication performance</a:t>
            </a:r>
          </a:p>
          <a:p>
            <a:r>
              <a:rPr lang="en-GB" dirty="0"/>
              <a:t>For journals:</a:t>
            </a:r>
          </a:p>
          <a:p>
            <a:pPr lvl="1"/>
            <a:r>
              <a:rPr lang="en-GB" dirty="0"/>
              <a:t>Race to the upper echelons of the JIF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848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0954-D26B-45BE-87E0-3F87F0956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Lack of statistical knowledge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872532-EFE9-4A51-AD9A-1B8DC695B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24706"/>
            <a:ext cx="8229600" cy="41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01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Bibliometric competencies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01" y="1125538"/>
            <a:ext cx="5282197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798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23476-9909-4BC9-92AF-EA03C956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Competency levels of practitioners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E9A3D6-B3F2-4622-933D-555BA1867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572159"/>
            <a:ext cx="8229600" cy="38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7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</a:t>
            </a:r>
            <a:r>
              <a:rPr lang="en-GB" dirty="0" err="1"/>
              <a:t>Bibliomagician</a:t>
            </a:r>
            <a:br>
              <a:rPr lang="en-GB" dirty="0"/>
            </a:br>
            <a:r>
              <a:rPr lang="en-GB" sz="3100" dirty="0"/>
              <a:t>https://thebibliomagician.wordpress.com/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80" y="1206696"/>
            <a:ext cx="7036304" cy="462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062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9"/>
            <a:ext cx="8712968" cy="778097"/>
          </a:xfrm>
        </p:spPr>
        <p:txBody>
          <a:bodyPr>
            <a:noAutofit/>
          </a:bodyPr>
          <a:lstStyle/>
          <a:p>
            <a:pPr algn="ctr"/>
            <a:r>
              <a:rPr lang="en-GB" sz="3000" dirty="0"/>
              <a:t>Statistics for Responsible  </a:t>
            </a:r>
            <a:r>
              <a:rPr lang="en-GB" sz="3000" dirty="0" err="1"/>
              <a:t>Bibliometrics</a:t>
            </a:r>
            <a:r>
              <a:rPr lang="en-GB" sz="3000" dirty="0"/>
              <a:t> workshop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8314"/>
            <a:ext cx="8229600" cy="380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E5CE6A-50E4-4314-808A-91A8DF771089}"/>
              </a:ext>
            </a:extLst>
          </p:cNvPr>
          <p:cNvSpPr txBox="1"/>
          <p:nvPr/>
        </p:nvSpPr>
        <p:spPr>
          <a:xfrm>
            <a:off x="620486" y="5208814"/>
            <a:ext cx="7839946" cy="6932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dirty="0"/>
              <a:t>https://thebibliomagician.wordpress.com/2018/06/28/course-summary-statistics-for-responsible-bibliometrics/</a:t>
            </a:r>
            <a:endParaRPr lang="en-GB" sz="2000" b="0" dirty="0"/>
          </a:p>
        </p:txBody>
      </p:sp>
    </p:spTree>
    <p:extLst>
      <p:ext uri="{BB962C8B-B14F-4D97-AF65-F5344CB8AC3E}">
        <p14:creationId xmlns:p14="http://schemas.microsoft.com/office/powerpoint/2010/main" val="1772304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More systemic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272475"/>
          </a:xfrm>
        </p:spPr>
        <p:txBody>
          <a:bodyPr/>
          <a:lstStyle/>
          <a:p>
            <a:r>
              <a:rPr lang="en-GB" dirty="0"/>
              <a:t>What are the large-scale systemic effects of research evaluation in its current form?</a:t>
            </a:r>
          </a:p>
          <a:p>
            <a:r>
              <a:rPr lang="en-GB" dirty="0"/>
              <a:t>Streetlight effect</a:t>
            </a:r>
          </a:p>
          <a:p>
            <a:pPr lvl="1"/>
            <a:r>
              <a:rPr lang="en-GB" dirty="0"/>
              <a:t>A focus on the data we have not what we value</a:t>
            </a:r>
          </a:p>
          <a:p>
            <a:r>
              <a:rPr lang="en-GB" dirty="0"/>
              <a:t>Outsourced values</a:t>
            </a:r>
          </a:p>
          <a:p>
            <a:pPr lvl="1"/>
            <a:r>
              <a:rPr lang="en-GB" dirty="0"/>
              <a:t>A focus on what others value (rankers, funders, governments) not what we value</a:t>
            </a:r>
          </a:p>
          <a:p>
            <a:r>
              <a:rPr lang="en-GB" dirty="0"/>
              <a:t>What do we value?</a:t>
            </a:r>
          </a:p>
          <a:p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214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7380"/>
            <a:ext cx="5472608" cy="556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253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3" y="334239"/>
            <a:ext cx="7138627" cy="549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004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Campbell’s law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809299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4941168"/>
            <a:ext cx="6768752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GB" sz="3200" b="0" dirty="0"/>
              <a:t>#</a:t>
            </a:r>
            <a:r>
              <a:rPr lang="en-GB" sz="3200" b="0" dirty="0" err="1"/>
              <a:t>MeasureWhatMatters</a:t>
            </a:r>
            <a:endParaRPr lang="en-GB" sz="3200" b="0" dirty="0"/>
          </a:p>
        </p:txBody>
      </p:sp>
    </p:spTree>
    <p:extLst>
      <p:ext uri="{BB962C8B-B14F-4D97-AF65-F5344CB8AC3E}">
        <p14:creationId xmlns:p14="http://schemas.microsoft.com/office/powerpoint/2010/main" val="4082253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FC64-3EB3-4D1F-B694-D4AB1630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calls to measure openness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04D10-9F7C-4447-AAB0-97206946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European Recommendation on Access to Scientific Information</a:t>
            </a:r>
          </a:p>
          <a:p>
            <a:r>
              <a:rPr lang="en-GB" i="1" dirty="0"/>
              <a:t>Member States should ensure that…through the use of </a:t>
            </a:r>
            <a:r>
              <a:rPr lang="en-GB" i="1" dirty="0">
                <a:solidFill>
                  <a:srgbClr val="FF0000"/>
                </a:solidFill>
              </a:rPr>
              <a:t>additional</a:t>
            </a:r>
            <a:r>
              <a:rPr lang="en-GB" i="1" dirty="0"/>
              <a:t> indicators and metrics, infrastructures are fit to collect information that underpins the monitoring and assessment of openness and open science as well as of research and career evaluation.</a:t>
            </a:r>
          </a:p>
        </p:txBody>
      </p:sp>
    </p:spTree>
    <p:extLst>
      <p:ext uri="{BB962C8B-B14F-4D97-AF65-F5344CB8AC3E}">
        <p14:creationId xmlns:p14="http://schemas.microsoft.com/office/powerpoint/2010/main" val="3234761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E56E9-53F9-499E-8CF3-F29B9A33A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23903-0D64-4D82-959D-254B7D115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3354">
            <a:off x="0" y="13997"/>
            <a:ext cx="7467600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636727-FA41-4A6A-AC15-F57F749FC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95118">
            <a:off x="-52255" y="2814903"/>
            <a:ext cx="6219825" cy="330517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B0F3A2-3248-4D72-A1EE-518F2829A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710004">
            <a:off x="1747612" y="2774661"/>
            <a:ext cx="78200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1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More evaluation activity leads to…</a:t>
            </a:r>
          </a:p>
          <a:p>
            <a:r>
              <a:rPr lang="en-GB" dirty="0"/>
              <a:t>More need to evaluate responsibly</a:t>
            </a:r>
          </a:p>
          <a:p>
            <a:endParaRPr lang="en-GB" dirty="0"/>
          </a:p>
          <a:p>
            <a:r>
              <a:rPr lang="en-GB" dirty="0"/>
              <a:t>More data sources &amp; indicators leads to…</a:t>
            </a:r>
          </a:p>
          <a:p>
            <a:r>
              <a:rPr lang="en-GB" dirty="0"/>
              <a:t>More need for competent evaluators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Evaluating responsibly needs to start by understanding what (&amp; who) we value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78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listening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u="sng" dirty="0"/>
              <a:t>Dr Elizabeth Gadd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Research Policy Manager (Publications)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Loughborough University</a:t>
            </a: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Skype: </a:t>
            </a:r>
            <a:r>
              <a:rPr lang="en-GB" b="1" dirty="0" err="1"/>
              <a:t>lizziegadd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Twitter: @</a:t>
            </a:r>
            <a:r>
              <a:rPr lang="en-GB" b="1" dirty="0" err="1"/>
              <a:t>lizziegadd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Email: </a:t>
            </a:r>
            <a:r>
              <a:rPr lang="en-GB" b="1" u="sng" dirty="0">
                <a:hlinkClick r:id="rId3"/>
              </a:rPr>
              <a:t>e.a.gadd@lboro.ac.uk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  </a:t>
            </a:r>
            <a:endParaRPr lang="en-GB" dirty="0"/>
          </a:p>
          <a:p>
            <a:pPr marL="0" indent="0">
              <a:buNone/>
            </a:pPr>
            <a:r>
              <a:rPr lang="en-GB" b="1" u="sng" dirty="0">
                <a:hlinkClick r:id="rId4"/>
              </a:rPr>
              <a:t>http://orcid.org/0000-0003-4509-7785</a:t>
            </a:r>
            <a:endParaRPr lang="en-GB" dirty="0"/>
          </a:p>
          <a:p>
            <a:pPr marL="0" indent="0">
              <a:buNone/>
            </a:pPr>
            <a:r>
              <a:rPr lang="en-GB" b="1" u="sng" dirty="0">
                <a:hlinkClick r:id="rId5"/>
              </a:rPr>
              <a:t>http://about.me/elizabeth.gadd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650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E824F-4F1E-478F-B2FD-EBD3461B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of AI to boost JIFs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F15529-7F73-405D-995A-5A5D98E96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8467" y="1125538"/>
            <a:ext cx="6607066" cy="4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5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More pressure on the academy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5163771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615">
            <a:off x="1907233" y="3350630"/>
            <a:ext cx="7067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93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8229600" cy="257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4" y="0"/>
            <a:ext cx="4028937" cy="299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663">
            <a:off x="3385568" y="1009862"/>
            <a:ext cx="5655917" cy="253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59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881917" cy="55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95863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b="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9121</TotalTime>
  <Words>1103</Words>
  <Application>Microsoft Office PowerPoint</Application>
  <PresentationFormat>On-screen Show (4:3)</PresentationFormat>
  <Paragraphs>261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Default Theme</vt:lpstr>
      <vt:lpstr> </vt:lpstr>
      <vt:lpstr>More evaluation</vt:lpstr>
      <vt:lpstr>More competition</vt:lpstr>
      <vt:lpstr>More at stake</vt:lpstr>
      <vt:lpstr>PowerPoint Presentation</vt:lpstr>
      <vt:lpstr>Use of AI to boost JIFs</vt:lpstr>
      <vt:lpstr>More pressure on the academy</vt:lpstr>
      <vt:lpstr>PowerPoint Presentation</vt:lpstr>
      <vt:lpstr>PowerPoint Presentation</vt:lpstr>
      <vt:lpstr>More need for responsible metrics</vt:lpstr>
      <vt:lpstr>Response to DORA</vt:lpstr>
      <vt:lpstr>Statements on responsible metrics</vt:lpstr>
      <vt:lpstr>UK HEI 2017 survey on responsible metrics</vt:lpstr>
      <vt:lpstr>PowerPoint Presentation</vt:lpstr>
      <vt:lpstr>PowerPoint Presentation</vt:lpstr>
      <vt:lpstr>International response to DORA</vt:lpstr>
      <vt:lpstr>Example: Loughborough’s responsible metrics policy</vt:lpstr>
      <vt:lpstr>Loughborough’s policy</vt:lpstr>
      <vt:lpstr>And not just from universities…</vt:lpstr>
      <vt:lpstr>PowerPoint Presentation</vt:lpstr>
      <vt:lpstr>REF results</vt:lpstr>
      <vt:lpstr>Who is responsible for responsible metrics?</vt:lpstr>
      <vt:lpstr>Gunashekar, S., Wooding, S. &amp; Guthrie, S., 2017. How do NIHR peer review panels use bibliometric information to support their decisions? Scientometrics, 112(3), pp.1813–1835.  </vt:lpstr>
      <vt:lpstr>Who is responsible for responsible metrics?</vt:lpstr>
      <vt:lpstr>Who is responsible for responsible metrics?</vt:lpstr>
      <vt:lpstr>More types of metrics</vt:lpstr>
      <vt:lpstr>More data sources</vt:lpstr>
      <vt:lpstr>Three new tools THIS YEAR</vt:lpstr>
      <vt:lpstr>More indicators - individuals</vt:lpstr>
      <vt:lpstr>More indicators - journals</vt:lpstr>
      <vt:lpstr>PowerPoint Presentation</vt:lpstr>
      <vt:lpstr>More complicated</vt:lpstr>
      <vt:lpstr>More costly</vt:lpstr>
      <vt:lpstr> Bakker &amp; McBurney (2017) https://conservancy.umn.edu/handle/11299/188632 </vt:lpstr>
      <vt:lpstr> Bakker &amp; McBurney (2017) https://conservancy.umn.edu/handle/11299/188632 </vt:lpstr>
      <vt:lpstr>HEI research evaluation costs UK &amp; US</vt:lpstr>
      <vt:lpstr>More sophisticated analyses</vt:lpstr>
      <vt:lpstr>…require more skills</vt:lpstr>
      <vt:lpstr>A lack of formal training</vt:lpstr>
      <vt:lpstr>Lack of statistical knowledge</vt:lpstr>
      <vt:lpstr>Bibliometric competencies</vt:lpstr>
      <vt:lpstr>Competency levels of practitioners</vt:lpstr>
      <vt:lpstr>The Bibliomagician https://thebibliomagician.wordpress.com/</vt:lpstr>
      <vt:lpstr>Statistics for Responsible  Bibliometrics workshop</vt:lpstr>
      <vt:lpstr>More systemic effects</vt:lpstr>
      <vt:lpstr>PowerPoint Presentation</vt:lpstr>
      <vt:lpstr>PowerPoint Presentation</vt:lpstr>
      <vt:lpstr>Campbell’s law</vt:lpstr>
      <vt:lpstr>More calls to measure openness</vt:lpstr>
      <vt:lpstr>Summary</vt:lpstr>
      <vt:lpstr>Thank you for listening</vt:lpstr>
    </vt:vector>
  </TitlesOfParts>
  <Company>Loughborough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Walters</dc:creator>
  <cp:lastModifiedBy>Elizabeth Gadd</cp:lastModifiedBy>
  <cp:revision>328</cp:revision>
  <cp:lastPrinted>2018-06-30T11:03:48Z</cp:lastPrinted>
  <dcterms:created xsi:type="dcterms:W3CDTF">2015-08-21T07:21:37Z</dcterms:created>
  <dcterms:modified xsi:type="dcterms:W3CDTF">2018-06-30T11:16:29Z</dcterms:modified>
</cp:coreProperties>
</file>