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18" r:id="rId5"/>
    <p:sldId id="317" r:id="rId6"/>
    <p:sldId id="316" r:id="rId7"/>
    <p:sldId id="304" r:id="rId8"/>
    <p:sldId id="307" r:id="rId9"/>
    <p:sldId id="320" r:id="rId10"/>
    <p:sldId id="305" r:id="rId11"/>
    <p:sldId id="319" r:id="rId12"/>
    <p:sldId id="30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mitris  Tampakis" initials="DT" lastIdx="6" clrIdx="0">
    <p:extLst>
      <p:ext uri="{19B8F6BF-5375-455C-9EA6-DF929625EA0E}">
        <p15:presenceInfo xmlns:p15="http://schemas.microsoft.com/office/powerpoint/2012/main" userId="S::mmdt4@lunet.lboro.ac.uk::1141f678-08cd-4466-8ce8-930e803b777f" providerId="AD"/>
      </p:ext>
    </p:extLst>
  </p:cmAuthor>
  <p:cmAuthor id="2" name="Adewoye, Adeolu (Dr.)" initials="A" lastIdx="1" clrIdx="1">
    <p:extLst>
      <p:ext uri="{19B8F6BF-5375-455C-9EA6-DF929625EA0E}">
        <p15:presenceInfo xmlns:p15="http://schemas.microsoft.com/office/powerpoint/2012/main" userId="Adewoye, Adeolu (D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6771" autoAdjust="0"/>
  </p:normalViewPr>
  <p:slideViewPr>
    <p:cSldViewPr snapToGrid="0">
      <p:cViewPr varScale="1">
        <p:scale>
          <a:sx n="84" d="100"/>
          <a:sy n="84" d="100"/>
        </p:scale>
        <p:origin x="918"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CDD81E-F9FF-48BB-B740-670E4D85734A}" type="doc">
      <dgm:prSet loTypeId="urn:microsoft.com/office/officeart/2005/8/layout/hProcess9" loCatId="process" qsTypeId="urn:microsoft.com/office/officeart/2005/8/quickstyle/simple1" qsCatId="simple" csTypeId="urn:microsoft.com/office/officeart/2005/8/colors/accent1_2" csCatId="accent1" phldr="1"/>
      <dgm:spPr/>
    </dgm:pt>
    <dgm:pt modelId="{C62683B5-F5BC-4A2E-B0A9-C306E4A4C516}">
      <dgm:prSet phldrT="[Text]" custT="1"/>
      <dgm:spPr/>
      <dgm:t>
        <a:bodyPr/>
        <a:lstStyle/>
        <a:p>
          <a:r>
            <a:rPr lang="en-US" sz="1400" b="1" dirty="0">
              <a:solidFill>
                <a:schemeClr val="bg1"/>
              </a:solidFill>
            </a:rPr>
            <a:t>Data QC</a:t>
          </a:r>
        </a:p>
      </dgm:t>
    </dgm:pt>
    <dgm:pt modelId="{C5EC2D3A-8E28-4B80-99C2-84BDDF06D9BA}" type="parTrans" cxnId="{0FDDF9DF-5BCB-4164-8322-61176FE11851}">
      <dgm:prSet/>
      <dgm:spPr/>
      <dgm:t>
        <a:bodyPr/>
        <a:lstStyle/>
        <a:p>
          <a:endParaRPr lang="en-US"/>
        </a:p>
      </dgm:t>
    </dgm:pt>
    <dgm:pt modelId="{648BCF63-B04D-4844-9332-48546468221F}" type="sibTrans" cxnId="{0FDDF9DF-5BCB-4164-8322-61176FE11851}">
      <dgm:prSet/>
      <dgm:spPr/>
      <dgm:t>
        <a:bodyPr/>
        <a:lstStyle/>
        <a:p>
          <a:endParaRPr lang="en-US"/>
        </a:p>
      </dgm:t>
    </dgm:pt>
    <dgm:pt modelId="{D96765DB-E8E9-4C0D-8050-4E74EAFB9649}">
      <dgm:prSet phldrT="[Text]" custT="1"/>
      <dgm:spPr/>
      <dgm:t>
        <a:bodyPr/>
        <a:lstStyle/>
        <a:p>
          <a:r>
            <a:rPr lang="en-US" sz="1400" b="1" dirty="0"/>
            <a:t>Population of  interest</a:t>
          </a:r>
        </a:p>
      </dgm:t>
    </dgm:pt>
    <dgm:pt modelId="{1EAC7238-5369-4FD7-B60E-C4506A7DA221}" type="parTrans" cxnId="{1E897FC2-0B3B-452A-8587-39627B3183DD}">
      <dgm:prSet/>
      <dgm:spPr/>
      <dgm:t>
        <a:bodyPr/>
        <a:lstStyle/>
        <a:p>
          <a:endParaRPr lang="en-US"/>
        </a:p>
      </dgm:t>
    </dgm:pt>
    <dgm:pt modelId="{B7A69635-EC56-474B-A09E-A82C47873695}" type="sibTrans" cxnId="{1E897FC2-0B3B-452A-8587-39627B3183DD}">
      <dgm:prSet/>
      <dgm:spPr/>
      <dgm:t>
        <a:bodyPr/>
        <a:lstStyle/>
        <a:p>
          <a:endParaRPr lang="en-US"/>
        </a:p>
      </dgm:t>
    </dgm:pt>
    <dgm:pt modelId="{28912333-0AFA-4573-A8D9-43381A0723B9}">
      <dgm:prSet phldrT="[Text]" custT="1"/>
      <dgm:spPr/>
      <dgm:t>
        <a:bodyPr/>
        <a:lstStyle/>
        <a:p>
          <a:r>
            <a:rPr lang="en-US" sz="1400" b="1" dirty="0"/>
            <a:t>Live cells gating</a:t>
          </a:r>
        </a:p>
      </dgm:t>
    </dgm:pt>
    <dgm:pt modelId="{D16D1DD6-E572-427E-BC66-A65A26BB033C}" type="parTrans" cxnId="{35669092-F729-4898-8B34-38FEAE81D342}">
      <dgm:prSet/>
      <dgm:spPr/>
      <dgm:t>
        <a:bodyPr/>
        <a:lstStyle/>
        <a:p>
          <a:endParaRPr lang="en-US"/>
        </a:p>
      </dgm:t>
    </dgm:pt>
    <dgm:pt modelId="{FBAA2F3B-C3E6-4EC2-8C23-26C99929F6BD}" type="sibTrans" cxnId="{35669092-F729-4898-8B34-38FEAE81D342}">
      <dgm:prSet/>
      <dgm:spPr/>
      <dgm:t>
        <a:bodyPr/>
        <a:lstStyle/>
        <a:p>
          <a:endParaRPr lang="en-US"/>
        </a:p>
      </dgm:t>
    </dgm:pt>
    <dgm:pt modelId="{BF4D3F8E-56D3-44FB-B89D-95F25FD4D047}">
      <dgm:prSet phldrT="[Text]" custT="1"/>
      <dgm:spPr/>
      <dgm:t>
        <a:bodyPr/>
        <a:lstStyle/>
        <a:p>
          <a:r>
            <a:rPr lang="en-US" sz="1400" b="1" dirty="0"/>
            <a:t>Singlets gating</a:t>
          </a:r>
        </a:p>
      </dgm:t>
    </dgm:pt>
    <dgm:pt modelId="{E40CC10B-B2E9-4550-9DE9-EA185E4CE160}" type="parTrans" cxnId="{CA071D3D-2608-43D1-B04D-E9E022163F42}">
      <dgm:prSet/>
      <dgm:spPr/>
      <dgm:t>
        <a:bodyPr/>
        <a:lstStyle/>
        <a:p>
          <a:endParaRPr lang="en-US"/>
        </a:p>
      </dgm:t>
    </dgm:pt>
    <dgm:pt modelId="{7EE89CA9-AB85-4794-9FFD-DE217480F118}" type="sibTrans" cxnId="{CA071D3D-2608-43D1-B04D-E9E022163F42}">
      <dgm:prSet/>
      <dgm:spPr/>
      <dgm:t>
        <a:bodyPr/>
        <a:lstStyle/>
        <a:p>
          <a:endParaRPr lang="en-US"/>
        </a:p>
      </dgm:t>
    </dgm:pt>
    <dgm:pt modelId="{D189EBB5-DE28-4F63-85BA-4C28E4976561}">
      <dgm:prSet phldrT="[Text]"/>
      <dgm:spPr/>
      <dgm:t>
        <a:bodyPr/>
        <a:lstStyle/>
        <a:p>
          <a:r>
            <a:rPr lang="en-US" b="1" dirty="0"/>
            <a:t>Isotype control gating</a:t>
          </a:r>
        </a:p>
      </dgm:t>
    </dgm:pt>
    <dgm:pt modelId="{1A72B05A-D507-4E60-8BBE-C9B006051BEB}" type="parTrans" cxnId="{30359228-F0DE-4035-8DCB-3C30ACD4D395}">
      <dgm:prSet/>
      <dgm:spPr/>
      <dgm:t>
        <a:bodyPr/>
        <a:lstStyle/>
        <a:p>
          <a:endParaRPr lang="en-US"/>
        </a:p>
      </dgm:t>
    </dgm:pt>
    <dgm:pt modelId="{BC27EE81-896C-4D57-99D7-44D0E98BCA8B}" type="sibTrans" cxnId="{30359228-F0DE-4035-8DCB-3C30ACD4D395}">
      <dgm:prSet/>
      <dgm:spPr/>
      <dgm:t>
        <a:bodyPr/>
        <a:lstStyle/>
        <a:p>
          <a:endParaRPr lang="en-US"/>
        </a:p>
      </dgm:t>
    </dgm:pt>
    <dgm:pt modelId="{E8D5B982-2FE4-4F40-9514-B2681EAE4DBC}" type="pres">
      <dgm:prSet presAssocID="{37CDD81E-F9FF-48BB-B740-670E4D85734A}" presName="CompostProcess" presStyleCnt="0">
        <dgm:presLayoutVars>
          <dgm:dir/>
          <dgm:resizeHandles val="exact"/>
        </dgm:presLayoutVars>
      </dgm:prSet>
      <dgm:spPr/>
    </dgm:pt>
    <dgm:pt modelId="{8C109386-C8C3-44FA-B9E6-64FEC662315D}" type="pres">
      <dgm:prSet presAssocID="{37CDD81E-F9FF-48BB-B740-670E4D85734A}" presName="arrow" presStyleLbl="bgShp" presStyleIdx="0" presStyleCnt="1"/>
      <dgm:spPr/>
    </dgm:pt>
    <dgm:pt modelId="{F253F2D1-65C4-4B41-83C3-6C67BB0FB397}" type="pres">
      <dgm:prSet presAssocID="{37CDD81E-F9FF-48BB-B740-670E4D85734A}" presName="linearProcess" presStyleCnt="0"/>
      <dgm:spPr/>
    </dgm:pt>
    <dgm:pt modelId="{D2667B55-CDE7-4776-B010-38FCDF1E2B7F}" type="pres">
      <dgm:prSet presAssocID="{C62683B5-F5BC-4A2E-B0A9-C306E4A4C516}" presName="textNode" presStyleLbl="node1" presStyleIdx="0" presStyleCnt="5">
        <dgm:presLayoutVars>
          <dgm:bulletEnabled val="1"/>
        </dgm:presLayoutVars>
      </dgm:prSet>
      <dgm:spPr/>
    </dgm:pt>
    <dgm:pt modelId="{2EF93BE5-BB94-451A-82F9-928639FD0E4C}" type="pres">
      <dgm:prSet presAssocID="{648BCF63-B04D-4844-9332-48546468221F}" presName="sibTrans" presStyleCnt="0"/>
      <dgm:spPr/>
    </dgm:pt>
    <dgm:pt modelId="{4107D09D-AB57-4EE2-A31D-A2494014A410}" type="pres">
      <dgm:prSet presAssocID="{D96765DB-E8E9-4C0D-8050-4E74EAFB9649}" presName="textNode" presStyleLbl="node1" presStyleIdx="1" presStyleCnt="5">
        <dgm:presLayoutVars>
          <dgm:bulletEnabled val="1"/>
        </dgm:presLayoutVars>
      </dgm:prSet>
      <dgm:spPr/>
    </dgm:pt>
    <dgm:pt modelId="{C5AD68D6-3A1F-41CC-A6B7-BE7EF74001C6}" type="pres">
      <dgm:prSet presAssocID="{B7A69635-EC56-474B-A09E-A82C47873695}" presName="sibTrans" presStyleCnt="0"/>
      <dgm:spPr/>
    </dgm:pt>
    <dgm:pt modelId="{9A0AED39-AFA3-4A93-BF8D-29154DB108C6}" type="pres">
      <dgm:prSet presAssocID="{28912333-0AFA-4573-A8D9-43381A0723B9}" presName="textNode" presStyleLbl="node1" presStyleIdx="2" presStyleCnt="5">
        <dgm:presLayoutVars>
          <dgm:bulletEnabled val="1"/>
        </dgm:presLayoutVars>
      </dgm:prSet>
      <dgm:spPr/>
    </dgm:pt>
    <dgm:pt modelId="{6D288D43-2177-496D-AE77-DAD215D96530}" type="pres">
      <dgm:prSet presAssocID="{FBAA2F3B-C3E6-4EC2-8C23-26C99929F6BD}" presName="sibTrans" presStyleCnt="0"/>
      <dgm:spPr/>
    </dgm:pt>
    <dgm:pt modelId="{E9AF5F41-59A9-41DF-9035-B54E1764E58B}" type="pres">
      <dgm:prSet presAssocID="{BF4D3F8E-56D3-44FB-B89D-95F25FD4D047}" presName="textNode" presStyleLbl="node1" presStyleIdx="3" presStyleCnt="5">
        <dgm:presLayoutVars>
          <dgm:bulletEnabled val="1"/>
        </dgm:presLayoutVars>
      </dgm:prSet>
      <dgm:spPr/>
    </dgm:pt>
    <dgm:pt modelId="{71946941-9FCC-4E2A-8EA8-E1B3970065C1}" type="pres">
      <dgm:prSet presAssocID="{7EE89CA9-AB85-4794-9FFD-DE217480F118}" presName="sibTrans" presStyleCnt="0"/>
      <dgm:spPr/>
    </dgm:pt>
    <dgm:pt modelId="{E12D7510-5A83-4404-92A2-217DA75C44A5}" type="pres">
      <dgm:prSet presAssocID="{D189EBB5-DE28-4F63-85BA-4C28E4976561}" presName="textNode" presStyleLbl="node1" presStyleIdx="4" presStyleCnt="5">
        <dgm:presLayoutVars>
          <dgm:bulletEnabled val="1"/>
        </dgm:presLayoutVars>
      </dgm:prSet>
      <dgm:spPr/>
    </dgm:pt>
  </dgm:ptLst>
  <dgm:cxnLst>
    <dgm:cxn modelId="{E6324702-0B18-4AF8-BC7C-CD0101F4D863}" type="presOf" srcId="{D96765DB-E8E9-4C0D-8050-4E74EAFB9649}" destId="{4107D09D-AB57-4EE2-A31D-A2494014A410}" srcOrd="0" destOrd="0" presId="urn:microsoft.com/office/officeart/2005/8/layout/hProcess9"/>
    <dgm:cxn modelId="{30359228-F0DE-4035-8DCB-3C30ACD4D395}" srcId="{37CDD81E-F9FF-48BB-B740-670E4D85734A}" destId="{D189EBB5-DE28-4F63-85BA-4C28E4976561}" srcOrd="4" destOrd="0" parTransId="{1A72B05A-D507-4E60-8BBE-C9B006051BEB}" sibTransId="{BC27EE81-896C-4D57-99D7-44D0E98BCA8B}"/>
    <dgm:cxn modelId="{23A10E33-ABD6-4DF5-842C-8744B392DA72}" type="presOf" srcId="{28912333-0AFA-4573-A8D9-43381A0723B9}" destId="{9A0AED39-AFA3-4A93-BF8D-29154DB108C6}" srcOrd="0" destOrd="0" presId="urn:microsoft.com/office/officeart/2005/8/layout/hProcess9"/>
    <dgm:cxn modelId="{CA071D3D-2608-43D1-B04D-E9E022163F42}" srcId="{37CDD81E-F9FF-48BB-B740-670E4D85734A}" destId="{BF4D3F8E-56D3-44FB-B89D-95F25FD4D047}" srcOrd="3" destOrd="0" parTransId="{E40CC10B-B2E9-4550-9DE9-EA185E4CE160}" sibTransId="{7EE89CA9-AB85-4794-9FFD-DE217480F118}"/>
    <dgm:cxn modelId="{44298A64-D9FC-4F44-8853-3022F78542E0}" type="presOf" srcId="{D189EBB5-DE28-4F63-85BA-4C28E4976561}" destId="{E12D7510-5A83-4404-92A2-217DA75C44A5}" srcOrd="0" destOrd="0" presId="urn:microsoft.com/office/officeart/2005/8/layout/hProcess9"/>
    <dgm:cxn modelId="{B510AC49-0EB3-4B8F-9F7B-AA776242BB6A}" type="presOf" srcId="{BF4D3F8E-56D3-44FB-B89D-95F25FD4D047}" destId="{E9AF5F41-59A9-41DF-9035-B54E1764E58B}" srcOrd="0" destOrd="0" presId="urn:microsoft.com/office/officeart/2005/8/layout/hProcess9"/>
    <dgm:cxn modelId="{BD0B1B73-7EDE-4546-9E2F-2E6FB9A24B53}" type="presOf" srcId="{C62683B5-F5BC-4A2E-B0A9-C306E4A4C516}" destId="{D2667B55-CDE7-4776-B010-38FCDF1E2B7F}" srcOrd="0" destOrd="0" presId="urn:microsoft.com/office/officeart/2005/8/layout/hProcess9"/>
    <dgm:cxn modelId="{35669092-F729-4898-8B34-38FEAE81D342}" srcId="{37CDD81E-F9FF-48BB-B740-670E4D85734A}" destId="{28912333-0AFA-4573-A8D9-43381A0723B9}" srcOrd="2" destOrd="0" parTransId="{D16D1DD6-E572-427E-BC66-A65A26BB033C}" sibTransId="{FBAA2F3B-C3E6-4EC2-8C23-26C99929F6BD}"/>
    <dgm:cxn modelId="{3A7EB7B1-0A2B-4305-A76F-5CDF1950435D}" type="presOf" srcId="{37CDD81E-F9FF-48BB-B740-670E4D85734A}" destId="{E8D5B982-2FE4-4F40-9514-B2681EAE4DBC}" srcOrd="0" destOrd="0" presId="urn:microsoft.com/office/officeart/2005/8/layout/hProcess9"/>
    <dgm:cxn modelId="{1E897FC2-0B3B-452A-8587-39627B3183DD}" srcId="{37CDD81E-F9FF-48BB-B740-670E4D85734A}" destId="{D96765DB-E8E9-4C0D-8050-4E74EAFB9649}" srcOrd="1" destOrd="0" parTransId="{1EAC7238-5369-4FD7-B60E-C4506A7DA221}" sibTransId="{B7A69635-EC56-474B-A09E-A82C47873695}"/>
    <dgm:cxn modelId="{0FDDF9DF-5BCB-4164-8322-61176FE11851}" srcId="{37CDD81E-F9FF-48BB-B740-670E4D85734A}" destId="{C62683B5-F5BC-4A2E-B0A9-C306E4A4C516}" srcOrd="0" destOrd="0" parTransId="{C5EC2D3A-8E28-4B80-99C2-84BDDF06D9BA}" sibTransId="{648BCF63-B04D-4844-9332-48546468221F}"/>
    <dgm:cxn modelId="{1ECDCC91-E38D-4C8B-B3B2-56AA1607BC35}" type="presParOf" srcId="{E8D5B982-2FE4-4F40-9514-B2681EAE4DBC}" destId="{8C109386-C8C3-44FA-B9E6-64FEC662315D}" srcOrd="0" destOrd="0" presId="urn:microsoft.com/office/officeart/2005/8/layout/hProcess9"/>
    <dgm:cxn modelId="{1D5E4AAA-CEF8-490D-A4D7-0C9E4ED67083}" type="presParOf" srcId="{E8D5B982-2FE4-4F40-9514-B2681EAE4DBC}" destId="{F253F2D1-65C4-4B41-83C3-6C67BB0FB397}" srcOrd="1" destOrd="0" presId="urn:microsoft.com/office/officeart/2005/8/layout/hProcess9"/>
    <dgm:cxn modelId="{356BF50A-E871-48BF-9D4F-3C10E7D20253}" type="presParOf" srcId="{F253F2D1-65C4-4B41-83C3-6C67BB0FB397}" destId="{D2667B55-CDE7-4776-B010-38FCDF1E2B7F}" srcOrd="0" destOrd="0" presId="urn:microsoft.com/office/officeart/2005/8/layout/hProcess9"/>
    <dgm:cxn modelId="{7C108D16-2365-4620-B776-86F3F1977492}" type="presParOf" srcId="{F253F2D1-65C4-4B41-83C3-6C67BB0FB397}" destId="{2EF93BE5-BB94-451A-82F9-928639FD0E4C}" srcOrd="1" destOrd="0" presId="urn:microsoft.com/office/officeart/2005/8/layout/hProcess9"/>
    <dgm:cxn modelId="{E6FA08D8-F041-466B-8943-2F934CD14FBE}" type="presParOf" srcId="{F253F2D1-65C4-4B41-83C3-6C67BB0FB397}" destId="{4107D09D-AB57-4EE2-A31D-A2494014A410}" srcOrd="2" destOrd="0" presId="urn:microsoft.com/office/officeart/2005/8/layout/hProcess9"/>
    <dgm:cxn modelId="{970571A8-3515-41A6-80BD-05437C1CE607}" type="presParOf" srcId="{F253F2D1-65C4-4B41-83C3-6C67BB0FB397}" destId="{C5AD68D6-3A1F-41CC-A6B7-BE7EF74001C6}" srcOrd="3" destOrd="0" presId="urn:microsoft.com/office/officeart/2005/8/layout/hProcess9"/>
    <dgm:cxn modelId="{3E5AD45B-22BD-466D-9299-6E9871B8FF73}" type="presParOf" srcId="{F253F2D1-65C4-4B41-83C3-6C67BB0FB397}" destId="{9A0AED39-AFA3-4A93-BF8D-29154DB108C6}" srcOrd="4" destOrd="0" presId="urn:microsoft.com/office/officeart/2005/8/layout/hProcess9"/>
    <dgm:cxn modelId="{6AA66973-221B-474C-9C7E-3C0ABAA421CA}" type="presParOf" srcId="{F253F2D1-65C4-4B41-83C3-6C67BB0FB397}" destId="{6D288D43-2177-496D-AE77-DAD215D96530}" srcOrd="5" destOrd="0" presId="urn:microsoft.com/office/officeart/2005/8/layout/hProcess9"/>
    <dgm:cxn modelId="{E8936B5A-7C34-408D-8FFC-59EEB7C00188}" type="presParOf" srcId="{F253F2D1-65C4-4B41-83C3-6C67BB0FB397}" destId="{E9AF5F41-59A9-41DF-9035-B54E1764E58B}" srcOrd="6" destOrd="0" presId="urn:microsoft.com/office/officeart/2005/8/layout/hProcess9"/>
    <dgm:cxn modelId="{7411E671-2400-4365-9554-90172AA51B8B}" type="presParOf" srcId="{F253F2D1-65C4-4B41-83C3-6C67BB0FB397}" destId="{71946941-9FCC-4E2A-8EA8-E1B3970065C1}" srcOrd="7" destOrd="0" presId="urn:microsoft.com/office/officeart/2005/8/layout/hProcess9"/>
    <dgm:cxn modelId="{B00473E3-7F4D-43ED-8D43-9F63A7B89EB2}" type="presParOf" srcId="{F253F2D1-65C4-4B41-83C3-6C67BB0FB397}" destId="{E12D7510-5A83-4404-92A2-217DA75C44A5}" srcOrd="8"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09386-C8C3-44FA-B9E6-64FEC662315D}">
      <dsp:nvSpPr>
        <dsp:cNvPr id="0" name=""/>
        <dsp:cNvSpPr/>
      </dsp:nvSpPr>
      <dsp:spPr>
        <a:xfrm>
          <a:off x="857351" y="0"/>
          <a:ext cx="9716646" cy="101497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667B55-CDE7-4776-B010-38FCDF1E2B7F}">
      <dsp:nvSpPr>
        <dsp:cNvPr id="0" name=""/>
        <dsp:cNvSpPr/>
      </dsp:nvSpPr>
      <dsp:spPr>
        <a:xfrm>
          <a:off x="715" y="304493"/>
          <a:ext cx="2164972" cy="405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Data QC</a:t>
          </a:r>
        </a:p>
      </dsp:txBody>
      <dsp:txXfrm>
        <a:off x="20534" y="324312"/>
        <a:ext cx="2125334" cy="366353"/>
      </dsp:txXfrm>
    </dsp:sp>
    <dsp:sp modelId="{4107D09D-AB57-4EE2-A31D-A2494014A410}">
      <dsp:nvSpPr>
        <dsp:cNvPr id="0" name=""/>
        <dsp:cNvSpPr/>
      </dsp:nvSpPr>
      <dsp:spPr>
        <a:xfrm>
          <a:off x="2316951" y="304493"/>
          <a:ext cx="2164972" cy="405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Population of  interest</a:t>
          </a:r>
        </a:p>
      </dsp:txBody>
      <dsp:txXfrm>
        <a:off x="2336770" y="324312"/>
        <a:ext cx="2125334" cy="366353"/>
      </dsp:txXfrm>
    </dsp:sp>
    <dsp:sp modelId="{9A0AED39-AFA3-4A93-BF8D-29154DB108C6}">
      <dsp:nvSpPr>
        <dsp:cNvPr id="0" name=""/>
        <dsp:cNvSpPr/>
      </dsp:nvSpPr>
      <dsp:spPr>
        <a:xfrm>
          <a:off x="4633188" y="304493"/>
          <a:ext cx="2164972" cy="405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Live cells gating</a:t>
          </a:r>
        </a:p>
      </dsp:txBody>
      <dsp:txXfrm>
        <a:off x="4653007" y="324312"/>
        <a:ext cx="2125334" cy="366353"/>
      </dsp:txXfrm>
    </dsp:sp>
    <dsp:sp modelId="{E9AF5F41-59A9-41DF-9035-B54E1764E58B}">
      <dsp:nvSpPr>
        <dsp:cNvPr id="0" name=""/>
        <dsp:cNvSpPr/>
      </dsp:nvSpPr>
      <dsp:spPr>
        <a:xfrm>
          <a:off x="6949425" y="304493"/>
          <a:ext cx="2164972" cy="405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Singlets gating</a:t>
          </a:r>
        </a:p>
      </dsp:txBody>
      <dsp:txXfrm>
        <a:off x="6969244" y="324312"/>
        <a:ext cx="2125334" cy="366353"/>
      </dsp:txXfrm>
    </dsp:sp>
    <dsp:sp modelId="{E12D7510-5A83-4404-92A2-217DA75C44A5}">
      <dsp:nvSpPr>
        <dsp:cNvPr id="0" name=""/>
        <dsp:cNvSpPr/>
      </dsp:nvSpPr>
      <dsp:spPr>
        <a:xfrm>
          <a:off x="9265661" y="304493"/>
          <a:ext cx="2164972" cy="40599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Isotype control gating</a:t>
          </a:r>
        </a:p>
      </dsp:txBody>
      <dsp:txXfrm>
        <a:off x="9285480" y="324312"/>
        <a:ext cx="2125334" cy="36635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836C18-1570-4740-B47F-E7FC117893A7}" type="datetimeFigureOut">
              <a:rPr lang="en-GB" smtClean="0"/>
              <a:t>18/08/2020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621CFC-260A-42A5-B9C4-06157986B007}" type="slidenum">
              <a:rPr lang="en-GB" smtClean="0"/>
              <a:t>‹#›</a:t>
            </a:fld>
            <a:endParaRPr lang="en-GB"/>
          </a:p>
        </p:txBody>
      </p:sp>
    </p:spTree>
    <p:extLst>
      <p:ext uri="{BB962C8B-B14F-4D97-AF65-F5344CB8AC3E}">
        <p14:creationId xmlns:p14="http://schemas.microsoft.com/office/powerpoint/2010/main" val="40068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S1:</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Characterisation of mesenchymal stem and endothelial cells.</a:t>
            </a:r>
            <a:r>
              <a:rPr lang="en-GB" sz="1200" kern="1200" dirty="0">
                <a:solidFill>
                  <a:schemeClr val="tx1"/>
                </a:solidFill>
                <a:effectLst/>
                <a:latin typeface="+mn-lt"/>
                <a:ea typeface="+mn-ea"/>
                <a:cs typeface="+mn-cs"/>
              </a:rPr>
              <a:t> Top panel: representative histograms of surface markers expression in MSCs from flow </a:t>
            </a:r>
            <a:r>
              <a:rPr lang="en-GB" sz="1200" kern="1200" dirty="0" err="1">
                <a:solidFill>
                  <a:schemeClr val="tx1"/>
                </a:solidFill>
                <a:effectLst/>
                <a:latin typeface="+mn-lt"/>
                <a:ea typeface="+mn-ea"/>
                <a:cs typeface="+mn-cs"/>
              </a:rPr>
              <a:t>cytometric</a:t>
            </a:r>
            <a:r>
              <a:rPr lang="en-GB" sz="1200" kern="1200" dirty="0">
                <a:solidFill>
                  <a:schemeClr val="tx1"/>
                </a:solidFill>
                <a:effectLst/>
                <a:latin typeface="+mn-lt"/>
                <a:ea typeface="+mn-ea"/>
                <a:cs typeface="+mn-cs"/>
              </a:rPr>
              <a:t> analysis. Negative control (isotypes) is represented by the sky-blue filled histogram, and the pink-filled histogram includes the surface markers CD73, CD90, CD105. The isotype control cocktail CD34/CD45/CD14/CD20-PerCP are represented by the grey, pink and sky-blue histograms plotted together. The lower panel shows representative images of BOECs morphology (A) tube-like structure in Matrigel confirming BOECs potential for angiogenesis (B) and BOECs immunophenotyping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E621CFC-260A-42A5-B9C4-06157986B007}" type="slidenum">
              <a:rPr lang="en-GB" smtClean="0"/>
              <a:t>2</a:t>
            </a:fld>
            <a:endParaRPr lang="en-GB"/>
          </a:p>
        </p:txBody>
      </p:sp>
    </p:spTree>
    <p:extLst>
      <p:ext uri="{BB962C8B-B14F-4D97-AF65-F5344CB8AC3E}">
        <p14:creationId xmlns:p14="http://schemas.microsoft.com/office/powerpoint/2010/main" val="3464542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Figure S2:</a:t>
            </a:r>
            <a:r>
              <a:rPr lang="en-GB" sz="1200" b="1" baseline="0" dirty="0"/>
              <a:t> </a:t>
            </a:r>
            <a:r>
              <a:rPr lang="en-GB" sz="1200" b="1" dirty="0"/>
              <a:t>Flow cytometry gating strategy for senescent cells.  </a:t>
            </a:r>
            <a:r>
              <a:rPr lang="en-GB" sz="1200" dirty="0"/>
              <a:t>Prior to processing, data quality was checked by plotting Time vs SSC to check laser status;  singlets: to exclude the doublets cells; SSC vs FSC to select population of interest;  and Live/Dead staining to exclude the dead cells.</a:t>
            </a:r>
            <a:endParaRPr lang="en-GB" dirty="0"/>
          </a:p>
        </p:txBody>
      </p:sp>
      <p:sp>
        <p:nvSpPr>
          <p:cNvPr id="4" name="Slide Number Placeholder 3"/>
          <p:cNvSpPr>
            <a:spLocks noGrp="1"/>
          </p:cNvSpPr>
          <p:nvPr>
            <p:ph type="sldNum" sz="quarter" idx="10"/>
          </p:nvPr>
        </p:nvSpPr>
        <p:spPr/>
        <p:txBody>
          <a:bodyPr/>
          <a:lstStyle/>
          <a:p>
            <a:fld id="{5E621CFC-260A-42A5-B9C4-06157986B007}" type="slidenum">
              <a:rPr lang="en-GB" smtClean="0"/>
              <a:t>3</a:t>
            </a:fld>
            <a:endParaRPr lang="en-GB"/>
          </a:p>
        </p:txBody>
      </p:sp>
    </p:spTree>
    <p:extLst>
      <p:ext uri="{BB962C8B-B14F-4D97-AF65-F5344CB8AC3E}">
        <p14:creationId xmlns:p14="http://schemas.microsoft.com/office/powerpoint/2010/main" val="3111379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Figure S3:</a:t>
            </a:r>
            <a:r>
              <a:rPr lang="en-GB" sz="1200" b="1" baseline="0" dirty="0"/>
              <a:t> </a:t>
            </a:r>
            <a:r>
              <a:rPr lang="en-GB" sz="1200" b="1" dirty="0"/>
              <a:t> Estimated cell size in MSCs over long-term in culture</a:t>
            </a:r>
            <a:r>
              <a:rPr lang="en-GB" sz="1200" dirty="0"/>
              <a:t>.  The</a:t>
            </a:r>
            <a:r>
              <a:rPr lang="en-GB" sz="1200" baseline="0" dirty="0"/>
              <a:t> geometric mean of the forward scatter from the flow cytometry data at time points (early, intermediate and late) was used to estimate changes in cell sizes over the period of culture. A significant increase in cell size was observed in intermediate passage when compared to cells at early passage (p &lt; 0.05). Similarly, the cell sizes in the late passage were significantly larger than those of the early passage (p &lt; 0.05).  </a:t>
            </a:r>
            <a:r>
              <a:rPr lang="en-GB" sz="1200" kern="1200" dirty="0">
                <a:solidFill>
                  <a:schemeClr val="tx1"/>
                </a:solidFill>
                <a:effectLst/>
                <a:latin typeface="+mn-lt"/>
                <a:ea typeface="+mn-ea"/>
                <a:cs typeface="+mn-cs"/>
              </a:rPr>
              <a:t>Data presented as standard error mean bar,</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asterisks denote statistical significance (**p &lt; 0.05) by t test</a:t>
            </a:r>
            <a:r>
              <a:rPr lang="en-GB" sz="1200" kern="1200" baseline="0" dirty="0">
                <a:solidFill>
                  <a:schemeClr val="tx1"/>
                </a:solidFill>
                <a:effectLst/>
                <a:latin typeface="+mn-lt"/>
                <a:ea typeface="+mn-ea"/>
                <a:cs typeface="+mn-cs"/>
              </a:rPr>
              <a:t> and n= 8.</a:t>
            </a:r>
            <a:endParaRPr lang="en-GB" sz="1200" baseline="0" dirty="0"/>
          </a:p>
        </p:txBody>
      </p:sp>
      <p:sp>
        <p:nvSpPr>
          <p:cNvPr id="4" name="Slide Number Placeholder 3"/>
          <p:cNvSpPr>
            <a:spLocks noGrp="1"/>
          </p:cNvSpPr>
          <p:nvPr>
            <p:ph type="sldNum" sz="quarter" idx="10"/>
          </p:nvPr>
        </p:nvSpPr>
        <p:spPr/>
        <p:txBody>
          <a:bodyPr/>
          <a:lstStyle/>
          <a:p>
            <a:fld id="{5E621CFC-260A-42A5-B9C4-06157986B007}" type="slidenum">
              <a:rPr lang="en-GB" smtClean="0"/>
              <a:t>4</a:t>
            </a:fld>
            <a:endParaRPr lang="en-GB"/>
          </a:p>
        </p:txBody>
      </p:sp>
    </p:spTree>
    <p:extLst>
      <p:ext uri="{BB962C8B-B14F-4D97-AF65-F5344CB8AC3E}">
        <p14:creationId xmlns:p14="http://schemas.microsoft.com/office/powerpoint/2010/main" val="4086040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mn-lt"/>
              </a:rPr>
              <a:t>Figure S4:</a:t>
            </a:r>
            <a:r>
              <a:rPr lang="en-GB" sz="1200" b="1" baseline="0" dirty="0">
                <a:latin typeface="+mn-lt"/>
              </a:rPr>
              <a:t> </a:t>
            </a:r>
            <a:r>
              <a:rPr lang="en-GB" sz="1200" b="1" dirty="0">
                <a:latin typeface="+mn-lt"/>
              </a:rPr>
              <a:t>Quantification of senescent cells in early and late passaged BOCEs using flow cytometry</a:t>
            </a:r>
            <a:r>
              <a:rPr lang="en-GB" sz="1200" b="1" baseline="0" dirty="0">
                <a:latin typeface="+mn-lt"/>
              </a:rPr>
              <a:t> method.</a:t>
            </a:r>
            <a:r>
              <a:rPr lang="en-GB" sz="1200" baseline="0" dirty="0">
                <a:latin typeface="+mn-lt"/>
              </a:rPr>
              <a:t> </a:t>
            </a:r>
            <a:r>
              <a:rPr lang="en-GB" sz="1200" kern="1200" dirty="0">
                <a:solidFill>
                  <a:schemeClr val="tx1"/>
                </a:solidFill>
                <a:effectLst/>
                <a:latin typeface="+mn-lt"/>
                <a:ea typeface="+mn-ea"/>
                <a:cs typeface="+mn-cs"/>
              </a:rPr>
              <a:t>BOECs (n=4)</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serially passaged over time in culture were screened for level of senescence at early</a:t>
            </a:r>
            <a:r>
              <a:rPr lang="en-GB" sz="1200" kern="1200" baseline="0" dirty="0">
                <a:solidFill>
                  <a:schemeClr val="tx1"/>
                </a:solidFill>
                <a:effectLst/>
                <a:latin typeface="+mn-lt"/>
                <a:ea typeface="+mn-ea"/>
                <a:cs typeface="+mn-cs"/>
              </a:rPr>
              <a:t> and </a:t>
            </a:r>
            <a:r>
              <a:rPr lang="en-GB" sz="1200" kern="1200" dirty="0">
                <a:solidFill>
                  <a:schemeClr val="tx1"/>
                </a:solidFill>
                <a:effectLst/>
                <a:latin typeface="+mn-lt"/>
                <a:ea typeface="+mn-ea"/>
                <a:cs typeface="+mn-cs"/>
              </a:rPr>
              <a:t>late passage by flow cytometry-based method </a:t>
            </a:r>
            <a:r>
              <a:rPr lang="en-GB" sz="1200" b="0" kern="1200" dirty="0">
                <a:solidFill>
                  <a:schemeClr val="tx1"/>
                </a:solidFill>
                <a:effectLst/>
                <a:latin typeface="+mn-lt"/>
                <a:ea typeface="+mn-ea"/>
                <a:cs typeface="+mn-cs"/>
              </a:rPr>
              <a:t>(A) increased in</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SA-β-Gal activity level between</a:t>
            </a:r>
            <a:r>
              <a:rPr lang="en-GB" sz="1200" b="0" kern="1200" baseline="0" dirty="0">
                <a:solidFill>
                  <a:schemeClr val="tx1"/>
                </a:solidFill>
                <a:effectLst/>
                <a:latin typeface="+mn-lt"/>
                <a:ea typeface="+mn-ea"/>
                <a:cs typeface="+mn-cs"/>
              </a:rPr>
              <a:t> the early and late passaged </a:t>
            </a:r>
            <a:r>
              <a:rPr lang="en-GB" sz="1200" kern="1200" baseline="0" dirty="0">
                <a:solidFill>
                  <a:schemeClr val="tx1"/>
                </a:solidFill>
                <a:effectLst/>
                <a:latin typeface="+mn-lt"/>
                <a:ea typeface="+mn-ea"/>
                <a:cs typeface="+mn-cs"/>
              </a:rPr>
              <a:t>cells </a:t>
            </a:r>
            <a:r>
              <a:rPr lang="en-GB" sz="1200" baseline="0" dirty="0"/>
              <a:t>(p &lt; 0.05)</a:t>
            </a:r>
            <a:r>
              <a:rPr lang="en-GB" sz="1200" kern="1200" dirty="0">
                <a:solidFill>
                  <a:schemeClr val="tx1"/>
                </a:solidFill>
                <a:effectLst/>
                <a:latin typeface="+mn-lt"/>
                <a:ea typeface="+mn-ea"/>
                <a:cs typeface="+mn-cs"/>
              </a:rPr>
              <a:t>, (B) elevated p16INKA4a expression level between</a:t>
            </a:r>
            <a:r>
              <a:rPr lang="en-GB" sz="1200" kern="1200" baseline="0" dirty="0">
                <a:solidFill>
                  <a:schemeClr val="tx1"/>
                </a:solidFill>
                <a:effectLst/>
                <a:latin typeface="+mn-lt"/>
                <a:ea typeface="+mn-ea"/>
                <a:cs typeface="+mn-cs"/>
              </a:rPr>
              <a:t> the early and late passaged cells </a:t>
            </a:r>
            <a:r>
              <a:rPr lang="en-GB" sz="1200" baseline="0" dirty="0"/>
              <a:t>(p &lt; 0.05)</a:t>
            </a:r>
            <a:r>
              <a:rPr lang="en-GB" sz="1200" kern="1200" dirty="0">
                <a:solidFill>
                  <a:schemeClr val="tx1"/>
                </a:solidFill>
                <a:effectLst/>
                <a:latin typeface="+mn-lt"/>
                <a:ea typeface="+mn-ea"/>
                <a:cs typeface="+mn-cs"/>
              </a:rPr>
              <a:t>, and (C) significantly</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increased in DNA damage response (γH2AX) expression in the</a:t>
            </a:r>
            <a:r>
              <a:rPr lang="en-GB" sz="1200" kern="1200" baseline="0" dirty="0">
                <a:solidFill>
                  <a:schemeClr val="tx1"/>
                </a:solidFill>
                <a:effectLst/>
                <a:latin typeface="+mn-lt"/>
                <a:ea typeface="+mn-ea"/>
                <a:cs typeface="+mn-cs"/>
              </a:rPr>
              <a:t> late passaged cells when compared to those at early  stage </a:t>
            </a:r>
            <a:r>
              <a:rPr lang="en-GB" sz="1200" baseline="0" dirty="0"/>
              <a:t>(p &lt; 0.05)</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The results are presented as the mean ± </a:t>
            </a:r>
            <a:r>
              <a:rPr lang="en-GB" sz="1200" kern="1200" dirty="0" err="1">
                <a:solidFill>
                  <a:schemeClr val="tx1"/>
                </a:solidFill>
                <a:effectLst/>
                <a:latin typeface="+mn-lt"/>
                <a:ea typeface="+mn-ea"/>
                <a:cs typeface="+mn-cs"/>
              </a:rPr>
              <a:t>s.e.m.</a:t>
            </a:r>
            <a:r>
              <a:rPr lang="en-GB" sz="1200" kern="1200" dirty="0">
                <a:solidFill>
                  <a:schemeClr val="tx1"/>
                </a:solidFill>
                <a:effectLst/>
                <a:latin typeface="+mn-lt"/>
                <a:ea typeface="+mn-ea"/>
                <a:cs typeface="+mn-cs"/>
              </a:rPr>
              <a:t> of three independent experiments and asterisks denote statistical significance (***p &lt; 0.05) by  independent t test.  The lower panel represents</a:t>
            </a:r>
            <a:r>
              <a:rPr lang="en-GB" sz="1200" kern="1200" baseline="0" dirty="0">
                <a:solidFill>
                  <a:schemeClr val="tx1"/>
                </a:solidFill>
                <a:effectLst/>
                <a:latin typeface="+mn-lt"/>
                <a:ea typeface="+mn-ea"/>
                <a:cs typeface="+mn-cs"/>
              </a:rPr>
              <a:t> the </a:t>
            </a:r>
            <a:r>
              <a:rPr lang="en-GB" sz="1200" kern="1200" dirty="0">
                <a:solidFill>
                  <a:schemeClr val="tx1"/>
                </a:solidFill>
                <a:effectLst/>
                <a:latin typeface="+mn-lt"/>
                <a:ea typeface="+mn-ea"/>
                <a:cs typeface="+mn-cs"/>
              </a:rPr>
              <a:t>correlation of cells expressing (D) p16 and SA-β-Gal markers </a:t>
            </a:r>
            <a:r>
              <a:rPr lang="en-GB" sz="1200" i="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=0.78;</a:t>
            </a:r>
            <a:r>
              <a:rPr lang="en-GB" sz="1200" kern="1200" baseline="0" dirty="0">
                <a:solidFill>
                  <a:schemeClr val="tx1"/>
                </a:solidFill>
                <a:effectLst/>
                <a:latin typeface="+mn-lt"/>
                <a:ea typeface="+mn-ea"/>
                <a:cs typeface="+mn-cs"/>
              </a:rPr>
              <a:t> p&lt; 0.05</a:t>
            </a:r>
            <a:r>
              <a:rPr lang="en-GB" sz="1200" kern="1200" dirty="0">
                <a:solidFill>
                  <a:schemeClr val="tx1"/>
                </a:solidFill>
                <a:effectLst/>
                <a:latin typeface="+mn-lt"/>
                <a:ea typeface="+mn-ea"/>
                <a:cs typeface="+mn-cs"/>
              </a:rPr>
              <a:t>, (E) γH2AX and SA-β-Gal markers </a:t>
            </a:r>
            <a:r>
              <a:rPr lang="en-GB" sz="1200" i="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=0.85;</a:t>
            </a:r>
            <a:r>
              <a:rPr lang="en-GB" sz="1200" kern="1200" baseline="0" dirty="0">
                <a:solidFill>
                  <a:schemeClr val="tx1"/>
                </a:solidFill>
                <a:effectLst/>
                <a:latin typeface="+mn-lt"/>
                <a:ea typeface="+mn-ea"/>
                <a:cs typeface="+mn-cs"/>
              </a:rPr>
              <a:t> p&lt; 0.05,</a:t>
            </a:r>
            <a:r>
              <a:rPr lang="en-GB" sz="1200" kern="1200" dirty="0">
                <a:solidFill>
                  <a:schemeClr val="tx1"/>
                </a:solidFill>
                <a:effectLst/>
                <a:latin typeface="+mn-lt"/>
                <a:ea typeface="+mn-ea"/>
                <a:cs typeface="+mn-cs"/>
              </a:rPr>
              <a:t> (F) γH2AX and p16 markers </a:t>
            </a:r>
            <a:r>
              <a:rPr lang="en-GB" sz="1200" i="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=0.47 ;</a:t>
            </a:r>
            <a:r>
              <a:rPr lang="en-GB" sz="1200" kern="1200" baseline="0" dirty="0">
                <a:solidFill>
                  <a:schemeClr val="tx1"/>
                </a:solidFill>
                <a:effectLst/>
                <a:latin typeface="+mn-lt"/>
                <a:ea typeface="+mn-ea"/>
                <a:cs typeface="+mn-cs"/>
              </a:rPr>
              <a:t> p&lt; 0.05</a:t>
            </a:r>
            <a:r>
              <a:rPr lang="en-GB" sz="1200" kern="1200" dirty="0">
                <a:solidFill>
                  <a:schemeClr val="tx1"/>
                </a:solidFill>
                <a:effectLst/>
                <a:latin typeface="+mn-lt"/>
                <a:ea typeface="+mn-ea"/>
                <a:cs typeface="+mn-cs"/>
              </a:rPr>
              <a:t>. There</a:t>
            </a:r>
            <a:r>
              <a:rPr lang="en-GB" sz="1200" kern="1200" baseline="0" dirty="0">
                <a:solidFill>
                  <a:schemeClr val="tx1"/>
                </a:solidFill>
                <a:effectLst/>
                <a:latin typeface="+mn-lt"/>
                <a:ea typeface="+mn-ea"/>
                <a:cs typeface="+mn-cs"/>
              </a:rPr>
              <a:t> is a </a:t>
            </a:r>
            <a:r>
              <a:rPr lang="en-GB" sz="1200" kern="1200" dirty="0">
                <a:solidFill>
                  <a:schemeClr val="tx1"/>
                </a:solidFill>
                <a:effectLst/>
                <a:latin typeface="+mn-lt"/>
                <a:ea typeface="+mn-ea"/>
                <a:cs typeface="+mn-cs"/>
              </a:rPr>
              <a:t>strong</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positive correlation between</a:t>
            </a:r>
            <a:r>
              <a:rPr lang="en-GB" sz="1200" kern="1200" baseline="0" dirty="0">
                <a:solidFill>
                  <a:schemeClr val="tx1"/>
                </a:solidFill>
                <a:effectLst/>
                <a:latin typeface="+mn-lt"/>
                <a:ea typeface="+mn-ea"/>
                <a:cs typeface="+mn-cs"/>
              </a:rPr>
              <a:t> the markers as indicated by Spearman test.</a:t>
            </a:r>
          </a:p>
        </p:txBody>
      </p:sp>
      <p:sp>
        <p:nvSpPr>
          <p:cNvPr id="4" name="Slide Number Placeholder 3"/>
          <p:cNvSpPr>
            <a:spLocks noGrp="1"/>
          </p:cNvSpPr>
          <p:nvPr>
            <p:ph type="sldNum" sz="quarter" idx="10"/>
          </p:nvPr>
        </p:nvSpPr>
        <p:spPr/>
        <p:txBody>
          <a:bodyPr/>
          <a:lstStyle/>
          <a:p>
            <a:fld id="{5E621CFC-260A-42A5-B9C4-06157986B007}" type="slidenum">
              <a:rPr lang="en-GB" smtClean="0"/>
              <a:t>5</a:t>
            </a:fld>
            <a:endParaRPr lang="en-GB"/>
          </a:p>
        </p:txBody>
      </p:sp>
    </p:spTree>
    <p:extLst>
      <p:ext uri="{BB962C8B-B14F-4D97-AF65-F5344CB8AC3E}">
        <p14:creationId xmlns:p14="http://schemas.microsoft.com/office/powerpoint/2010/main" val="2742484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mn-lt"/>
              </a:rPr>
              <a:t>Figure S5 </a:t>
            </a:r>
            <a:r>
              <a:rPr lang="en-GB" sz="1200" dirty="0">
                <a:latin typeface="+mn-lt"/>
              </a:rPr>
              <a:t>:</a:t>
            </a:r>
            <a:r>
              <a:rPr lang="en-GB" sz="1200" baseline="0" dirty="0">
                <a:latin typeface="+mn-lt"/>
              </a:rPr>
              <a:t> </a:t>
            </a:r>
            <a:r>
              <a:rPr lang="en-GB" sz="1200" b="1" baseline="0" dirty="0">
                <a:latin typeface="+mn-lt"/>
              </a:rPr>
              <a:t>S</a:t>
            </a:r>
            <a:r>
              <a:rPr lang="en-GB" sz="1200" b="1" dirty="0">
                <a:latin typeface="+mn-lt"/>
              </a:rPr>
              <a:t>enescence</a:t>
            </a:r>
            <a:r>
              <a:rPr lang="en-GB" sz="1200" b="1" baseline="0" dirty="0">
                <a:latin typeface="+mn-lt"/>
              </a:rPr>
              <a:t>-induced</a:t>
            </a:r>
            <a:r>
              <a:rPr lang="en-GB" sz="1200" b="1" dirty="0">
                <a:latin typeface="+mn-lt"/>
              </a:rPr>
              <a:t> and proliferating cellular</a:t>
            </a:r>
            <a:r>
              <a:rPr lang="en-GB" sz="1200" b="1" baseline="0" dirty="0">
                <a:latin typeface="+mn-lt"/>
              </a:rPr>
              <a:t> morphology</a:t>
            </a:r>
            <a:r>
              <a:rPr lang="en-GB" sz="1200" baseline="0" dirty="0">
                <a:latin typeface="+mn-lt"/>
              </a:rPr>
              <a:t>.  A representative image of proliferating and senescence-induced cells </a:t>
            </a:r>
            <a:r>
              <a:rPr lang="en-GB" sz="1200" kern="1200" dirty="0">
                <a:solidFill>
                  <a:schemeClr val="tx1"/>
                </a:solidFill>
                <a:effectLst/>
                <a:latin typeface="+mn-lt"/>
                <a:ea typeface="+mn-ea"/>
                <a:cs typeface="+mn-cs"/>
              </a:rPr>
              <a:t>at 100 </a:t>
            </a:r>
            <a:r>
              <a:rPr lang="en-GB" sz="1200" kern="1200" dirty="0" err="1">
                <a:solidFill>
                  <a:schemeClr val="tx1"/>
                </a:solidFill>
                <a:effectLst/>
                <a:latin typeface="+mn-lt"/>
                <a:ea typeface="+mn-ea"/>
                <a:cs typeface="+mn-cs"/>
              </a:rPr>
              <a:t>μm</a:t>
            </a:r>
            <a:r>
              <a:rPr lang="en-GB" sz="1200" kern="1200" dirty="0">
                <a:solidFill>
                  <a:schemeClr val="tx1"/>
                </a:solidFill>
                <a:effectLst/>
                <a:latin typeface="+mn-lt"/>
                <a:ea typeface="+mn-ea"/>
                <a:cs typeface="+mn-cs"/>
              </a:rPr>
              <a:t> scale bar. </a:t>
            </a:r>
            <a:r>
              <a:rPr lang="en-GB" sz="1200" baseline="0" dirty="0">
                <a:latin typeface="+mn-lt"/>
              </a:rPr>
              <a:t>The morphology of the senescence-induced cells for the three cell types and the two induction models displayed the characteristic flatten and elongated morphology of senescent cells.  BOCEs (A and B); MSCs (C and D); and U373 (E and F).</a:t>
            </a:r>
          </a:p>
          <a:p>
            <a:endParaRPr lang="en-US" dirty="0"/>
          </a:p>
        </p:txBody>
      </p:sp>
      <p:sp>
        <p:nvSpPr>
          <p:cNvPr id="4" name="Slide Number Placeholder 3"/>
          <p:cNvSpPr>
            <a:spLocks noGrp="1"/>
          </p:cNvSpPr>
          <p:nvPr>
            <p:ph type="sldNum" sz="quarter" idx="5"/>
          </p:nvPr>
        </p:nvSpPr>
        <p:spPr/>
        <p:txBody>
          <a:bodyPr/>
          <a:lstStyle/>
          <a:p>
            <a:fld id="{5E621CFC-260A-42A5-B9C4-06157986B007}" type="slidenum">
              <a:rPr lang="en-GB" smtClean="0"/>
              <a:t>6</a:t>
            </a:fld>
            <a:endParaRPr lang="en-GB"/>
          </a:p>
        </p:txBody>
      </p:sp>
    </p:spTree>
    <p:extLst>
      <p:ext uri="{BB962C8B-B14F-4D97-AF65-F5344CB8AC3E}">
        <p14:creationId xmlns:p14="http://schemas.microsoft.com/office/powerpoint/2010/main" val="414229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mn-lt"/>
              </a:rPr>
              <a:t>Figure S6:</a:t>
            </a:r>
            <a:r>
              <a:rPr lang="en-GB" sz="1200" b="1" baseline="0" dirty="0">
                <a:latin typeface="+mn-lt"/>
              </a:rPr>
              <a:t> </a:t>
            </a:r>
            <a:r>
              <a:rPr lang="en-GB" sz="1200" b="1" dirty="0" err="1">
                <a:latin typeface="+mn-lt"/>
              </a:rPr>
              <a:t>Autofluorescence</a:t>
            </a:r>
            <a:r>
              <a:rPr lang="en-GB" sz="1200" b="1" dirty="0">
                <a:latin typeface="+mn-lt"/>
              </a:rPr>
              <a:t> of senescence</a:t>
            </a:r>
            <a:r>
              <a:rPr lang="en-GB" sz="1200" b="1" baseline="0" dirty="0">
                <a:latin typeface="+mn-lt"/>
              </a:rPr>
              <a:t>-induced </a:t>
            </a:r>
            <a:r>
              <a:rPr lang="en-GB" sz="1200" b="1" dirty="0">
                <a:latin typeface="+mn-lt"/>
              </a:rPr>
              <a:t>and proliferating cells</a:t>
            </a:r>
            <a:r>
              <a:rPr lang="en-GB" sz="1200" dirty="0">
                <a:latin typeface="+mn-lt"/>
              </a:rPr>
              <a:t>. The </a:t>
            </a:r>
            <a:r>
              <a:rPr lang="en-GB" sz="1200" dirty="0" err="1">
                <a:latin typeface="+mn-lt"/>
              </a:rPr>
              <a:t>autofluorescence</a:t>
            </a:r>
            <a:r>
              <a:rPr lang="en-GB" sz="1200" dirty="0">
                <a:latin typeface="+mn-lt"/>
              </a:rPr>
              <a:t> of MSCs (n=3) were extracted</a:t>
            </a:r>
            <a:r>
              <a:rPr lang="en-GB" sz="1200" baseline="0" dirty="0">
                <a:latin typeface="+mn-lt"/>
              </a:rPr>
              <a:t> from the unlabelled green channel (520 nm) of the flow cytometry data.  The level of </a:t>
            </a:r>
            <a:r>
              <a:rPr lang="en-GB" sz="1200" dirty="0" err="1">
                <a:latin typeface="+mn-lt"/>
              </a:rPr>
              <a:t>autofluorescence</a:t>
            </a:r>
            <a:r>
              <a:rPr lang="en-GB" sz="1200" dirty="0">
                <a:latin typeface="+mn-lt"/>
              </a:rPr>
              <a:t> in both</a:t>
            </a:r>
            <a:r>
              <a:rPr lang="en-GB" sz="1200" baseline="0" dirty="0">
                <a:latin typeface="+mn-lt"/>
              </a:rPr>
              <a:t> </a:t>
            </a:r>
            <a:r>
              <a:rPr lang="en-GB" sz="1200" baseline="0" dirty="0" err="1">
                <a:latin typeface="+mn-lt"/>
              </a:rPr>
              <a:t>Doxo</a:t>
            </a:r>
            <a:r>
              <a:rPr lang="en-GB" sz="1200" baseline="0" dirty="0">
                <a:latin typeface="+mn-lt"/>
              </a:rPr>
              <a:t> and Aza treated cells was significantly higher than in the proliferating cells (control). </a:t>
            </a:r>
            <a:r>
              <a:rPr lang="en-GB" sz="1200" kern="1200" dirty="0">
                <a:solidFill>
                  <a:schemeClr val="tx1"/>
                </a:solidFill>
                <a:effectLst/>
                <a:latin typeface="+mn-lt"/>
                <a:ea typeface="+mn-ea"/>
                <a:cs typeface="+mn-cs"/>
              </a:rPr>
              <a:t>The results are presented as the mean ± SEM of three independent experiments and asterisks denote statistical significance (***p &lt; 0.05) by  independent t test.</a:t>
            </a:r>
            <a:endParaRPr lang="en-GB" dirty="0"/>
          </a:p>
        </p:txBody>
      </p:sp>
      <p:sp>
        <p:nvSpPr>
          <p:cNvPr id="4" name="Slide Number Placeholder 3"/>
          <p:cNvSpPr>
            <a:spLocks noGrp="1"/>
          </p:cNvSpPr>
          <p:nvPr>
            <p:ph type="sldNum" sz="quarter" idx="10"/>
          </p:nvPr>
        </p:nvSpPr>
        <p:spPr/>
        <p:txBody>
          <a:bodyPr/>
          <a:lstStyle/>
          <a:p>
            <a:fld id="{5E621CFC-260A-42A5-B9C4-06157986B007}" type="slidenum">
              <a:rPr lang="en-GB" smtClean="0"/>
              <a:t>7</a:t>
            </a:fld>
            <a:endParaRPr lang="en-GB"/>
          </a:p>
        </p:txBody>
      </p:sp>
    </p:spTree>
    <p:extLst>
      <p:ext uri="{BB962C8B-B14F-4D97-AF65-F5344CB8AC3E}">
        <p14:creationId xmlns:p14="http://schemas.microsoft.com/office/powerpoint/2010/main" val="4200546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Figure S7:</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Quantification of p16 in BOECS by RT-qPCR</a:t>
            </a:r>
            <a:r>
              <a:rPr lang="en-GB" sz="1200" kern="1200" dirty="0">
                <a:solidFill>
                  <a:schemeClr val="tx1"/>
                </a:solidFill>
                <a:effectLst/>
                <a:latin typeface="+mn-lt"/>
                <a:ea typeface="+mn-ea"/>
                <a:cs typeface="+mn-cs"/>
              </a:rPr>
              <a:t>.  Real-time qPCR was used to measure the expression levels of p16 late passage stage cells (replicative senescence) and in induced-senescence. The results are presented as the mean ± </a:t>
            </a:r>
            <a:r>
              <a:rPr lang="en-GB" sz="1200" kern="1200" dirty="0" err="1">
                <a:solidFill>
                  <a:schemeClr val="tx1"/>
                </a:solidFill>
                <a:effectLst/>
                <a:latin typeface="+mn-lt"/>
                <a:ea typeface="+mn-ea"/>
                <a:cs typeface="+mn-cs"/>
              </a:rPr>
              <a:t>s.e.m.</a:t>
            </a:r>
            <a:r>
              <a:rPr lang="en-GB" sz="1200" kern="1200" dirty="0">
                <a:solidFill>
                  <a:schemeClr val="tx1"/>
                </a:solidFill>
                <a:effectLst/>
                <a:latin typeface="+mn-lt"/>
                <a:ea typeface="+mn-ea"/>
                <a:cs typeface="+mn-cs"/>
              </a:rPr>
              <a:t> of three independent experiments. Asterisks denote statistical significance compared to control - early stage vs late passage cells, control vs </a:t>
            </a:r>
            <a:r>
              <a:rPr lang="en-GB" sz="1200" kern="1200" dirty="0" err="1">
                <a:solidFill>
                  <a:schemeClr val="tx1"/>
                </a:solidFill>
                <a:effectLst/>
                <a:latin typeface="+mn-lt"/>
                <a:ea typeface="+mn-ea"/>
                <a:cs typeface="+mn-cs"/>
              </a:rPr>
              <a:t>Doxo</a:t>
            </a:r>
            <a:r>
              <a:rPr lang="en-GB" sz="1200" kern="1200" dirty="0">
                <a:solidFill>
                  <a:schemeClr val="tx1"/>
                </a:solidFill>
                <a:effectLst/>
                <a:latin typeface="+mn-lt"/>
                <a:ea typeface="+mn-ea"/>
                <a:cs typeface="+mn-cs"/>
              </a:rPr>
              <a:t>-treated cells, and control vs Aza-treated cells (**p &lt; 0.01; ***p &lt; 0.001,) from a </a:t>
            </a:r>
            <a:r>
              <a:rPr lang="en-GB" sz="1200" i="1" kern="1200" dirty="0">
                <a:solidFill>
                  <a:schemeClr val="tx1"/>
                </a:solidFill>
                <a:effectLst/>
                <a:latin typeface="+mn-lt"/>
                <a:ea typeface="+mn-ea"/>
                <a:cs typeface="+mn-cs"/>
              </a:rPr>
              <a:t>t-test</a:t>
            </a:r>
            <a:r>
              <a:rPr lang="en-GB" sz="1200" kern="1200" dirty="0">
                <a:solidFill>
                  <a:schemeClr val="tx1"/>
                </a:solidFill>
                <a:effectLst/>
                <a:latin typeface="+mn-lt"/>
                <a:ea typeface="+mn-ea"/>
                <a:cs typeface="+mn-cs"/>
              </a:rPr>
              <a:t> analysis.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E621CFC-260A-42A5-B9C4-06157986B007}" type="slidenum">
              <a:rPr lang="en-GB" smtClean="0"/>
              <a:t>8</a:t>
            </a:fld>
            <a:endParaRPr lang="en-GB"/>
          </a:p>
        </p:txBody>
      </p:sp>
    </p:spTree>
    <p:extLst>
      <p:ext uri="{BB962C8B-B14F-4D97-AF65-F5344CB8AC3E}">
        <p14:creationId xmlns:p14="http://schemas.microsoft.com/office/powerpoint/2010/main" val="4190884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E621CFC-260A-42A5-B9C4-06157986B007}" type="slidenum">
              <a:rPr lang="en-GB" smtClean="0"/>
              <a:t>9</a:t>
            </a:fld>
            <a:endParaRPr lang="en-GB"/>
          </a:p>
        </p:txBody>
      </p:sp>
    </p:spTree>
    <p:extLst>
      <p:ext uri="{BB962C8B-B14F-4D97-AF65-F5344CB8AC3E}">
        <p14:creationId xmlns:p14="http://schemas.microsoft.com/office/powerpoint/2010/main" val="3667390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04AAF-68B0-43F7-8FBC-63C79E29E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1D7678-1BCC-4987-8913-0E92C9815DA6}"/>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1"/>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11C1B4-9D3E-454E-8586-4793CFD87BD1}"/>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5" name="Footer Placeholder 4">
            <a:extLst>
              <a:ext uri="{FF2B5EF4-FFF2-40B4-BE49-F238E27FC236}">
                <a16:creationId xmlns:a16="http://schemas.microsoft.com/office/drawing/2014/main" id="{5AAD898A-9FAC-4E43-8585-1B3AB7694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8B1D90-7ABA-4669-9AE6-B4503E82E189}"/>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2910477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E28D-AF2C-4B66-AFB8-4D3F9A7DB2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FE33A4-4279-4A8C-8C3E-99FDAE0AA6B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F1C17A-77E3-4F6B-878F-22166B2D75B7}"/>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5" name="Footer Placeholder 4">
            <a:extLst>
              <a:ext uri="{FF2B5EF4-FFF2-40B4-BE49-F238E27FC236}">
                <a16:creationId xmlns:a16="http://schemas.microsoft.com/office/drawing/2014/main" id="{4BC36398-A939-4AAD-8D49-3E6AEDA210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04571-9F21-405C-A383-5D8FC834DACD}"/>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919102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4B046D-5CA3-4A47-9A40-13B606F64F38}"/>
              </a:ext>
            </a:extLst>
          </p:cNvPr>
          <p:cNvSpPr>
            <a:spLocks noGrp="1"/>
          </p:cNvSpPr>
          <p:nvPr>
            <p:ph type="title" orient="vert"/>
          </p:nvPr>
        </p:nvSpPr>
        <p:spPr>
          <a:xfrm>
            <a:off x="8724899"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163B7-162D-4E33-ABF9-DAF40D31321F}"/>
              </a:ext>
            </a:extLst>
          </p:cNvPr>
          <p:cNvSpPr>
            <a:spLocks noGrp="1"/>
          </p:cNvSpPr>
          <p:nvPr>
            <p:ph type="body" orient="vert" idx="1"/>
          </p:nvPr>
        </p:nvSpPr>
        <p:spPr>
          <a:xfrm>
            <a:off x="838199"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EE990-6F3F-42B7-A5A3-575F4B548605}"/>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5" name="Footer Placeholder 4">
            <a:extLst>
              <a:ext uri="{FF2B5EF4-FFF2-40B4-BE49-F238E27FC236}">
                <a16:creationId xmlns:a16="http://schemas.microsoft.com/office/drawing/2014/main" id="{3E917701-B028-4571-84C0-4B06A2A11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85D5D-F50B-4674-8C28-3DA8F74FDBAB}"/>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462579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3FAF8-B71F-40B3-BF5F-96195A0D7D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7DC42-5049-48F0-ABEE-89A27500C3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3B04B-5270-4DDE-A067-9D4B60C282DF}"/>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5" name="Footer Placeholder 4">
            <a:extLst>
              <a:ext uri="{FF2B5EF4-FFF2-40B4-BE49-F238E27FC236}">
                <a16:creationId xmlns:a16="http://schemas.microsoft.com/office/drawing/2014/main" id="{D4C34039-0FDE-4004-98EB-AC927AB03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1F1B2-C5B1-43F2-B034-15C2BD4FD70F}"/>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644428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6C7B-E24A-410C-9D2B-0D1DC596C477}"/>
              </a:ext>
            </a:extLst>
          </p:cNvPr>
          <p:cNvSpPr>
            <a:spLocks noGrp="1"/>
          </p:cNvSpPr>
          <p:nvPr>
            <p:ph type="title"/>
          </p:nvPr>
        </p:nvSpPr>
        <p:spPr>
          <a:xfrm>
            <a:off x="831852"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ECB4FF-B128-4971-8223-5C492F9E8066}"/>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1">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CCA3C7E-15D2-4188-850B-FACBDBB0FCB6}"/>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5" name="Footer Placeholder 4">
            <a:extLst>
              <a:ext uri="{FF2B5EF4-FFF2-40B4-BE49-F238E27FC236}">
                <a16:creationId xmlns:a16="http://schemas.microsoft.com/office/drawing/2014/main" id="{EC39313A-F66A-4CAC-9CB8-DBE9255C2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811A4C-DC46-4B38-9731-ED4EB3A4E069}"/>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3549850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E9DB-78C2-4ED2-9510-DBE107C5B5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70665-9AAA-4987-B1C6-D0F4063C5AF8}"/>
              </a:ext>
            </a:extLst>
          </p:cNvPr>
          <p:cNvSpPr>
            <a:spLocks noGrp="1"/>
          </p:cNvSpPr>
          <p:nvPr>
            <p:ph sz="half" idx="1"/>
          </p:nvPr>
        </p:nvSpPr>
        <p:spPr>
          <a:xfrm>
            <a:off x="838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8CA152-2CF7-406B-A913-1E8B8FC66C00}"/>
              </a:ext>
            </a:extLst>
          </p:cNvPr>
          <p:cNvSpPr>
            <a:spLocks noGrp="1"/>
          </p:cNvSpPr>
          <p:nvPr>
            <p:ph sz="half" idx="2"/>
          </p:nvPr>
        </p:nvSpPr>
        <p:spPr>
          <a:xfrm>
            <a:off x="6172201"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7CC49A-E5A1-44F9-9EC6-9FC17A45F04A}"/>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6" name="Footer Placeholder 5">
            <a:extLst>
              <a:ext uri="{FF2B5EF4-FFF2-40B4-BE49-F238E27FC236}">
                <a16:creationId xmlns:a16="http://schemas.microsoft.com/office/drawing/2014/main" id="{8DF22AC9-9386-4F1C-B6D6-36402CC08F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B95356-9389-4DBA-9C5F-5965BA9AD1B7}"/>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342750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29DAC-CA3F-494C-BD31-E708CEA17E27}"/>
              </a:ext>
            </a:extLst>
          </p:cNvPr>
          <p:cNvSpPr>
            <a:spLocks noGrp="1"/>
          </p:cNvSpPr>
          <p:nvPr>
            <p:ph type="title"/>
          </p:nvPr>
        </p:nvSpPr>
        <p:spPr>
          <a:xfrm>
            <a:off x="839789"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9F1FAD-118D-4762-8949-7E1CC7444CB9}"/>
              </a:ext>
            </a:extLst>
          </p:cNvPr>
          <p:cNvSpPr>
            <a:spLocks noGrp="1"/>
          </p:cNvSpPr>
          <p:nvPr>
            <p:ph type="body" idx="1"/>
          </p:nvPr>
        </p:nvSpPr>
        <p:spPr>
          <a:xfrm>
            <a:off x="839789" y="1681164"/>
            <a:ext cx="5157787"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4E49499-D381-4A70-BB66-104FB40D6AB8}"/>
              </a:ext>
            </a:extLst>
          </p:cNvPr>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1A2FF0-7A43-4101-B29F-C6939543F7AE}"/>
              </a:ext>
            </a:extLst>
          </p:cNvPr>
          <p:cNvSpPr>
            <a:spLocks noGrp="1"/>
          </p:cNvSpPr>
          <p:nvPr>
            <p:ph type="body" sz="quarter" idx="3"/>
          </p:nvPr>
        </p:nvSpPr>
        <p:spPr>
          <a:xfrm>
            <a:off x="6172202" y="1681164"/>
            <a:ext cx="5183188" cy="823912"/>
          </a:xfrm>
        </p:spPr>
        <p:txBody>
          <a:bodyPr anchor="b"/>
          <a:lstStyle>
            <a:lvl1pPr marL="0" indent="0">
              <a:buNone/>
              <a:defRPr sz="2400" b="1"/>
            </a:lvl1pPr>
            <a:lvl2pPr marL="457206" indent="0">
              <a:buNone/>
              <a:defRPr sz="2000" b="1"/>
            </a:lvl2pPr>
            <a:lvl3pPr marL="914411" indent="0">
              <a:buNone/>
              <a:defRPr sz="1801"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8E54C87-4477-4A3A-ACF4-957B22B59322}"/>
              </a:ext>
            </a:extLst>
          </p:cNvPr>
          <p:cNvSpPr>
            <a:spLocks noGrp="1"/>
          </p:cNvSpPr>
          <p:nvPr>
            <p:ph sz="quarter" idx="4"/>
          </p:nvPr>
        </p:nvSpPr>
        <p:spPr>
          <a:xfrm>
            <a:off x="6172202"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41D039-2B39-42B0-B3DF-2DC2BBE56217}"/>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8" name="Footer Placeholder 7">
            <a:extLst>
              <a:ext uri="{FF2B5EF4-FFF2-40B4-BE49-F238E27FC236}">
                <a16:creationId xmlns:a16="http://schemas.microsoft.com/office/drawing/2014/main" id="{28FE39D3-610D-45E2-B475-5C5895AFF7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61FE63-86EE-4DD1-8737-320BBA7C3442}"/>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378246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B9F5-3632-4839-8E82-6BC4552813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58FC12-C38E-4E85-BBB2-BA2CA2C742DF}"/>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4" name="Footer Placeholder 3">
            <a:extLst>
              <a:ext uri="{FF2B5EF4-FFF2-40B4-BE49-F238E27FC236}">
                <a16:creationId xmlns:a16="http://schemas.microsoft.com/office/drawing/2014/main" id="{BE96B56F-0AC0-4E4A-9A46-0E37808D8D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39DBEB-32F4-4818-B5A4-0D846F420FDC}"/>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310603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259AA-0ECA-4300-AA22-F5E433C72765}"/>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3" name="Footer Placeholder 2">
            <a:extLst>
              <a:ext uri="{FF2B5EF4-FFF2-40B4-BE49-F238E27FC236}">
                <a16:creationId xmlns:a16="http://schemas.microsoft.com/office/drawing/2014/main" id="{9ADD3916-2792-4346-9205-E91BF7616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BCAC27-72B0-460A-8988-576313E966C9}"/>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227168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684D-CF87-4B25-8089-EEC7EBBE5CE5}"/>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16432A-50C9-400E-96FF-B4A48376F046}"/>
              </a:ext>
            </a:extLst>
          </p:cNvPr>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86C26C-D049-452A-A852-366DA9639F7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537BF27C-5907-479C-9856-2A3687875718}"/>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6" name="Footer Placeholder 5">
            <a:extLst>
              <a:ext uri="{FF2B5EF4-FFF2-40B4-BE49-F238E27FC236}">
                <a16:creationId xmlns:a16="http://schemas.microsoft.com/office/drawing/2014/main" id="{0494CABC-90F3-4B55-A033-7CBAF8B24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323C5-34F2-47C0-BDB7-158C2EF76AC2}"/>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2756072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68325-5F95-474A-A765-8ECBDC6654F0}"/>
              </a:ext>
            </a:extLst>
          </p:cNvPr>
          <p:cNvSpPr>
            <a:spLocks noGrp="1"/>
          </p:cNvSpPr>
          <p:nvPr>
            <p:ph type="title"/>
          </p:nvPr>
        </p:nvSpPr>
        <p:spPr>
          <a:xfrm>
            <a:off x="839790"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E8F3AA4-5E01-4E8C-AABC-A91A7E6FF524}"/>
              </a:ext>
            </a:extLst>
          </p:cNvPr>
          <p:cNvSpPr>
            <a:spLocks noGrp="1"/>
          </p:cNvSpPr>
          <p:nvPr>
            <p:ph type="pic" idx="1"/>
          </p:nvPr>
        </p:nvSpPr>
        <p:spPr>
          <a:xfrm>
            <a:off x="5183188" y="987426"/>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en-US"/>
          </a:p>
        </p:txBody>
      </p:sp>
      <p:sp>
        <p:nvSpPr>
          <p:cNvPr id="4" name="Text Placeholder 3">
            <a:extLst>
              <a:ext uri="{FF2B5EF4-FFF2-40B4-BE49-F238E27FC236}">
                <a16:creationId xmlns:a16="http://schemas.microsoft.com/office/drawing/2014/main" id="{0A8A24AB-2488-4BE0-8DB5-757F57CB071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1"/>
            </a:lvl2pPr>
            <a:lvl3pPr marL="914411" indent="0">
              <a:buNone/>
              <a:defRPr sz="1200"/>
            </a:lvl3pPr>
            <a:lvl4pPr marL="1371617" indent="0">
              <a:buNone/>
              <a:defRPr sz="1001"/>
            </a:lvl4pPr>
            <a:lvl5pPr marL="1828823" indent="0">
              <a:buNone/>
              <a:defRPr sz="1001"/>
            </a:lvl5pPr>
            <a:lvl6pPr marL="2286029" indent="0">
              <a:buNone/>
              <a:defRPr sz="1001"/>
            </a:lvl6pPr>
            <a:lvl7pPr marL="2743234" indent="0">
              <a:buNone/>
              <a:defRPr sz="1001"/>
            </a:lvl7pPr>
            <a:lvl8pPr marL="3200440" indent="0">
              <a:buNone/>
              <a:defRPr sz="1001"/>
            </a:lvl8pPr>
            <a:lvl9pPr marL="3657646" indent="0">
              <a:buNone/>
              <a:defRPr sz="1001"/>
            </a:lvl9pPr>
          </a:lstStyle>
          <a:p>
            <a:pPr lvl="0"/>
            <a:r>
              <a:rPr lang="en-US"/>
              <a:t>Edit Master text styles</a:t>
            </a:r>
          </a:p>
        </p:txBody>
      </p:sp>
      <p:sp>
        <p:nvSpPr>
          <p:cNvPr id="5" name="Date Placeholder 4">
            <a:extLst>
              <a:ext uri="{FF2B5EF4-FFF2-40B4-BE49-F238E27FC236}">
                <a16:creationId xmlns:a16="http://schemas.microsoft.com/office/drawing/2014/main" id="{FFCBFF83-8BE1-45ED-8C9C-BF6B2FC398E4}"/>
              </a:ext>
            </a:extLst>
          </p:cNvPr>
          <p:cNvSpPr>
            <a:spLocks noGrp="1"/>
          </p:cNvSpPr>
          <p:nvPr>
            <p:ph type="dt" sz="half" idx="10"/>
          </p:nvPr>
        </p:nvSpPr>
        <p:spPr/>
        <p:txBody>
          <a:bodyPr/>
          <a:lstStyle/>
          <a:p>
            <a:fld id="{E1EC9EDC-A8C2-43EB-9642-454206659434}" type="datetimeFigureOut">
              <a:rPr lang="en-US" smtClean="0"/>
              <a:t>8/18/2020</a:t>
            </a:fld>
            <a:endParaRPr lang="en-US"/>
          </a:p>
        </p:txBody>
      </p:sp>
      <p:sp>
        <p:nvSpPr>
          <p:cNvPr id="6" name="Footer Placeholder 5">
            <a:extLst>
              <a:ext uri="{FF2B5EF4-FFF2-40B4-BE49-F238E27FC236}">
                <a16:creationId xmlns:a16="http://schemas.microsoft.com/office/drawing/2014/main" id="{7D81EE92-704B-4357-B4AB-F639D3AB57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D44270-34FC-436F-AB93-2ACB1EA54865}"/>
              </a:ext>
            </a:extLst>
          </p:cNvPr>
          <p:cNvSpPr>
            <a:spLocks noGrp="1"/>
          </p:cNvSpPr>
          <p:nvPr>
            <p:ph type="sldNum" sz="quarter" idx="12"/>
          </p:nvPr>
        </p:nvSpPr>
        <p:spPr/>
        <p:txBody>
          <a:bodyPr/>
          <a:lstStyle/>
          <a:p>
            <a:fld id="{9C272ACA-DCC2-4386-8F47-345782F60C05}" type="slidenum">
              <a:rPr lang="en-US" smtClean="0"/>
              <a:t>‹#›</a:t>
            </a:fld>
            <a:endParaRPr lang="en-US"/>
          </a:p>
        </p:txBody>
      </p:sp>
    </p:spTree>
    <p:extLst>
      <p:ext uri="{BB962C8B-B14F-4D97-AF65-F5344CB8AC3E}">
        <p14:creationId xmlns:p14="http://schemas.microsoft.com/office/powerpoint/2010/main" val="109271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051454-4BC1-4F20-8D24-818B917FB798}"/>
              </a:ext>
            </a:extLst>
          </p:cNvPr>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D0DBE1-2F1E-46B0-BD94-2C9AF3E90320}"/>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99A939-6DEC-478D-BF6A-16BDE18C61FA}"/>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C9EDC-A8C2-43EB-9642-454206659434}" type="datetimeFigureOut">
              <a:rPr lang="en-US" smtClean="0"/>
              <a:t>8/18/2020</a:t>
            </a:fld>
            <a:endParaRPr lang="en-US"/>
          </a:p>
        </p:txBody>
      </p:sp>
      <p:sp>
        <p:nvSpPr>
          <p:cNvPr id="5" name="Footer Placeholder 4">
            <a:extLst>
              <a:ext uri="{FF2B5EF4-FFF2-40B4-BE49-F238E27FC236}">
                <a16:creationId xmlns:a16="http://schemas.microsoft.com/office/drawing/2014/main" id="{7D54B586-E683-41BA-AB7E-B86796915528}"/>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887CA9F-9C20-4B62-91E0-AC047FB029C5}"/>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272ACA-DCC2-4386-8F47-345782F60C05}" type="slidenum">
              <a:rPr lang="en-US" smtClean="0"/>
              <a:t>‹#›</a:t>
            </a:fld>
            <a:endParaRPr lang="en-US"/>
          </a:p>
        </p:txBody>
      </p:sp>
    </p:spTree>
    <p:extLst>
      <p:ext uri="{BB962C8B-B14F-4D97-AF65-F5344CB8AC3E}">
        <p14:creationId xmlns:p14="http://schemas.microsoft.com/office/powerpoint/2010/main" val="168470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4" indent="-228604" algn="l" defTabSz="914411"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09" indent="-228604"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411" rtl="0" eaLnBrk="1" latinLnBrk="0" hangingPunct="1">
        <a:defRPr sz="1801" kern="1200">
          <a:solidFill>
            <a:schemeClr val="tx1"/>
          </a:solidFill>
          <a:latin typeface="+mn-lt"/>
          <a:ea typeface="+mn-ea"/>
          <a:cs typeface="+mn-cs"/>
        </a:defRPr>
      </a:lvl1pPr>
      <a:lvl2pPr marL="457206" algn="l" defTabSz="914411" rtl="0" eaLnBrk="1" latinLnBrk="0" hangingPunct="1">
        <a:defRPr sz="1801" kern="1200">
          <a:solidFill>
            <a:schemeClr val="tx1"/>
          </a:solidFill>
          <a:latin typeface="+mn-lt"/>
          <a:ea typeface="+mn-ea"/>
          <a:cs typeface="+mn-cs"/>
        </a:defRPr>
      </a:lvl2pPr>
      <a:lvl3pPr marL="914411" algn="l" defTabSz="914411" rtl="0" eaLnBrk="1" latinLnBrk="0" hangingPunct="1">
        <a:defRPr sz="1801" kern="1200">
          <a:solidFill>
            <a:schemeClr val="tx1"/>
          </a:solidFill>
          <a:latin typeface="+mn-lt"/>
          <a:ea typeface="+mn-ea"/>
          <a:cs typeface="+mn-cs"/>
        </a:defRPr>
      </a:lvl3pPr>
      <a:lvl4pPr marL="1371617" algn="l" defTabSz="914411" rtl="0" eaLnBrk="1" latinLnBrk="0" hangingPunct="1">
        <a:defRPr sz="1801" kern="1200">
          <a:solidFill>
            <a:schemeClr val="tx1"/>
          </a:solidFill>
          <a:latin typeface="+mn-lt"/>
          <a:ea typeface="+mn-ea"/>
          <a:cs typeface="+mn-cs"/>
        </a:defRPr>
      </a:lvl4pPr>
      <a:lvl5pPr marL="1828823" algn="l" defTabSz="914411" rtl="0" eaLnBrk="1" latinLnBrk="0" hangingPunct="1">
        <a:defRPr sz="1801" kern="1200">
          <a:solidFill>
            <a:schemeClr val="tx1"/>
          </a:solidFill>
          <a:latin typeface="+mn-lt"/>
          <a:ea typeface="+mn-ea"/>
          <a:cs typeface="+mn-cs"/>
        </a:defRPr>
      </a:lvl5pPr>
      <a:lvl6pPr marL="2286029" algn="l" defTabSz="914411" rtl="0" eaLnBrk="1" latinLnBrk="0" hangingPunct="1">
        <a:defRPr sz="1801" kern="1200">
          <a:solidFill>
            <a:schemeClr val="tx1"/>
          </a:solidFill>
          <a:latin typeface="+mn-lt"/>
          <a:ea typeface="+mn-ea"/>
          <a:cs typeface="+mn-cs"/>
        </a:defRPr>
      </a:lvl6pPr>
      <a:lvl7pPr marL="2743234" algn="l" defTabSz="914411" rtl="0" eaLnBrk="1" latinLnBrk="0" hangingPunct="1">
        <a:defRPr sz="1801" kern="1200">
          <a:solidFill>
            <a:schemeClr val="tx1"/>
          </a:solidFill>
          <a:latin typeface="+mn-lt"/>
          <a:ea typeface="+mn-ea"/>
          <a:cs typeface="+mn-cs"/>
        </a:defRPr>
      </a:lvl7pPr>
      <a:lvl8pPr marL="3200440" algn="l" defTabSz="914411" rtl="0" eaLnBrk="1" latinLnBrk="0" hangingPunct="1">
        <a:defRPr sz="1801" kern="1200">
          <a:solidFill>
            <a:schemeClr val="tx1"/>
          </a:solidFill>
          <a:latin typeface="+mn-lt"/>
          <a:ea typeface="+mn-ea"/>
          <a:cs typeface="+mn-cs"/>
        </a:defRPr>
      </a:lvl8pPr>
      <a:lvl9pPr marL="3657646" algn="l" defTabSz="914411"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Layout" Target="../diagrams/layout1.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png"/><Relationship Id="rId15" Type="http://schemas.openxmlformats.org/officeDocument/2006/relationships/image" Target="../media/image9.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9.t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11D5B-4B03-4E86-AE6E-1443F65CA00F}"/>
              </a:ext>
            </a:extLst>
          </p:cNvPr>
          <p:cNvSpPr>
            <a:spLocks noGrp="1"/>
          </p:cNvSpPr>
          <p:nvPr>
            <p:ph type="ctrTitle"/>
          </p:nvPr>
        </p:nvSpPr>
        <p:spPr/>
        <p:txBody>
          <a:bodyPr/>
          <a:lstStyle/>
          <a:p>
            <a:r>
              <a:rPr lang="en-GB" dirty="0"/>
              <a:t>Supplementary data</a:t>
            </a:r>
            <a:br>
              <a:rPr lang="en-GB" dirty="0"/>
            </a:br>
            <a:r>
              <a:rPr lang="en-GB" dirty="0"/>
              <a:t>Figures</a:t>
            </a:r>
            <a:endParaRPr lang="en-US" dirty="0"/>
          </a:p>
        </p:txBody>
      </p:sp>
      <p:sp>
        <p:nvSpPr>
          <p:cNvPr id="3" name="Subtitle 2">
            <a:extLst>
              <a:ext uri="{FF2B5EF4-FFF2-40B4-BE49-F238E27FC236}">
                <a16:creationId xmlns:a16="http://schemas.microsoft.com/office/drawing/2014/main" id="{BEDABDFB-07F7-4861-9E0D-A7F33C3C9554}"/>
              </a:ext>
            </a:extLst>
          </p:cNvPr>
          <p:cNvSpPr>
            <a:spLocks noGrp="1"/>
          </p:cNvSpPr>
          <p:nvPr>
            <p:ph type="subTitle" idx="1"/>
          </p:nvPr>
        </p:nvSpPr>
        <p:spPr/>
        <p:txBody>
          <a:bodyPr/>
          <a:lstStyle/>
          <a:p>
            <a:endParaRPr lang="en-US" dirty="0"/>
          </a:p>
          <a:p>
            <a:r>
              <a:rPr lang="en-GB" b="1" dirty="0"/>
              <a:t>Multiparameter flow cytometric detection and quantification of senescent cells </a:t>
            </a:r>
            <a:r>
              <a:rPr lang="en-GB" b="1" i="1" dirty="0"/>
              <a:t>in vitro</a:t>
            </a:r>
            <a:endParaRPr lang="en-GB" dirty="0"/>
          </a:p>
        </p:txBody>
      </p:sp>
    </p:spTree>
    <p:extLst>
      <p:ext uri="{BB962C8B-B14F-4D97-AF65-F5344CB8AC3E}">
        <p14:creationId xmlns:p14="http://schemas.microsoft.com/office/powerpoint/2010/main" val="6377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775" y="228599"/>
            <a:ext cx="10757354" cy="6051012"/>
          </a:xfrm>
          <a:prstGeom prst="rect">
            <a:avLst/>
          </a:prstGeom>
        </p:spPr>
      </p:pic>
    </p:spTree>
    <p:extLst>
      <p:ext uri="{BB962C8B-B14F-4D97-AF65-F5344CB8AC3E}">
        <p14:creationId xmlns:p14="http://schemas.microsoft.com/office/powerpoint/2010/main" val="2800990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5B08C9D-32E9-46D6-BF51-8272FA63254A}"/>
              </a:ext>
            </a:extLst>
          </p:cNvPr>
          <p:cNvGrpSpPr/>
          <p:nvPr/>
        </p:nvGrpSpPr>
        <p:grpSpPr>
          <a:xfrm>
            <a:off x="126225" y="522514"/>
            <a:ext cx="11869832" cy="5760860"/>
            <a:chOff x="126225" y="1213749"/>
            <a:chExt cx="11702787" cy="5069625"/>
          </a:xfrm>
        </p:grpSpPr>
        <p:pic>
          <p:nvPicPr>
            <p:cNvPr id="4" name="Picture 3">
              <a:extLst>
                <a:ext uri="{FF2B5EF4-FFF2-40B4-BE49-F238E27FC236}">
                  <a16:creationId xmlns:a16="http://schemas.microsoft.com/office/drawing/2014/main" id="{4D1CBA22-5CE4-499F-BFB2-9ABB31F567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225" y="2357830"/>
              <a:ext cx="4330633" cy="1708005"/>
            </a:xfrm>
            <a:prstGeom prst="rect">
              <a:avLst/>
            </a:prstGeom>
          </p:spPr>
        </p:pic>
        <p:pic>
          <p:nvPicPr>
            <p:cNvPr id="5" name="Picture 4">
              <a:extLst>
                <a:ext uri="{FF2B5EF4-FFF2-40B4-BE49-F238E27FC236}">
                  <a16:creationId xmlns:a16="http://schemas.microsoft.com/office/drawing/2014/main" id="{6DC3EF2C-7DEC-4845-BF29-A62136D21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94027" y="2271057"/>
              <a:ext cx="2195509" cy="1761515"/>
            </a:xfrm>
            <a:prstGeom prst="rect">
              <a:avLst/>
            </a:prstGeom>
          </p:spPr>
        </p:pic>
        <p:sp>
          <p:nvSpPr>
            <p:cNvPr id="6" name="Arrow: Right 5">
              <a:extLst>
                <a:ext uri="{FF2B5EF4-FFF2-40B4-BE49-F238E27FC236}">
                  <a16:creationId xmlns:a16="http://schemas.microsoft.com/office/drawing/2014/main" id="{EC3B25B5-4793-495E-BB82-3992CB708824}"/>
                </a:ext>
              </a:extLst>
            </p:cNvPr>
            <p:cNvSpPr/>
            <p:nvPr/>
          </p:nvSpPr>
          <p:spPr>
            <a:xfrm>
              <a:off x="4529113" y="2990864"/>
              <a:ext cx="311851" cy="1681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pic>
          <p:nvPicPr>
            <p:cNvPr id="14" name="Picture 13">
              <a:extLst>
                <a:ext uri="{FF2B5EF4-FFF2-40B4-BE49-F238E27FC236}">
                  <a16:creationId xmlns:a16="http://schemas.microsoft.com/office/drawing/2014/main" id="{FCAD51DC-66A6-4D34-B7FB-9A7AF8A044C7}"/>
                </a:ext>
              </a:extLst>
            </p:cNvPr>
            <p:cNvPicPr>
              <a:picLocks noChangeAspect="1"/>
            </p:cNvPicPr>
            <p:nvPr/>
          </p:nvPicPr>
          <p:blipFill>
            <a:blip r:embed="rId5"/>
            <a:stretch>
              <a:fillRect/>
            </a:stretch>
          </p:blipFill>
          <p:spPr>
            <a:xfrm>
              <a:off x="558538" y="4275664"/>
              <a:ext cx="2502359" cy="2007710"/>
            </a:xfrm>
            <a:prstGeom prst="rect">
              <a:avLst/>
            </a:prstGeom>
          </p:spPr>
        </p:pic>
        <p:graphicFrame>
          <p:nvGraphicFramePr>
            <p:cNvPr id="15" name="Diagram 14">
              <a:extLst>
                <a:ext uri="{FF2B5EF4-FFF2-40B4-BE49-F238E27FC236}">
                  <a16:creationId xmlns:a16="http://schemas.microsoft.com/office/drawing/2014/main" id="{114AF1C6-3BEC-4D36-8BB1-AA139E29AC0B}"/>
                </a:ext>
              </a:extLst>
            </p:cNvPr>
            <p:cNvGraphicFramePr/>
            <p:nvPr>
              <p:extLst>
                <p:ext uri="{D42A27DB-BD31-4B8C-83A1-F6EECF244321}">
                  <p14:modId xmlns:p14="http://schemas.microsoft.com/office/powerpoint/2010/main" val="2169349764"/>
                </p:ext>
              </p:extLst>
            </p:nvPr>
          </p:nvGraphicFramePr>
          <p:xfrm>
            <a:off x="558537" y="1213749"/>
            <a:ext cx="11270475" cy="89319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Picture 15">
              <a:extLst>
                <a:ext uri="{FF2B5EF4-FFF2-40B4-BE49-F238E27FC236}">
                  <a16:creationId xmlns:a16="http://schemas.microsoft.com/office/drawing/2014/main" id="{7B7E9BE6-A02A-4D90-B437-87470BD2DA9A}"/>
                </a:ext>
              </a:extLst>
            </p:cNvPr>
            <p:cNvPicPr>
              <a:picLocks noChangeAspect="1"/>
            </p:cNvPicPr>
            <p:nvPr/>
          </p:nvPicPr>
          <p:blipFill>
            <a:blip r:embed="rId11"/>
            <a:stretch>
              <a:fillRect/>
            </a:stretch>
          </p:blipFill>
          <p:spPr>
            <a:xfrm>
              <a:off x="3601885" y="4299777"/>
              <a:ext cx="2347319" cy="1924516"/>
            </a:xfrm>
            <a:prstGeom prst="rect">
              <a:avLst/>
            </a:prstGeom>
          </p:spPr>
        </p:pic>
        <p:pic>
          <p:nvPicPr>
            <p:cNvPr id="17" name="Picture 16">
              <a:extLst>
                <a:ext uri="{FF2B5EF4-FFF2-40B4-BE49-F238E27FC236}">
                  <a16:creationId xmlns:a16="http://schemas.microsoft.com/office/drawing/2014/main" id="{A1C01D87-A924-4044-91FC-1E04FE129535}"/>
                </a:ext>
              </a:extLst>
            </p:cNvPr>
            <p:cNvPicPr>
              <a:picLocks noChangeAspect="1"/>
            </p:cNvPicPr>
            <p:nvPr/>
          </p:nvPicPr>
          <p:blipFill>
            <a:blip r:embed="rId12"/>
            <a:stretch>
              <a:fillRect/>
            </a:stretch>
          </p:blipFill>
          <p:spPr>
            <a:xfrm>
              <a:off x="6695525" y="4254497"/>
              <a:ext cx="2417991" cy="1982457"/>
            </a:xfrm>
            <a:prstGeom prst="rect">
              <a:avLst/>
            </a:prstGeom>
          </p:spPr>
        </p:pic>
        <p:sp>
          <p:nvSpPr>
            <p:cNvPr id="20" name="Arrow: Right 19">
              <a:extLst>
                <a:ext uri="{FF2B5EF4-FFF2-40B4-BE49-F238E27FC236}">
                  <a16:creationId xmlns:a16="http://schemas.microsoft.com/office/drawing/2014/main" id="{43C102B3-089A-408E-A0CC-809F6A6A47C1}"/>
                </a:ext>
              </a:extLst>
            </p:cNvPr>
            <p:cNvSpPr/>
            <p:nvPr/>
          </p:nvSpPr>
          <p:spPr>
            <a:xfrm>
              <a:off x="7251813" y="2990864"/>
              <a:ext cx="311851" cy="1681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1" name="Arrow: Right 20">
              <a:extLst>
                <a:ext uri="{FF2B5EF4-FFF2-40B4-BE49-F238E27FC236}">
                  <a16:creationId xmlns:a16="http://schemas.microsoft.com/office/drawing/2014/main" id="{46FB0470-DD74-4F4D-86FB-13109F829BC1}"/>
                </a:ext>
              </a:extLst>
            </p:cNvPr>
            <p:cNvSpPr/>
            <p:nvPr/>
          </p:nvSpPr>
          <p:spPr>
            <a:xfrm>
              <a:off x="3137532" y="4995479"/>
              <a:ext cx="311851" cy="1681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2" name="Arrow: Right 21">
              <a:extLst>
                <a:ext uri="{FF2B5EF4-FFF2-40B4-BE49-F238E27FC236}">
                  <a16:creationId xmlns:a16="http://schemas.microsoft.com/office/drawing/2014/main" id="{B9675369-4716-46F4-86A0-561EA3576093}"/>
                </a:ext>
              </a:extLst>
            </p:cNvPr>
            <p:cNvSpPr/>
            <p:nvPr/>
          </p:nvSpPr>
          <p:spPr>
            <a:xfrm>
              <a:off x="6176473" y="4995479"/>
              <a:ext cx="311851" cy="1681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nvGrpSpPr>
            <p:cNvPr id="18" name="Group 17">
              <a:extLst>
                <a:ext uri="{FF2B5EF4-FFF2-40B4-BE49-F238E27FC236}">
                  <a16:creationId xmlns:a16="http://schemas.microsoft.com/office/drawing/2014/main" id="{5C0D544D-C160-4374-8DCB-3EBB63619131}"/>
                </a:ext>
              </a:extLst>
            </p:cNvPr>
            <p:cNvGrpSpPr/>
            <p:nvPr/>
          </p:nvGrpSpPr>
          <p:grpSpPr>
            <a:xfrm>
              <a:off x="7625942" y="2151179"/>
              <a:ext cx="3446612" cy="1843241"/>
              <a:chOff x="611560" y="1942174"/>
              <a:chExt cx="8092620" cy="4461360"/>
            </a:xfrm>
          </p:grpSpPr>
          <p:pic>
            <p:nvPicPr>
              <p:cNvPr id="19" name="Picture 18">
                <a:extLst>
                  <a:ext uri="{FF2B5EF4-FFF2-40B4-BE49-F238E27FC236}">
                    <a16:creationId xmlns:a16="http://schemas.microsoft.com/office/drawing/2014/main" id="{CFAE19D6-2632-43F8-AB09-4693300FAC33}"/>
                  </a:ext>
                </a:extLst>
              </p:cNvPr>
              <p:cNvPicPr>
                <a:picLocks noChangeAspect="1"/>
              </p:cNvPicPr>
              <p:nvPr/>
            </p:nvPicPr>
            <p:blipFill rotWithShape="1">
              <a:blip r:embed="rId13">
                <a:extLst>
                  <a:ext uri="{28A0092B-C50C-407E-A947-70E740481C1C}">
                    <a14:useLocalDpi xmlns:a14="http://schemas.microsoft.com/office/drawing/2010/main" val="0"/>
                  </a:ext>
                </a:extLst>
              </a:blip>
              <a:srcRect l="3929" t="13299" r="45639" b="20211"/>
              <a:stretch/>
            </p:blipFill>
            <p:spPr>
              <a:xfrm>
                <a:off x="4283968" y="1942174"/>
                <a:ext cx="4420212" cy="3755519"/>
              </a:xfrm>
              <a:prstGeom prst="rect">
                <a:avLst/>
              </a:prstGeom>
            </p:spPr>
          </p:pic>
          <p:pic>
            <p:nvPicPr>
              <p:cNvPr id="23" name="Picture 22">
                <a:extLst>
                  <a:ext uri="{FF2B5EF4-FFF2-40B4-BE49-F238E27FC236}">
                    <a16:creationId xmlns:a16="http://schemas.microsoft.com/office/drawing/2014/main" id="{952A30A5-8320-4E0C-A92C-6C5BD348FD6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2223" t="14322" r="50000" b="20623"/>
              <a:stretch/>
            </p:blipFill>
            <p:spPr>
              <a:xfrm>
                <a:off x="1016697" y="1942174"/>
                <a:ext cx="2014704" cy="1774858"/>
              </a:xfrm>
              <a:prstGeom prst="rect">
                <a:avLst/>
              </a:prstGeom>
            </p:spPr>
          </p:pic>
          <p:pic>
            <p:nvPicPr>
              <p:cNvPr id="24" name="Picture 23">
                <a:extLst>
                  <a:ext uri="{FF2B5EF4-FFF2-40B4-BE49-F238E27FC236}">
                    <a16:creationId xmlns:a16="http://schemas.microsoft.com/office/drawing/2014/main" id="{BB28F419-91DB-4E13-9517-199B7455F36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t="12645" r="53602" b="20562"/>
              <a:stretch/>
            </p:blipFill>
            <p:spPr>
              <a:xfrm>
                <a:off x="611560" y="3933056"/>
                <a:ext cx="2605970" cy="2470478"/>
              </a:xfrm>
              <a:prstGeom prst="rect">
                <a:avLst/>
              </a:prstGeom>
            </p:spPr>
          </p:pic>
          <p:cxnSp>
            <p:nvCxnSpPr>
              <p:cNvPr id="25" name="Straight Arrow Connector 24">
                <a:extLst>
                  <a:ext uri="{FF2B5EF4-FFF2-40B4-BE49-F238E27FC236}">
                    <a16:creationId xmlns:a16="http://schemas.microsoft.com/office/drawing/2014/main" id="{9D93B405-4FC6-432E-B730-9562B74FF62F}"/>
                  </a:ext>
                </a:extLst>
              </p:cNvPr>
              <p:cNvCxnSpPr/>
              <p:nvPr/>
            </p:nvCxnSpPr>
            <p:spPr>
              <a:xfrm>
                <a:off x="2843808" y="2829603"/>
                <a:ext cx="3744416" cy="383373"/>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Straight Arrow Connector 25">
                <a:extLst>
                  <a:ext uri="{FF2B5EF4-FFF2-40B4-BE49-F238E27FC236}">
                    <a16:creationId xmlns:a16="http://schemas.microsoft.com/office/drawing/2014/main" id="{44BC25FD-B34F-4D61-BE3B-6B90E3560B15}"/>
                  </a:ext>
                </a:extLst>
              </p:cNvPr>
              <p:cNvCxnSpPr/>
              <p:nvPr/>
            </p:nvCxnSpPr>
            <p:spPr>
              <a:xfrm flipH="1">
                <a:off x="3217530" y="4725144"/>
                <a:ext cx="3370694" cy="972549"/>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sp>
          <p:nvSpPr>
            <p:cNvPr id="27" name="Arrow: Right 19">
              <a:extLst>
                <a:ext uri="{FF2B5EF4-FFF2-40B4-BE49-F238E27FC236}">
                  <a16:creationId xmlns:a16="http://schemas.microsoft.com/office/drawing/2014/main" id="{43C102B3-089A-408E-A0CC-809F6A6A47C1}"/>
                </a:ext>
              </a:extLst>
            </p:cNvPr>
            <p:cNvSpPr/>
            <p:nvPr/>
          </p:nvSpPr>
          <p:spPr>
            <a:xfrm>
              <a:off x="10986997" y="2808070"/>
              <a:ext cx="311851" cy="16817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grpSp>
    </p:spTree>
    <p:extLst>
      <p:ext uri="{BB962C8B-B14F-4D97-AF65-F5344CB8AC3E}">
        <p14:creationId xmlns:p14="http://schemas.microsoft.com/office/powerpoint/2010/main" val="115754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850571" y="892780"/>
            <a:ext cx="7367887" cy="5072440"/>
          </a:xfrm>
          <a:prstGeom prst="rect">
            <a:avLst/>
          </a:prstGeom>
        </p:spPr>
      </p:pic>
    </p:spTree>
    <p:extLst>
      <p:ext uri="{BB962C8B-B14F-4D97-AF65-F5344CB8AC3E}">
        <p14:creationId xmlns:p14="http://schemas.microsoft.com/office/powerpoint/2010/main" val="404481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479" y="115171"/>
            <a:ext cx="10232777" cy="6631781"/>
          </a:xfrm>
          <a:prstGeom prst="rect">
            <a:avLst/>
          </a:prstGeom>
        </p:spPr>
      </p:pic>
    </p:spTree>
    <p:extLst>
      <p:ext uri="{BB962C8B-B14F-4D97-AF65-F5344CB8AC3E}">
        <p14:creationId xmlns:p14="http://schemas.microsoft.com/office/powerpoint/2010/main" val="201190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B598BB1C-1DC5-4604-B4E8-747976968312}"/>
              </a:ext>
            </a:extLst>
          </p:cNvPr>
          <p:cNvGrpSpPr/>
          <p:nvPr/>
        </p:nvGrpSpPr>
        <p:grpSpPr>
          <a:xfrm>
            <a:off x="292118" y="178932"/>
            <a:ext cx="11818076" cy="5889579"/>
            <a:chOff x="85289" y="189818"/>
            <a:chExt cx="11818076" cy="5889579"/>
          </a:xfrm>
        </p:grpSpPr>
        <p:pic>
          <p:nvPicPr>
            <p:cNvPr id="7" name="Picture 6" descr="A picture containing nature, rain, covered, metal&#10;&#10;Description automatically generated">
              <a:extLst>
                <a:ext uri="{FF2B5EF4-FFF2-40B4-BE49-F238E27FC236}">
                  <a16:creationId xmlns:a16="http://schemas.microsoft.com/office/drawing/2014/main" id="{0D0E886B-F506-4E4F-9F78-384A8B756D9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12503" y="189818"/>
              <a:ext cx="3867912" cy="2834640"/>
            </a:xfrm>
            <a:prstGeom prst="rect">
              <a:avLst/>
            </a:prstGeom>
          </p:spPr>
        </p:pic>
        <p:pic>
          <p:nvPicPr>
            <p:cNvPr id="9" name="Picture 8">
              <a:extLst>
                <a:ext uri="{FF2B5EF4-FFF2-40B4-BE49-F238E27FC236}">
                  <a16:creationId xmlns:a16="http://schemas.microsoft.com/office/drawing/2014/main" id="{AB590C8E-739D-4877-8B67-B1D86B419AD2}"/>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4063092" y="189818"/>
              <a:ext cx="3867912" cy="2834640"/>
            </a:xfrm>
            <a:prstGeom prst="rect">
              <a:avLst/>
            </a:prstGeom>
          </p:spPr>
        </p:pic>
        <p:pic>
          <p:nvPicPr>
            <p:cNvPr id="11" name="Picture 10" descr="A picture containing nature, rain, street, covered&#10;&#10;Description automatically generated">
              <a:extLst>
                <a:ext uri="{FF2B5EF4-FFF2-40B4-BE49-F238E27FC236}">
                  <a16:creationId xmlns:a16="http://schemas.microsoft.com/office/drawing/2014/main" id="{3182A1B4-A39E-4D6D-AEA4-7772DA48C232}"/>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8035453" y="189818"/>
              <a:ext cx="3867912" cy="2834640"/>
            </a:xfrm>
            <a:prstGeom prst="rect">
              <a:avLst/>
            </a:prstGeom>
          </p:spPr>
        </p:pic>
        <p:pic>
          <p:nvPicPr>
            <p:cNvPr id="15" name="Picture 14" descr="A picture containing indoor, snow, covered, view&#10;&#10;Description automatically generated">
              <a:extLst>
                <a:ext uri="{FF2B5EF4-FFF2-40B4-BE49-F238E27FC236}">
                  <a16:creationId xmlns:a16="http://schemas.microsoft.com/office/drawing/2014/main" id="{78342FD1-DBE6-4C09-8267-2CE549FC29A6}"/>
                </a:ext>
              </a:extLst>
            </p:cNvPr>
            <p:cNvPicPr>
              <a:picLocks/>
            </p:cNvPicPr>
            <p:nvPr/>
          </p:nvPicPr>
          <p:blipFill>
            <a:blip r:embed="rId6">
              <a:extLst>
                <a:ext uri="{28A0092B-C50C-407E-A947-70E740481C1C}">
                  <a14:useLocalDpi xmlns:a14="http://schemas.microsoft.com/office/drawing/2010/main" val="0"/>
                </a:ext>
              </a:extLst>
            </a:blip>
            <a:stretch>
              <a:fillRect/>
            </a:stretch>
          </p:blipFill>
          <p:spPr>
            <a:xfrm>
              <a:off x="132477" y="3233464"/>
              <a:ext cx="3867912" cy="2834640"/>
            </a:xfrm>
            <a:prstGeom prst="rect">
              <a:avLst/>
            </a:prstGeom>
          </p:spPr>
        </p:pic>
        <p:pic>
          <p:nvPicPr>
            <p:cNvPr id="17" name="Picture 16" descr="A picture containing rain, sitting, street, water&#10;&#10;Description automatically generated">
              <a:extLst>
                <a:ext uri="{FF2B5EF4-FFF2-40B4-BE49-F238E27FC236}">
                  <a16:creationId xmlns:a16="http://schemas.microsoft.com/office/drawing/2014/main" id="{6DC13566-996B-42BE-B582-FBB3B2176A29}"/>
                </a:ext>
              </a:extLst>
            </p:cNvPr>
            <p:cNvPicPr>
              <a:picLocks/>
            </p:cNvPicPr>
            <p:nvPr/>
          </p:nvPicPr>
          <p:blipFill>
            <a:blip r:embed="rId7">
              <a:extLst>
                <a:ext uri="{28A0092B-C50C-407E-A947-70E740481C1C}">
                  <a14:useLocalDpi xmlns:a14="http://schemas.microsoft.com/office/drawing/2010/main" val="0"/>
                </a:ext>
              </a:extLst>
            </a:blip>
            <a:stretch>
              <a:fillRect/>
            </a:stretch>
          </p:blipFill>
          <p:spPr>
            <a:xfrm>
              <a:off x="4063092" y="3233464"/>
              <a:ext cx="3867912" cy="2834640"/>
            </a:xfrm>
            <a:prstGeom prst="rect">
              <a:avLst/>
            </a:prstGeom>
          </p:spPr>
        </p:pic>
        <p:pic>
          <p:nvPicPr>
            <p:cNvPr id="19" name="Picture 18" descr="A picture containing rain, table, people&#10;&#10;Description automatically generated">
              <a:extLst>
                <a:ext uri="{FF2B5EF4-FFF2-40B4-BE49-F238E27FC236}">
                  <a16:creationId xmlns:a16="http://schemas.microsoft.com/office/drawing/2014/main" id="{1D0304E6-9B49-4B00-85CE-5055C56F6720}"/>
                </a:ext>
              </a:extLst>
            </p:cNvPr>
            <p:cNvPicPr>
              <a:picLocks/>
            </p:cNvPicPr>
            <p:nvPr/>
          </p:nvPicPr>
          <p:blipFill>
            <a:blip r:embed="rId8">
              <a:extLst>
                <a:ext uri="{28A0092B-C50C-407E-A947-70E740481C1C}">
                  <a14:useLocalDpi xmlns:a14="http://schemas.microsoft.com/office/drawing/2010/main" val="0"/>
                </a:ext>
              </a:extLst>
            </a:blip>
            <a:stretch>
              <a:fillRect/>
            </a:stretch>
          </p:blipFill>
          <p:spPr>
            <a:xfrm>
              <a:off x="8035453" y="3233464"/>
              <a:ext cx="3867912" cy="2834640"/>
            </a:xfrm>
            <a:prstGeom prst="rect">
              <a:avLst/>
            </a:prstGeom>
          </p:spPr>
        </p:pic>
        <p:sp>
          <p:nvSpPr>
            <p:cNvPr id="20" name="TextBox 19">
              <a:extLst>
                <a:ext uri="{FF2B5EF4-FFF2-40B4-BE49-F238E27FC236}">
                  <a16:creationId xmlns:a16="http://schemas.microsoft.com/office/drawing/2014/main" id="{4F4ABDC6-AB5C-4CA7-9711-A89FAD3286BE}"/>
                </a:ext>
              </a:extLst>
            </p:cNvPr>
            <p:cNvSpPr txBox="1"/>
            <p:nvPr/>
          </p:nvSpPr>
          <p:spPr>
            <a:xfrm>
              <a:off x="112503" y="2561022"/>
              <a:ext cx="2035629" cy="461665"/>
            </a:xfrm>
            <a:prstGeom prst="rect">
              <a:avLst/>
            </a:prstGeom>
            <a:noFill/>
          </p:spPr>
          <p:txBody>
            <a:bodyPr wrap="square" rtlCol="0">
              <a:spAutoFit/>
            </a:bodyPr>
            <a:lstStyle/>
            <a:p>
              <a:r>
                <a:rPr lang="en-GB" sz="2400" dirty="0"/>
                <a:t>BOECs control</a:t>
              </a:r>
              <a:endParaRPr lang="en-US" sz="2400" dirty="0"/>
            </a:p>
          </p:txBody>
        </p:sp>
        <p:sp>
          <p:nvSpPr>
            <p:cNvPr id="22" name="TextBox 21">
              <a:extLst>
                <a:ext uri="{FF2B5EF4-FFF2-40B4-BE49-F238E27FC236}">
                  <a16:creationId xmlns:a16="http://schemas.microsoft.com/office/drawing/2014/main" id="{5AC9B77E-3693-40C7-B0D3-8B78C0490CD8}"/>
                </a:ext>
              </a:extLst>
            </p:cNvPr>
            <p:cNvSpPr txBox="1"/>
            <p:nvPr/>
          </p:nvSpPr>
          <p:spPr>
            <a:xfrm>
              <a:off x="4063092" y="2562793"/>
              <a:ext cx="2035629" cy="461665"/>
            </a:xfrm>
            <a:prstGeom prst="rect">
              <a:avLst/>
            </a:prstGeom>
            <a:noFill/>
          </p:spPr>
          <p:txBody>
            <a:bodyPr wrap="square" rtlCol="0">
              <a:spAutoFit/>
            </a:bodyPr>
            <a:lstStyle/>
            <a:p>
              <a:r>
                <a:rPr lang="en-GB" sz="2400" dirty="0"/>
                <a:t>MSCs control</a:t>
              </a:r>
              <a:endParaRPr lang="en-US" sz="2400" dirty="0"/>
            </a:p>
          </p:txBody>
        </p:sp>
        <p:sp>
          <p:nvSpPr>
            <p:cNvPr id="24" name="TextBox 23">
              <a:extLst>
                <a:ext uri="{FF2B5EF4-FFF2-40B4-BE49-F238E27FC236}">
                  <a16:creationId xmlns:a16="http://schemas.microsoft.com/office/drawing/2014/main" id="{8FBF2898-11BF-4BEB-BBE2-71A95DAEAD07}"/>
                </a:ext>
              </a:extLst>
            </p:cNvPr>
            <p:cNvSpPr txBox="1"/>
            <p:nvPr/>
          </p:nvSpPr>
          <p:spPr>
            <a:xfrm>
              <a:off x="8035453" y="2556195"/>
              <a:ext cx="2035629" cy="461665"/>
            </a:xfrm>
            <a:prstGeom prst="rect">
              <a:avLst/>
            </a:prstGeom>
            <a:noFill/>
          </p:spPr>
          <p:txBody>
            <a:bodyPr wrap="square" rtlCol="0">
              <a:spAutoFit/>
            </a:bodyPr>
            <a:lstStyle/>
            <a:p>
              <a:r>
                <a:rPr lang="en-GB" sz="2400" dirty="0"/>
                <a:t>U373 control</a:t>
              </a:r>
              <a:endParaRPr lang="en-US" sz="2400" dirty="0"/>
            </a:p>
          </p:txBody>
        </p:sp>
        <p:sp>
          <p:nvSpPr>
            <p:cNvPr id="26" name="TextBox 25">
              <a:extLst>
                <a:ext uri="{FF2B5EF4-FFF2-40B4-BE49-F238E27FC236}">
                  <a16:creationId xmlns:a16="http://schemas.microsoft.com/office/drawing/2014/main" id="{FC6B6BF1-7A20-43A2-B551-DA298BD4B0F8}"/>
                </a:ext>
              </a:extLst>
            </p:cNvPr>
            <p:cNvSpPr txBox="1"/>
            <p:nvPr/>
          </p:nvSpPr>
          <p:spPr>
            <a:xfrm>
              <a:off x="85289" y="5606439"/>
              <a:ext cx="2035629" cy="461665"/>
            </a:xfrm>
            <a:prstGeom prst="rect">
              <a:avLst/>
            </a:prstGeom>
            <a:noFill/>
          </p:spPr>
          <p:txBody>
            <a:bodyPr wrap="square" rtlCol="0">
              <a:spAutoFit/>
            </a:bodyPr>
            <a:lstStyle/>
            <a:p>
              <a:r>
                <a:rPr lang="en-GB" sz="2400" dirty="0"/>
                <a:t>BOECs </a:t>
              </a:r>
              <a:r>
                <a:rPr lang="en-GB" sz="2400" dirty="0" err="1"/>
                <a:t>Doxo</a:t>
              </a:r>
              <a:endParaRPr lang="en-US" sz="2400" dirty="0"/>
            </a:p>
          </p:txBody>
        </p:sp>
        <p:sp>
          <p:nvSpPr>
            <p:cNvPr id="30" name="TextBox 29">
              <a:extLst>
                <a:ext uri="{FF2B5EF4-FFF2-40B4-BE49-F238E27FC236}">
                  <a16:creationId xmlns:a16="http://schemas.microsoft.com/office/drawing/2014/main" id="{ABD47F1E-034B-44DE-8133-B1965D69CC79}"/>
                </a:ext>
              </a:extLst>
            </p:cNvPr>
            <p:cNvSpPr txBox="1"/>
            <p:nvPr/>
          </p:nvSpPr>
          <p:spPr>
            <a:xfrm>
              <a:off x="4047577" y="5606438"/>
              <a:ext cx="2035629" cy="461665"/>
            </a:xfrm>
            <a:prstGeom prst="rect">
              <a:avLst/>
            </a:prstGeom>
            <a:noFill/>
          </p:spPr>
          <p:txBody>
            <a:bodyPr wrap="square" rtlCol="0">
              <a:spAutoFit/>
            </a:bodyPr>
            <a:lstStyle/>
            <a:p>
              <a:r>
                <a:rPr lang="en-GB" sz="2400" dirty="0"/>
                <a:t>MSCs </a:t>
              </a:r>
              <a:r>
                <a:rPr lang="en-GB" sz="2400" dirty="0" err="1"/>
                <a:t>Doxo</a:t>
              </a:r>
              <a:endParaRPr lang="en-US" sz="2400" dirty="0"/>
            </a:p>
          </p:txBody>
        </p:sp>
        <p:sp>
          <p:nvSpPr>
            <p:cNvPr id="32" name="TextBox 31">
              <a:extLst>
                <a:ext uri="{FF2B5EF4-FFF2-40B4-BE49-F238E27FC236}">
                  <a16:creationId xmlns:a16="http://schemas.microsoft.com/office/drawing/2014/main" id="{EF1A4B27-912C-4B1A-92B2-1750AE943149}"/>
                </a:ext>
              </a:extLst>
            </p:cNvPr>
            <p:cNvSpPr txBox="1"/>
            <p:nvPr/>
          </p:nvSpPr>
          <p:spPr>
            <a:xfrm>
              <a:off x="8035453" y="5617732"/>
              <a:ext cx="2035629" cy="461665"/>
            </a:xfrm>
            <a:prstGeom prst="rect">
              <a:avLst/>
            </a:prstGeom>
            <a:noFill/>
          </p:spPr>
          <p:txBody>
            <a:bodyPr wrap="square" rtlCol="0">
              <a:spAutoFit/>
            </a:bodyPr>
            <a:lstStyle/>
            <a:p>
              <a:r>
                <a:rPr lang="en-GB" sz="2400" dirty="0"/>
                <a:t>U373 </a:t>
              </a:r>
              <a:r>
                <a:rPr lang="en-GB" sz="2400" dirty="0" err="1"/>
                <a:t>Doxo</a:t>
              </a:r>
              <a:endParaRPr lang="en-US" sz="2400" dirty="0"/>
            </a:p>
          </p:txBody>
        </p:sp>
      </p:grpSp>
    </p:spTree>
    <p:extLst>
      <p:ext uri="{BB962C8B-B14F-4D97-AF65-F5344CB8AC3E}">
        <p14:creationId xmlns:p14="http://schemas.microsoft.com/office/powerpoint/2010/main" val="2808485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17978"/>
          <a:stretch/>
        </p:blipFill>
        <p:spPr>
          <a:xfrm>
            <a:off x="2031527" y="0"/>
            <a:ext cx="8128945" cy="6407168"/>
          </a:xfrm>
          <a:prstGeom prst="rect">
            <a:avLst/>
          </a:prstGeom>
        </p:spPr>
      </p:pic>
    </p:spTree>
    <p:extLst>
      <p:ext uri="{BB962C8B-B14F-4D97-AF65-F5344CB8AC3E}">
        <p14:creationId xmlns:p14="http://schemas.microsoft.com/office/powerpoint/2010/main" val="410933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87EC209-0C8A-4F41-9ACB-9D5AEDBC28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087" y="164073"/>
            <a:ext cx="9078684" cy="6609100"/>
          </a:xfrm>
          <a:prstGeom prst="rect">
            <a:avLst/>
          </a:prstGeom>
        </p:spPr>
      </p:pic>
    </p:spTree>
    <p:extLst>
      <p:ext uri="{BB962C8B-B14F-4D97-AF65-F5344CB8AC3E}">
        <p14:creationId xmlns:p14="http://schemas.microsoft.com/office/powerpoint/2010/main" val="1663955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85277828"/>
              </p:ext>
            </p:extLst>
          </p:nvPr>
        </p:nvGraphicFramePr>
        <p:xfrm>
          <a:off x="402771" y="1556657"/>
          <a:ext cx="11353800" cy="3457575"/>
        </p:xfrm>
        <a:graphic>
          <a:graphicData uri="http://schemas.openxmlformats.org/drawingml/2006/table">
            <a:tbl>
              <a:tblPr>
                <a:tableStyleId>{5C22544A-7EE6-4342-B048-85BDC9FD1C3A}</a:tableStyleId>
              </a:tblPr>
              <a:tblGrid>
                <a:gridCol w="833305">
                  <a:extLst>
                    <a:ext uri="{9D8B030D-6E8A-4147-A177-3AD203B41FA5}">
                      <a16:colId xmlns:a16="http://schemas.microsoft.com/office/drawing/2014/main" val="970634790"/>
                    </a:ext>
                  </a:extLst>
                </a:gridCol>
                <a:gridCol w="4895675">
                  <a:extLst>
                    <a:ext uri="{9D8B030D-6E8A-4147-A177-3AD203B41FA5}">
                      <a16:colId xmlns:a16="http://schemas.microsoft.com/office/drawing/2014/main" val="2968148884"/>
                    </a:ext>
                  </a:extLst>
                </a:gridCol>
                <a:gridCol w="1874941">
                  <a:extLst>
                    <a:ext uri="{9D8B030D-6E8A-4147-A177-3AD203B41FA5}">
                      <a16:colId xmlns:a16="http://schemas.microsoft.com/office/drawing/2014/main" val="267402822"/>
                    </a:ext>
                  </a:extLst>
                </a:gridCol>
                <a:gridCol w="3749879">
                  <a:extLst>
                    <a:ext uri="{9D8B030D-6E8A-4147-A177-3AD203B41FA5}">
                      <a16:colId xmlns:a16="http://schemas.microsoft.com/office/drawing/2014/main" val="265908865"/>
                    </a:ext>
                  </a:extLst>
                </a:gridCol>
              </a:tblGrid>
              <a:tr h="308758">
                <a:tc>
                  <a:txBody>
                    <a:bodyPr/>
                    <a:lstStyle/>
                    <a:p>
                      <a:pPr algn="ctr" fontAlgn="b"/>
                      <a:r>
                        <a:rPr lang="en-GB" sz="2000" u="none" strike="noStrike">
                          <a:effectLst/>
                        </a:rPr>
                        <a:t>Gene</a:t>
                      </a:r>
                      <a:endParaRPr lang="en-GB"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a:effectLst/>
                        </a:rPr>
                        <a:t>Sequence (5’-3’)</a:t>
                      </a:r>
                      <a:endParaRPr lang="en-GB"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Amplicon (</a:t>
                      </a:r>
                      <a:r>
                        <a:rPr lang="en-GB" sz="2000" u="none" strike="noStrike" dirty="0" err="1">
                          <a:effectLst/>
                        </a:rPr>
                        <a:t>bp</a:t>
                      </a:r>
                      <a:r>
                        <a:rPr lang="en-GB" sz="2000" u="none" strike="noStrike" dirty="0">
                          <a:effectLst/>
                        </a:rPr>
                        <a:t>)</a:t>
                      </a:r>
                      <a:endParaRPr lang="en-GB"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Efficiency (%) </a:t>
                      </a:r>
                      <a:endParaRPr lang="en-GB"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7032475"/>
                  </a:ext>
                </a:extLst>
              </a:tr>
              <a:tr h="308758">
                <a:tc>
                  <a:txBody>
                    <a:bodyPr/>
                    <a:lstStyle/>
                    <a:p>
                      <a:pPr algn="l" fontAlgn="b"/>
                      <a:r>
                        <a:rPr lang="en-GB" sz="2000" u="none" strike="noStrike" dirty="0">
                          <a:effectLst/>
                        </a:rPr>
                        <a:t> p53</a:t>
                      </a:r>
                      <a:endParaRPr lang="en-GB" sz="20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dirty="0">
                          <a:effectLst/>
                        </a:rPr>
                        <a:t>F - AGTATTTGGATGACAGAA</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100</a:t>
                      </a:r>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2000" u="none" strike="noStrike">
                          <a:effectLst/>
                        </a:rPr>
                        <a:t>105</a:t>
                      </a:r>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946165"/>
                  </a:ext>
                </a:extLst>
              </a:tr>
              <a:tr h="308758">
                <a:tc>
                  <a:txBody>
                    <a:bodyPr/>
                    <a:lstStyle/>
                    <a:p>
                      <a:pPr algn="l" fontAlgn="b"/>
                      <a:endParaRPr lang="en-GB" sz="20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a:effectLst/>
                        </a:rPr>
                        <a:t>R - ATGTAGTTGTAGTGGATG</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32132908"/>
                  </a:ext>
                </a:extLst>
              </a:tr>
              <a:tr h="308758">
                <a:tc>
                  <a:txBody>
                    <a:bodyPr/>
                    <a:lstStyle/>
                    <a:p>
                      <a:pPr algn="l" fontAlgn="b"/>
                      <a:r>
                        <a:rPr lang="en-GB" sz="2000" u="none" strike="noStrike" dirty="0">
                          <a:effectLst/>
                        </a:rPr>
                        <a:t> p21</a:t>
                      </a:r>
                      <a:endParaRPr lang="en-GB" sz="20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a:effectLst/>
                        </a:rPr>
                        <a:t>F - TACATCTTCTGCCTTAGT</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162</a:t>
                      </a:r>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2000" u="none" strike="noStrike">
                          <a:effectLst/>
                        </a:rPr>
                        <a:t>102</a:t>
                      </a:r>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3781298"/>
                  </a:ext>
                </a:extLst>
              </a:tr>
              <a:tr h="308758">
                <a:tc>
                  <a:txBody>
                    <a:bodyPr/>
                    <a:lstStyle/>
                    <a:p>
                      <a:pPr algn="l" fontAlgn="b"/>
                      <a:endParaRPr lang="en-GB" sz="20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a:effectLst/>
                        </a:rPr>
                        <a:t>R - TCTTAGGAACCTCTCATT</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6650381"/>
                  </a:ext>
                </a:extLst>
              </a:tr>
              <a:tr h="308758">
                <a:tc>
                  <a:txBody>
                    <a:bodyPr/>
                    <a:lstStyle/>
                    <a:p>
                      <a:pPr algn="l" fontAlgn="b"/>
                      <a:r>
                        <a:rPr lang="en-GB" sz="2000" u="none" strike="noStrike" dirty="0">
                          <a:effectLst/>
                        </a:rPr>
                        <a:t>p16</a:t>
                      </a:r>
                      <a:endParaRPr lang="en-GB" sz="20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a:effectLst/>
                        </a:rPr>
                        <a:t>F - CACTACCGTAAATGTCCAT</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146</a:t>
                      </a:r>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2000" u="none" strike="noStrike">
                          <a:effectLst/>
                        </a:rPr>
                        <a:t>108</a:t>
                      </a:r>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0604812"/>
                  </a:ext>
                </a:extLst>
              </a:tr>
              <a:tr h="308758">
                <a:tc>
                  <a:txBody>
                    <a:bodyPr/>
                    <a:lstStyle/>
                    <a:p>
                      <a:pPr algn="l" fontAlgn="b"/>
                      <a:endParaRPr lang="en-GB" sz="2000" b="0" i="1" u="none" strike="noStrike">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a:effectLst/>
                        </a:rPr>
                        <a:t>R - GAAATGCCCACATGAATG</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13840783"/>
                  </a:ext>
                </a:extLst>
              </a:tr>
              <a:tr h="308758">
                <a:tc>
                  <a:txBody>
                    <a:bodyPr/>
                    <a:lstStyle/>
                    <a:p>
                      <a:pPr algn="l" fontAlgn="b"/>
                      <a:r>
                        <a:rPr lang="en-GB" sz="2000" u="none" strike="noStrike" dirty="0">
                          <a:effectLst/>
                        </a:rPr>
                        <a:t>Ki-67</a:t>
                      </a:r>
                      <a:endParaRPr lang="en-GB" sz="2000" b="0" i="1" u="none" strike="noStrike" dirty="0">
                        <a:solidFill>
                          <a:srgbClr val="000000"/>
                        </a:solidFill>
                        <a:effectLst/>
                        <a:latin typeface="Arial" panose="020B0604020202020204" pitchFamily="34" charset="0"/>
                      </a:endParaRPr>
                    </a:p>
                  </a:txBody>
                  <a:tcPr marL="9525" marR="9525" marT="9525" marB="0" anchor="b"/>
                </a:tc>
                <a:tc>
                  <a:txBody>
                    <a:bodyPr/>
                    <a:lstStyle/>
                    <a:p>
                      <a:pPr algn="l" fontAlgn="b"/>
                      <a:r>
                        <a:rPr lang="en-GB" sz="2000" u="none" strike="noStrike">
                          <a:effectLst/>
                        </a:rPr>
                        <a:t>F - AAGAACTTGGGGGCAGAAAT</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120</a:t>
                      </a:r>
                      <a:endParaRPr lang="en-GB" sz="2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GB" sz="2000" u="none" strike="noStrike">
                          <a:effectLst/>
                        </a:rPr>
                        <a:t>90</a:t>
                      </a:r>
                      <a:endParaRPr lang="en-GB"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80928284"/>
                  </a:ext>
                </a:extLst>
              </a:tr>
              <a:tr h="308758">
                <a:tc>
                  <a:txBody>
                    <a:bodyPr/>
                    <a:lstStyle/>
                    <a:p>
                      <a:pPr algn="l" fontAlgn="b"/>
                      <a:endParaRPr lang="en-GB" sz="20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2000" u="none" strike="noStrike">
                          <a:effectLst/>
                        </a:rPr>
                        <a:t>R - TGATCTTGGGTTTGGAGGAG</a:t>
                      </a:r>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12817329"/>
                  </a:ext>
                </a:extLst>
              </a:tr>
              <a:tr h="308758">
                <a:tc>
                  <a:txBody>
                    <a:bodyPr/>
                    <a:lstStyle/>
                    <a:p>
                      <a:pPr algn="l" fontAlgn="b"/>
                      <a:r>
                        <a:rPr lang="en-GB" sz="2000" u="none" strike="noStrike">
                          <a:effectLst/>
                        </a:rPr>
                        <a:t>36B4</a:t>
                      </a:r>
                      <a:endParaRPr lang="en-GB" sz="20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GB" sz="2000" u="none" strike="noStrike">
                          <a:effectLst/>
                        </a:rPr>
                        <a:t>F - CTCGCTTCCTGGAGGGTGTCCGC</a:t>
                      </a:r>
                      <a:endParaRPr lang="en-GB"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GB" sz="2000" u="none" strike="noStrike" dirty="0">
                          <a:effectLst/>
                        </a:rPr>
                        <a:t>125</a:t>
                      </a:r>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GB" sz="2000" u="none" strike="noStrike" dirty="0">
                          <a:effectLst/>
                        </a:rPr>
                        <a:t>93</a:t>
                      </a:r>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68243467"/>
                  </a:ext>
                </a:extLst>
              </a:tr>
              <a:tr h="308758">
                <a:tc>
                  <a:txBody>
                    <a:bodyPr/>
                    <a:lstStyle/>
                    <a:p>
                      <a:pPr algn="l" fontAlgn="b"/>
                      <a:endParaRPr lang="en-GB"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GB" sz="2000" u="none" strike="noStrike">
                          <a:effectLst/>
                        </a:rPr>
                        <a:t>R - CTCCACAGACAAGGCCAGGACTCG</a:t>
                      </a:r>
                      <a:endParaRPr lang="en-GB" sz="2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endParaRPr lang="en-GB"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7887534"/>
                  </a:ext>
                </a:extLst>
              </a:tr>
            </a:tbl>
          </a:graphicData>
        </a:graphic>
      </p:graphicFrame>
      <p:sp>
        <p:nvSpPr>
          <p:cNvPr id="6" name="Rectangle 5">
            <a:extLst>
              <a:ext uri="{FF2B5EF4-FFF2-40B4-BE49-F238E27FC236}">
                <a16:creationId xmlns:a16="http://schemas.microsoft.com/office/drawing/2014/main" id="{45724AAE-5D4C-4AD3-BBCC-9C7A21B3A3C5}"/>
              </a:ext>
            </a:extLst>
          </p:cNvPr>
          <p:cNvSpPr/>
          <p:nvPr/>
        </p:nvSpPr>
        <p:spPr>
          <a:xfrm>
            <a:off x="402771" y="406178"/>
            <a:ext cx="11473543" cy="461665"/>
          </a:xfrm>
          <a:prstGeom prst="rect">
            <a:avLst/>
          </a:prstGeom>
        </p:spPr>
        <p:txBody>
          <a:bodyPr wrap="square">
            <a:spAutoFit/>
          </a:bodyPr>
          <a:lstStyle/>
          <a:p>
            <a:r>
              <a:rPr lang="en-GB" sz="2400" dirty="0"/>
              <a:t>Table 1 List of qPCR primers used in this study. (F= forward, R = reverse, bp = base pairs)</a:t>
            </a:r>
          </a:p>
        </p:txBody>
      </p:sp>
    </p:spTree>
    <p:extLst>
      <p:ext uri="{BB962C8B-B14F-4D97-AF65-F5344CB8AC3E}">
        <p14:creationId xmlns:p14="http://schemas.microsoft.com/office/powerpoint/2010/main" val="28059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F12D48FD714BA429D1A233797B227A8" ma:contentTypeVersion="12" ma:contentTypeDescription="Create a new document." ma:contentTypeScope="" ma:versionID="f62eadc09f6fd69c3872c8ca0e48f49a">
  <xsd:schema xmlns:xsd="http://www.w3.org/2001/XMLSchema" xmlns:xs="http://www.w3.org/2001/XMLSchema" xmlns:p="http://schemas.microsoft.com/office/2006/metadata/properties" xmlns:ns3="fed0414f-9f51-401e-827b-a8c57b0555b9" xmlns:ns4="db0645f4-2af9-4dce-b774-fa0c19e05152" targetNamespace="http://schemas.microsoft.com/office/2006/metadata/properties" ma:root="true" ma:fieldsID="97053c88b281c309bb8434af218ed9c2" ns3:_="" ns4:_="">
    <xsd:import namespace="fed0414f-9f51-401e-827b-a8c57b0555b9"/>
    <xsd:import namespace="db0645f4-2af9-4dce-b774-fa0c19e0515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d0414f-9f51-401e-827b-a8c57b0555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0645f4-2af9-4dce-b774-fa0c19e0515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3D3A99-4C13-4CB6-9204-12F0C59831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d0414f-9f51-401e-827b-a8c57b0555b9"/>
    <ds:schemaRef ds:uri="db0645f4-2af9-4dce-b774-fa0c19e05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AB5B46-F63B-4052-941F-6FF4C6D81364}">
  <ds:schemaRefs>
    <ds:schemaRef ds:uri="http://schemas.microsoft.com/sharepoint/v3/contenttype/forms"/>
  </ds:schemaRefs>
</ds:datastoreItem>
</file>

<file path=customXml/itemProps3.xml><?xml version="1.0" encoding="utf-8"?>
<ds:datastoreItem xmlns:ds="http://schemas.openxmlformats.org/officeDocument/2006/customXml" ds:itemID="{7744CF5C-9A0D-40BD-AB36-655649BDC8D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2266</TotalTime>
  <Words>883</Words>
  <Application>Microsoft Office PowerPoint</Application>
  <PresentationFormat>Widescreen</PresentationFormat>
  <Paragraphs>59</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Supplementary data Figures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Figures</dc:title>
  <dc:creator>Adeolu Adewoye</dc:creator>
  <cp:lastModifiedBy>Elaine Collis</cp:lastModifiedBy>
  <cp:revision>61</cp:revision>
  <dcterms:created xsi:type="dcterms:W3CDTF">2020-02-13T11:25:58Z</dcterms:created>
  <dcterms:modified xsi:type="dcterms:W3CDTF">2020-08-18T13:20:46Z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0x0101006F12D48FD714BA429D1A233797B227A8</vt:lpwstr>
  </property>
</Properties>
</file>