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3" r:id="rId1"/>
  </p:sldMasterIdLst>
  <p:notesMasterIdLst>
    <p:notesMasterId r:id="rId23"/>
  </p:notesMasterIdLst>
  <p:sldIdLst>
    <p:sldId id="256" r:id="rId2"/>
    <p:sldId id="258" r:id="rId3"/>
    <p:sldId id="265" r:id="rId4"/>
    <p:sldId id="264" r:id="rId5"/>
    <p:sldId id="279" r:id="rId6"/>
    <p:sldId id="259" r:id="rId7"/>
    <p:sldId id="260" r:id="rId8"/>
    <p:sldId id="266" r:id="rId9"/>
    <p:sldId id="267" r:id="rId10"/>
    <p:sldId id="281" r:id="rId11"/>
    <p:sldId id="282" r:id="rId12"/>
    <p:sldId id="268" r:id="rId13"/>
    <p:sldId id="269" r:id="rId14"/>
    <p:sldId id="261" r:id="rId15"/>
    <p:sldId id="270" r:id="rId16"/>
    <p:sldId id="271" r:id="rId17"/>
    <p:sldId id="275" r:id="rId18"/>
    <p:sldId id="262" r:id="rId19"/>
    <p:sldId id="257" r:id="rId20"/>
    <p:sldId id="263" r:id="rId21"/>
    <p:sldId id="278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ngchao Xue" initials="LX" lastIdx="1" clrIdx="0">
    <p:extLst>
      <p:ext uri="{19B8F6BF-5375-455C-9EA6-DF929625EA0E}">
        <p15:presenceInfo xmlns:p15="http://schemas.microsoft.com/office/powerpoint/2012/main" userId="S::dslx@lunet.lboro.ac.uk::dbe3eb02-ff1f-4cb9-8adb-17f6a56485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9297"/>
    <a:srgbClr val="661627"/>
    <a:srgbClr val="BCD036"/>
    <a:srgbClr val="531220"/>
    <a:srgbClr val="811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/>
    <p:restoredTop sz="94762"/>
  </p:normalViewPr>
  <p:slideViewPr>
    <p:cSldViewPr snapToGrid="0" snapToObjects="1">
      <p:cViewPr>
        <p:scale>
          <a:sx n="73" d="100"/>
          <a:sy n="73" d="100"/>
        </p:scale>
        <p:origin x="2064" y="1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78083989501312E-2"/>
          <c:y val="0.13972662401574804"/>
          <c:w val="0.96242190638200975"/>
          <c:h val="0.692180856299212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tx2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820-304F-8BB4-9562ED9A8C68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661627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820-304F-8BB4-9562ED9A8C68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159297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820-304F-8BB4-9562ED9A8C68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BCD036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820-304F-8BB4-9562ED9A8C68}"/>
              </c:ext>
            </c:extLst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7030A0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rgbClr val="7030A0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1820-304F-8BB4-9562ED9A8C68}"/>
              </c:ext>
            </c:extLst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rgbClr val="FFC000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1820-304F-8BB4-9562ED9A8C68}"/>
              </c:ext>
            </c:extLst>
          </c:dPt>
          <c:dLbls>
            <c:delete val="1"/>
          </c:dLbls>
          <c:cat>
            <c:strRef>
              <c:f>Sheet1!$A$2:$A$8</c:f>
              <c:strCache>
                <c:ptCount val="6"/>
                <c:pt idx="0">
                  <c:v>12M</c:v>
                </c:pt>
                <c:pt idx="1">
                  <c:v>64M</c:v>
                </c:pt>
                <c:pt idx="2">
                  <c:v>65M</c:v>
                </c:pt>
                <c:pt idx="3">
                  <c:v>82M</c:v>
                </c:pt>
                <c:pt idx="4">
                  <c:v>83M</c:v>
                </c:pt>
                <c:pt idx="5">
                  <c:v>57M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12</c:v>
                </c:pt>
                <c:pt idx="1">
                  <c:v>64</c:v>
                </c:pt>
                <c:pt idx="2">
                  <c:v>65</c:v>
                </c:pt>
                <c:pt idx="3">
                  <c:v>82</c:v>
                </c:pt>
                <c:pt idx="4">
                  <c:v>83</c:v>
                </c:pt>
                <c:pt idx="5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20-304F-8BB4-9562ED9A8C6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-70"/>
        <c:axId val="321841696"/>
        <c:axId val="321843344"/>
      </c:barChart>
      <c:catAx>
        <c:axId val="32184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21843344"/>
        <c:crosses val="autoZero"/>
        <c:auto val="1"/>
        <c:lblAlgn val="ctr"/>
        <c:lblOffset val="100"/>
        <c:noMultiLvlLbl val="0"/>
      </c:catAx>
      <c:valAx>
        <c:axId val="32184334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21841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506024096385541E-2"/>
          <c:y val="0.28590883016460578"/>
          <c:w val="0.94698795180722894"/>
          <c:h val="0.51984709849850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AR App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Ease of Use</c:v>
                </c:pt>
                <c:pt idx="1">
                  <c:v>Usefulness</c:v>
                </c:pt>
                <c:pt idx="2">
                  <c:v>Enjoyment</c:v>
                </c:pt>
                <c:pt idx="3">
                  <c:v>Intention</c:v>
                </c:pt>
                <c:pt idx="4">
                  <c:v>Attitude (Performance)</c:v>
                </c:pt>
                <c:pt idx="5">
                  <c:v>Attitude (Time)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6.58</c:v>
                </c:pt>
                <c:pt idx="1">
                  <c:v>6.55</c:v>
                </c:pt>
                <c:pt idx="2">
                  <c:v>6.45</c:v>
                </c:pt>
                <c:pt idx="3">
                  <c:v>5.94</c:v>
                </c:pt>
                <c:pt idx="4">
                  <c:v>6.27</c:v>
                </c:pt>
                <c:pt idx="5">
                  <c:v>5.91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1B-7645-B5A2-003A42325F3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Non-AR App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Ease of Use</c:v>
                </c:pt>
                <c:pt idx="1">
                  <c:v>Usefulness</c:v>
                </c:pt>
                <c:pt idx="2">
                  <c:v>Enjoyment</c:v>
                </c:pt>
                <c:pt idx="3">
                  <c:v>Intention</c:v>
                </c:pt>
                <c:pt idx="4">
                  <c:v>Attitude (Performance)</c:v>
                </c:pt>
                <c:pt idx="5">
                  <c:v>Attitude (Time)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6.7</c:v>
                </c:pt>
                <c:pt idx="1">
                  <c:v>5.77</c:v>
                </c:pt>
                <c:pt idx="2">
                  <c:v>5.0999999999999996</c:v>
                </c:pt>
                <c:pt idx="3">
                  <c:v>4.83</c:v>
                </c:pt>
                <c:pt idx="4">
                  <c:v>5.5</c:v>
                </c:pt>
                <c:pt idx="5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1B-7645-B5A2-003A42325F3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Magic Mirror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Ease of Use</c:v>
                </c:pt>
                <c:pt idx="1">
                  <c:v>Usefulness</c:v>
                </c:pt>
                <c:pt idx="2">
                  <c:v>Enjoyment</c:v>
                </c:pt>
                <c:pt idx="3">
                  <c:v>Intention</c:v>
                </c:pt>
                <c:pt idx="4">
                  <c:v>Attitude (Performance)</c:v>
                </c:pt>
                <c:pt idx="5">
                  <c:v>Attitude (Time)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6.39</c:v>
                </c:pt>
                <c:pt idx="1">
                  <c:v>6.42</c:v>
                </c:pt>
                <c:pt idx="2">
                  <c:v>6.55</c:v>
                </c:pt>
                <c:pt idx="3">
                  <c:v>6.24</c:v>
                </c:pt>
                <c:pt idx="4">
                  <c:v>6.73</c:v>
                </c:pt>
                <c:pt idx="5">
                  <c:v>6.27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1B-7645-B5A2-003A42325F3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Non-AR Screen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Ease of Use</c:v>
                </c:pt>
                <c:pt idx="1">
                  <c:v>Usefulness</c:v>
                </c:pt>
                <c:pt idx="2">
                  <c:v>Enjoyment</c:v>
                </c:pt>
                <c:pt idx="3">
                  <c:v>Intention</c:v>
                </c:pt>
                <c:pt idx="4">
                  <c:v>Attitude (Performance)</c:v>
                </c:pt>
                <c:pt idx="5">
                  <c:v>Attitude (Time)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6.47</c:v>
                </c:pt>
                <c:pt idx="1">
                  <c:v>5.7</c:v>
                </c:pt>
                <c:pt idx="2">
                  <c:v>5.5</c:v>
                </c:pt>
                <c:pt idx="3">
                  <c:v>5.43</c:v>
                </c:pt>
                <c:pt idx="4">
                  <c:v>5.7</c:v>
                </c:pt>
                <c:pt idx="5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1B-7645-B5A2-003A42325F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659085408"/>
        <c:axId val="1659085792"/>
      </c:barChart>
      <c:catAx>
        <c:axId val="1659085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zh-CN"/>
          </a:p>
        </c:txPr>
        <c:crossAx val="1659085792"/>
        <c:crosses val="autoZero"/>
        <c:auto val="1"/>
        <c:lblAlgn val="ctr"/>
        <c:lblOffset val="100"/>
        <c:noMultiLvlLbl val="0"/>
      </c:catAx>
      <c:valAx>
        <c:axId val="1659085792"/>
        <c:scaling>
          <c:orientation val="minMax"/>
          <c:max val="7"/>
        </c:scaling>
        <c:delete val="1"/>
        <c:axPos val="l"/>
        <c:numFmt formatCode="General" sourceLinked="1"/>
        <c:majorTickMark val="out"/>
        <c:minorTickMark val="none"/>
        <c:tickLblPos val="nextTo"/>
        <c:crossAx val="1659085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3709183076773882"/>
          <c:y val="2.9288474562460171E-2"/>
          <c:w val="0.55854993944576203"/>
          <c:h val="0.14580894228633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D951DE-529F-4766-8D22-A1934867EA5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EBA625-355E-4B38-9E4E-1BB066D47296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kumimoji="1" lang="en-GB" sz="2000" dirty="0"/>
            <a:t>We need to understand:</a:t>
          </a:r>
          <a:endParaRPr lang="en-US" sz="2000" dirty="0"/>
        </a:p>
      </dgm:t>
    </dgm:pt>
    <dgm:pt modelId="{DDCD3EA3-D8C9-4547-AADD-27D55C8AC135}" type="parTrans" cxnId="{A7E6DCCA-53EA-444D-AE13-73299044150F}">
      <dgm:prSet/>
      <dgm:spPr/>
      <dgm:t>
        <a:bodyPr/>
        <a:lstStyle/>
        <a:p>
          <a:endParaRPr lang="en-US"/>
        </a:p>
      </dgm:t>
    </dgm:pt>
    <dgm:pt modelId="{AE6AF0A1-8337-4D59-8531-231797D25BC8}" type="sibTrans" cxnId="{A7E6DCCA-53EA-444D-AE13-73299044150F}">
      <dgm:prSet/>
      <dgm:spPr/>
      <dgm:t>
        <a:bodyPr/>
        <a:lstStyle/>
        <a:p>
          <a:endParaRPr lang="en-US"/>
        </a:p>
      </dgm:t>
    </dgm:pt>
    <dgm:pt modelId="{103CC953-0948-41A2-89B0-6488CED58496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buClr>
              <a:schemeClr val="accent2"/>
            </a:buClr>
            <a:buFont typeface="Wingdings" pitchFamily="2" charset="2"/>
            <a:buChar char="n"/>
          </a:pPr>
          <a:r>
            <a:rPr lang="en-GB" sz="1800" dirty="0"/>
            <a:t>  </a:t>
          </a:r>
          <a:r>
            <a:rPr lang="en-GB" sz="1600" dirty="0"/>
            <a:t>The value that consumers desire in a physical store environment</a:t>
          </a:r>
          <a:endParaRPr lang="en-US" sz="1600" dirty="0"/>
        </a:p>
      </dgm:t>
    </dgm:pt>
    <dgm:pt modelId="{081ACFE7-FC39-472A-9437-645EEBBA496D}" type="parTrans" cxnId="{1465093C-0835-4411-8EBA-35F1CF38189B}">
      <dgm:prSet/>
      <dgm:spPr/>
      <dgm:t>
        <a:bodyPr/>
        <a:lstStyle/>
        <a:p>
          <a:endParaRPr lang="en-US"/>
        </a:p>
      </dgm:t>
    </dgm:pt>
    <dgm:pt modelId="{EDFA02AA-E585-47E2-A126-001602BC93E3}" type="sibTrans" cxnId="{1465093C-0835-4411-8EBA-35F1CF38189B}">
      <dgm:prSet/>
      <dgm:spPr/>
      <dgm:t>
        <a:bodyPr/>
        <a:lstStyle/>
        <a:p>
          <a:endParaRPr lang="en-US"/>
        </a:p>
      </dgm:t>
    </dgm:pt>
    <dgm:pt modelId="{DAA91712-7373-4219-A31A-F68EB0D0E42E}">
      <dgm:prSet custT="1"/>
      <dgm:spPr/>
      <dgm:t>
        <a:bodyPr/>
        <a:lstStyle/>
        <a:p>
          <a:pPr>
            <a:lnSpc>
              <a:spcPct val="100000"/>
            </a:lnSpc>
            <a:spcBef>
              <a:spcPts val="1200"/>
            </a:spcBef>
            <a:buClr>
              <a:schemeClr val="accent2"/>
            </a:buClr>
            <a:buFont typeface="Wingdings" pitchFamily="2" charset="2"/>
            <a:buChar char="n"/>
          </a:pPr>
          <a:r>
            <a:rPr lang="en-GB" sz="1600" dirty="0"/>
            <a:t>  What kind of AR app will encourage consumers to engage in physical retail</a:t>
          </a:r>
          <a:endParaRPr lang="en-US" sz="1600" dirty="0"/>
        </a:p>
      </dgm:t>
    </dgm:pt>
    <dgm:pt modelId="{19D14022-F1F2-43A1-B3AE-F234E1292F5A}" type="parTrans" cxnId="{1A74641A-C04A-493E-99AB-EFE5126DEA38}">
      <dgm:prSet/>
      <dgm:spPr/>
      <dgm:t>
        <a:bodyPr/>
        <a:lstStyle/>
        <a:p>
          <a:endParaRPr lang="en-US"/>
        </a:p>
      </dgm:t>
    </dgm:pt>
    <dgm:pt modelId="{13D7C405-B2BE-4944-BAE1-68B6FF83F968}" type="sibTrans" cxnId="{1A74641A-C04A-493E-99AB-EFE5126DEA38}">
      <dgm:prSet/>
      <dgm:spPr/>
      <dgm:t>
        <a:bodyPr/>
        <a:lstStyle/>
        <a:p>
          <a:endParaRPr lang="en-US"/>
        </a:p>
      </dgm:t>
    </dgm:pt>
    <dgm:pt modelId="{A0C7FCC3-13C5-4F2E-AB36-0340AA38C98E}">
      <dgm:prSet custT="1"/>
      <dgm:spPr/>
      <dgm:t>
        <a:bodyPr/>
        <a:lstStyle/>
        <a:p>
          <a:pPr>
            <a:lnSpc>
              <a:spcPct val="100000"/>
            </a:lnSpc>
            <a:spcBef>
              <a:spcPts val="1200"/>
            </a:spcBef>
            <a:buClr>
              <a:schemeClr val="accent2"/>
            </a:buClr>
            <a:buFont typeface="Wingdings" pitchFamily="2" charset="2"/>
            <a:buChar char="n"/>
          </a:pPr>
          <a:r>
            <a:rPr lang="en-GB" sz="1600" dirty="0"/>
            <a:t>  The impact of AR on consumer behaviour and the experience that it delivers</a:t>
          </a:r>
          <a:endParaRPr lang="en-US" sz="1600" dirty="0"/>
        </a:p>
      </dgm:t>
    </dgm:pt>
    <dgm:pt modelId="{1414677A-EFA2-493A-B065-C578E77E7822}" type="parTrans" cxnId="{D4DC295E-7328-43FD-B399-3D7B28ABA6A0}">
      <dgm:prSet/>
      <dgm:spPr/>
      <dgm:t>
        <a:bodyPr/>
        <a:lstStyle/>
        <a:p>
          <a:endParaRPr lang="en-US"/>
        </a:p>
      </dgm:t>
    </dgm:pt>
    <dgm:pt modelId="{8F6AAF60-E90D-4A28-9F9C-39AD24A9DB84}" type="sibTrans" cxnId="{D4DC295E-7328-43FD-B399-3D7B28ABA6A0}">
      <dgm:prSet/>
      <dgm:spPr/>
      <dgm:t>
        <a:bodyPr/>
        <a:lstStyle/>
        <a:p>
          <a:endParaRPr lang="en-US"/>
        </a:p>
      </dgm:t>
    </dgm:pt>
    <dgm:pt modelId="{E966967B-560B-094C-853F-70BB14EF62CC}" type="pres">
      <dgm:prSet presAssocID="{FDD951DE-529F-4766-8D22-A1934867EA54}" presName="linear" presStyleCnt="0">
        <dgm:presLayoutVars>
          <dgm:animLvl val="lvl"/>
          <dgm:resizeHandles val="exact"/>
        </dgm:presLayoutVars>
      </dgm:prSet>
      <dgm:spPr/>
    </dgm:pt>
    <dgm:pt modelId="{23001472-7F3A-7A4F-B6F6-1496BF07C4FF}" type="pres">
      <dgm:prSet presAssocID="{50EBA625-355E-4B38-9E4E-1BB066D47296}" presName="parentText" presStyleLbl="node1" presStyleIdx="0" presStyleCnt="1" custScaleY="57104">
        <dgm:presLayoutVars>
          <dgm:chMax val="0"/>
          <dgm:bulletEnabled val="1"/>
        </dgm:presLayoutVars>
      </dgm:prSet>
      <dgm:spPr/>
    </dgm:pt>
    <dgm:pt modelId="{E44A2DED-AE6C-1944-B8A9-B5D2E4F85A8E}" type="pres">
      <dgm:prSet presAssocID="{50EBA625-355E-4B38-9E4E-1BB066D4729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A74641A-C04A-493E-99AB-EFE5126DEA38}" srcId="{50EBA625-355E-4B38-9E4E-1BB066D47296}" destId="{DAA91712-7373-4219-A31A-F68EB0D0E42E}" srcOrd="1" destOrd="0" parTransId="{19D14022-F1F2-43A1-B3AE-F234E1292F5A}" sibTransId="{13D7C405-B2BE-4944-BAE1-68B6FF83F968}"/>
    <dgm:cxn modelId="{1465093C-0835-4411-8EBA-35F1CF38189B}" srcId="{50EBA625-355E-4B38-9E4E-1BB066D47296}" destId="{103CC953-0948-41A2-89B0-6488CED58496}" srcOrd="0" destOrd="0" parTransId="{081ACFE7-FC39-472A-9437-645EEBBA496D}" sibTransId="{EDFA02AA-E585-47E2-A126-001602BC93E3}"/>
    <dgm:cxn modelId="{19B32549-3E9D-6D4F-9E4D-13B1276A64D1}" type="presOf" srcId="{103CC953-0948-41A2-89B0-6488CED58496}" destId="{E44A2DED-AE6C-1944-B8A9-B5D2E4F85A8E}" srcOrd="0" destOrd="0" presId="urn:microsoft.com/office/officeart/2005/8/layout/vList2"/>
    <dgm:cxn modelId="{D4DC295E-7328-43FD-B399-3D7B28ABA6A0}" srcId="{50EBA625-355E-4B38-9E4E-1BB066D47296}" destId="{A0C7FCC3-13C5-4F2E-AB36-0340AA38C98E}" srcOrd="2" destOrd="0" parTransId="{1414677A-EFA2-493A-B065-C578E77E7822}" sibTransId="{8F6AAF60-E90D-4A28-9F9C-39AD24A9DB84}"/>
    <dgm:cxn modelId="{A7E6DCCA-53EA-444D-AE13-73299044150F}" srcId="{FDD951DE-529F-4766-8D22-A1934867EA54}" destId="{50EBA625-355E-4B38-9E4E-1BB066D47296}" srcOrd="0" destOrd="0" parTransId="{DDCD3EA3-D8C9-4547-AADD-27D55C8AC135}" sibTransId="{AE6AF0A1-8337-4D59-8531-231797D25BC8}"/>
    <dgm:cxn modelId="{B9F6A5D7-174A-9D4B-945C-38B0C6A76924}" type="presOf" srcId="{A0C7FCC3-13C5-4F2E-AB36-0340AA38C98E}" destId="{E44A2DED-AE6C-1944-B8A9-B5D2E4F85A8E}" srcOrd="0" destOrd="2" presId="urn:microsoft.com/office/officeart/2005/8/layout/vList2"/>
    <dgm:cxn modelId="{C9BDDADB-88B8-8843-9717-C151D28F4707}" type="presOf" srcId="{DAA91712-7373-4219-A31A-F68EB0D0E42E}" destId="{E44A2DED-AE6C-1944-B8A9-B5D2E4F85A8E}" srcOrd="0" destOrd="1" presId="urn:microsoft.com/office/officeart/2005/8/layout/vList2"/>
    <dgm:cxn modelId="{2B93F6F8-5E75-6A4F-B2F2-546F43E4150C}" type="presOf" srcId="{50EBA625-355E-4B38-9E4E-1BB066D47296}" destId="{23001472-7F3A-7A4F-B6F6-1496BF07C4FF}" srcOrd="0" destOrd="0" presId="urn:microsoft.com/office/officeart/2005/8/layout/vList2"/>
    <dgm:cxn modelId="{7579DFFF-CB6E-B242-8B8A-5622DBF0271C}" type="presOf" srcId="{FDD951DE-529F-4766-8D22-A1934867EA54}" destId="{E966967B-560B-094C-853F-70BB14EF62CC}" srcOrd="0" destOrd="0" presId="urn:microsoft.com/office/officeart/2005/8/layout/vList2"/>
    <dgm:cxn modelId="{77A9BDC1-003E-EF41-9923-9B75E1765EA4}" type="presParOf" srcId="{E966967B-560B-094C-853F-70BB14EF62CC}" destId="{23001472-7F3A-7A4F-B6F6-1496BF07C4FF}" srcOrd="0" destOrd="0" presId="urn:microsoft.com/office/officeart/2005/8/layout/vList2"/>
    <dgm:cxn modelId="{8E85A7C1-49F9-F447-81D1-1F07B1CE063F}" type="presParOf" srcId="{E966967B-560B-094C-853F-70BB14EF62CC}" destId="{E44A2DED-AE6C-1944-B8A9-B5D2E4F85A8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599E31-C075-4816-A981-AD3B6D9E936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70BD3B3D-766D-4EBF-AB17-B4CCD092D11A}">
      <dgm:prSet/>
      <dgm:spPr/>
      <dgm:t>
        <a:bodyPr/>
        <a:lstStyle/>
        <a:p>
          <a:r>
            <a:rPr kumimoji="1" lang="en-GB" b="1" dirty="0"/>
            <a:t>Phase 1: </a:t>
          </a:r>
        </a:p>
        <a:p>
          <a:r>
            <a:rPr kumimoji="1" lang="en-GB" dirty="0"/>
            <a:t>Co-design Workshops</a:t>
          </a:r>
          <a:endParaRPr lang="en-US" dirty="0"/>
        </a:p>
      </dgm:t>
    </dgm:pt>
    <dgm:pt modelId="{817059ED-A98F-402D-AD00-AB74F5706578}" type="parTrans" cxnId="{0342749E-7F01-4268-BD1F-82A92DA4F562}">
      <dgm:prSet/>
      <dgm:spPr/>
      <dgm:t>
        <a:bodyPr/>
        <a:lstStyle/>
        <a:p>
          <a:endParaRPr lang="en-US"/>
        </a:p>
      </dgm:t>
    </dgm:pt>
    <dgm:pt modelId="{5978C5F5-F9AA-4E4C-BBBC-0E9C7723E4D2}" type="sibTrans" cxnId="{0342749E-7F01-4268-BD1F-82A92DA4F562}">
      <dgm:prSet/>
      <dgm:spPr/>
      <dgm:t>
        <a:bodyPr/>
        <a:lstStyle/>
        <a:p>
          <a:endParaRPr lang="en-US"/>
        </a:p>
      </dgm:t>
    </dgm:pt>
    <dgm:pt modelId="{F6917FD8-B6FB-4254-9DAF-A0C187FF663B}">
      <dgm:prSet/>
      <dgm:spPr/>
      <dgm:t>
        <a:bodyPr/>
        <a:lstStyle/>
        <a:p>
          <a:r>
            <a:rPr kumimoji="1" lang="en-GB" b="1" dirty="0"/>
            <a:t>Phase 2: </a:t>
          </a:r>
        </a:p>
        <a:p>
          <a:r>
            <a:rPr kumimoji="1" lang="en-GB" dirty="0"/>
            <a:t>Prototype Generation</a:t>
          </a:r>
          <a:endParaRPr lang="en-US" dirty="0"/>
        </a:p>
      </dgm:t>
    </dgm:pt>
    <dgm:pt modelId="{143825E1-870D-47E1-B9C6-2B8FA1C2A041}" type="parTrans" cxnId="{E61BC74F-4767-4D82-A676-701E8AFACD07}">
      <dgm:prSet/>
      <dgm:spPr/>
      <dgm:t>
        <a:bodyPr/>
        <a:lstStyle/>
        <a:p>
          <a:endParaRPr lang="en-US"/>
        </a:p>
      </dgm:t>
    </dgm:pt>
    <dgm:pt modelId="{140AF648-B09E-4ADB-9E95-B873D9112CE6}" type="sibTrans" cxnId="{E61BC74F-4767-4D82-A676-701E8AFACD07}">
      <dgm:prSet/>
      <dgm:spPr/>
      <dgm:t>
        <a:bodyPr/>
        <a:lstStyle/>
        <a:p>
          <a:endParaRPr lang="en-US"/>
        </a:p>
      </dgm:t>
    </dgm:pt>
    <dgm:pt modelId="{506EF7C9-3A15-4C4B-8865-E2F3F51C2A2C}">
      <dgm:prSet/>
      <dgm:spPr/>
      <dgm:t>
        <a:bodyPr/>
        <a:lstStyle/>
        <a:p>
          <a:r>
            <a:rPr kumimoji="1" lang="en-GB" b="1" dirty="0"/>
            <a:t>Phase 3: </a:t>
          </a:r>
        </a:p>
        <a:p>
          <a:r>
            <a:rPr kumimoji="1" lang="en-GB" dirty="0"/>
            <a:t>Experience Prototype Experiments</a:t>
          </a:r>
          <a:endParaRPr lang="en-US" dirty="0"/>
        </a:p>
      </dgm:t>
    </dgm:pt>
    <dgm:pt modelId="{FFB05FE8-2D61-490C-9361-2119DF33070C}" type="parTrans" cxnId="{2A26F430-1958-41E6-ADAF-6C33BDCAD90D}">
      <dgm:prSet/>
      <dgm:spPr/>
      <dgm:t>
        <a:bodyPr/>
        <a:lstStyle/>
        <a:p>
          <a:endParaRPr lang="en-US"/>
        </a:p>
      </dgm:t>
    </dgm:pt>
    <dgm:pt modelId="{E9830E9E-E487-4F36-A4CB-7E0207108498}" type="sibTrans" cxnId="{2A26F430-1958-41E6-ADAF-6C33BDCAD90D}">
      <dgm:prSet/>
      <dgm:spPr/>
      <dgm:t>
        <a:bodyPr/>
        <a:lstStyle/>
        <a:p>
          <a:endParaRPr lang="en-US"/>
        </a:p>
      </dgm:t>
    </dgm:pt>
    <dgm:pt modelId="{56812931-62C7-4FE7-9716-513D6DCC73E8}" type="pres">
      <dgm:prSet presAssocID="{E1599E31-C075-4816-A981-AD3B6D9E936F}" presName="root" presStyleCnt="0">
        <dgm:presLayoutVars>
          <dgm:dir/>
          <dgm:resizeHandles val="exact"/>
        </dgm:presLayoutVars>
      </dgm:prSet>
      <dgm:spPr/>
    </dgm:pt>
    <dgm:pt modelId="{DC032C15-7BF0-4609-A570-51653BDD4AAE}" type="pres">
      <dgm:prSet presAssocID="{70BD3B3D-766D-4EBF-AB17-B4CCD092D11A}" presName="compNode" presStyleCnt="0"/>
      <dgm:spPr/>
    </dgm:pt>
    <dgm:pt modelId="{06A04965-443F-428E-AF4B-E99D3DEA9247}" type="pres">
      <dgm:prSet presAssocID="{70BD3B3D-766D-4EBF-AB17-B4CCD092D11A}" presName="bgRect" presStyleLbl="bgShp" presStyleIdx="0" presStyleCnt="3" custLinFactNeighborX="5365" custLinFactNeighborY="-3809"/>
      <dgm:spPr/>
    </dgm:pt>
    <dgm:pt modelId="{A8AAB1ED-330C-4E50-A1E1-59C094A77061}" type="pres">
      <dgm:prSet presAssocID="{70BD3B3D-766D-4EBF-AB17-B4CCD092D11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会议"/>
        </a:ext>
      </dgm:extLst>
    </dgm:pt>
    <dgm:pt modelId="{A7DDF31F-C0DE-4519-B49F-C45974721EE2}" type="pres">
      <dgm:prSet presAssocID="{70BD3B3D-766D-4EBF-AB17-B4CCD092D11A}" presName="spaceRect" presStyleCnt="0"/>
      <dgm:spPr/>
    </dgm:pt>
    <dgm:pt modelId="{B8AE2BF5-FAA0-40CA-A918-F8BF915C8B6E}" type="pres">
      <dgm:prSet presAssocID="{70BD3B3D-766D-4EBF-AB17-B4CCD092D11A}" presName="parTx" presStyleLbl="revTx" presStyleIdx="0" presStyleCnt="3">
        <dgm:presLayoutVars>
          <dgm:chMax val="0"/>
          <dgm:chPref val="0"/>
        </dgm:presLayoutVars>
      </dgm:prSet>
      <dgm:spPr/>
    </dgm:pt>
    <dgm:pt modelId="{E1480E82-BDC7-4D09-B0E0-9665F8638B52}" type="pres">
      <dgm:prSet presAssocID="{5978C5F5-F9AA-4E4C-BBBC-0E9C7723E4D2}" presName="sibTrans" presStyleCnt="0"/>
      <dgm:spPr/>
    </dgm:pt>
    <dgm:pt modelId="{936DE07C-7980-46E9-80CA-4E2F1CAD62DF}" type="pres">
      <dgm:prSet presAssocID="{F6917FD8-B6FB-4254-9DAF-A0C187FF663B}" presName="compNode" presStyleCnt="0"/>
      <dgm:spPr/>
    </dgm:pt>
    <dgm:pt modelId="{0558AC69-4C39-492F-B4BD-1C93697E740A}" type="pres">
      <dgm:prSet presAssocID="{F6917FD8-B6FB-4254-9DAF-A0C187FF663B}" presName="bgRect" presStyleLbl="bgShp" presStyleIdx="1" presStyleCnt="3"/>
      <dgm:spPr/>
    </dgm:pt>
    <dgm:pt modelId="{8492DB10-D94B-4268-A62D-FCA529F7C413}" type="pres">
      <dgm:prSet presAssocID="{F6917FD8-B6FB-4254-9DAF-A0C187FF663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左右脑"/>
        </a:ext>
      </dgm:extLst>
    </dgm:pt>
    <dgm:pt modelId="{35DE96B9-27D2-4316-B443-B9A4B17C61B4}" type="pres">
      <dgm:prSet presAssocID="{F6917FD8-B6FB-4254-9DAF-A0C187FF663B}" presName="spaceRect" presStyleCnt="0"/>
      <dgm:spPr/>
    </dgm:pt>
    <dgm:pt modelId="{570C7E8E-1262-4C3B-818B-5C3128E08A3C}" type="pres">
      <dgm:prSet presAssocID="{F6917FD8-B6FB-4254-9DAF-A0C187FF663B}" presName="parTx" presStyleLbl="revTx" presStyleIdx="1" presStyleCnt="3">
        <dgm:presLayoutVars>
          <dgm:chMax val="0"/>
          <dgm:chPref val="0"/>
        </dgm:presLayoutVars>
      </dgm:prSet>
      <dgm:spPr/>
    </dgm:pt>
    <dgm:pt modelId="{EA8F6749-CA96-473D-BB16-F5C52611C168}" type="pres">
      <dgm:prSet presAssocID="{140AF648-B09E-4ADB-9E95-B873D9112CE6}" presName="sibTrans" presStyleCnt="0"/>
      <dgm:spPr/>
    </dgm:pt>
    <dgm:pt modelId="{D96F7267-7E72-42AC-8902-1567C860F28E}" type="pres">
      <dgm:prSet presAssocID="{506EF7C9-3A15-4C4B-8865-E2F3F51C2A2C}" presName="compNode" presStyleCnt="0"/>
      <dgm:spPr/>
    </dgm:pt>
    <dgm:pt modelId="{602F7B15-705B-4A49-8E3A-30FFCAF6CDB2}" type="pres">
      <dgm:prSet presAssocID="{506EF7C9-3A15-4C4B-8865-E2F3F51C2A2C}" presName="bgRect" presStyleLbl="bgShp" presStyleIdx="2" presStyleCnt="3"/>
      <dgm:spPr/>
    </dgm:pt>
    <dgm:pt modelId="{3A9429E5-6925-4807-BD53-F5FC389D876F}" type="pres">
      <dgm:prSet presAssocID="{506EF7C9-3A15-4C4B-8865-E2F3F51C2A2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烧瓶"/>
        </a:ext>
      </dgm:extLst>
    </dgm:pt>
    <dgm:pt modelId="{23CDFD68-4847-413F-91AC-26598228FB98}" type="pres">
      <dgm:prSet presAssocID="{506EF7C9-3A15-4C4B-8865-E2F3F51C2A2C}" presName="spaceRect" presStyleCnt="0"/>
      <dgm:spPr/>
    </dgm:pt>
    <dgm:pt modelId="{23D828B4-92A6-4372-9504-FC744E32843F}" type="pres">
      <dgm:prSet presAssocID="{506EF7C9-3A15-4C4B-8865-E2F3F51C2A2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A26F430-1958-41E6-ADAF-6C33BDCAD90D}" srcId="{E1599E31-C075-4816-A981-AD3B6D9E936F}" destId="{506EF7C9-3A15-4C4B-8865-E2F3F51C2A2C}" srcOrd="2" destOrd="0" parTransId="{FFB05FE8-2D61-490C-9361-2119DF33070C}" sibTransId="{E9830E9E-E487-4F36-A4CB-7E0207108498}"/>
    <dgm:cxn modelId="{E61BC74F-4767-4D82-A676-701E8AFACD07}" srcId="{E1599E31-C075-4816-A981-AD3B6D9E936F}" destId="{F6917FD8-B6FB-4254-9DAF-A0C187FF663B}" srcOrd="1" destOrd="0" parTransId="{143825E1-870D-47E1-B9C6-2B8FA1C2A041}" sibTransId="{140AF648-B09E-4ADB-9E95-B873D9112CE6}"/>
    <dgm:cxn modelId="{F35FC66C-220A-4251-A72B-1942F33CEB92}" type="presOf" srcId="{F6917FD8-B6FB-4254-9DAF-A0C187FF663B}" destId="{570C7E8E-1262-4C3B-818B-5C3128E08A3C}" srcOrd="0" destOrd="0" presId="urn:microsoft.com/office/officeart/2018/2/layout/IconVerticalSolidList"/>
    <dgm:cxn modelId="{D0DB9C8B-CE84-4160-A64C-A219801C9B60}" type="presOf" srcId="{E1599E31-C075-4816-A981-AD3B6D9E936F}" destId="{56812931-62C7-4FE7-9716-513D6DCC73E8}" srcOrd="0" destOrd="0" presId="urn:microsoft.com/office/officeart/2018/2/layout/IconVerticalSolidList"/>
    <dgm:cxn modelId="{7DB9E38C-F9CD-468A-8A0C-89F00D4D2AA8}" type="presOf" srcId="{70BD3B3D-766D-4EBF-AB17-B4CCD092D11A}" destId="{B8AE2BF5-FAA0-40CA-A918-F8BF915C8B6E}" srcOrd="0" destOrd="0" presId="urn:microsoft.com/office/officeart/2018/2/layout/IconVerticalSolidList"/>
    <dgm:cxn modelId="{0342749E-7F01-4268-BD1F-82A92DA4F562}" srcId="{E1599E31-C075-4816-A981-AD3B6D9E936F}" destId="{70BD3B3D-766D-4EBF-AB17-B4CCD092D11A}" srcOrd="0" destOrd="0" parTransId="{817059ED-A98F-402D-AD00-AB74F5706578}" sibTransId="{5978C5F5-F9AA-4E4C-BBBC-0E9C7723E4D2}"/>
    <dgm:cxn modelId="{C4FB14CF-BD15-4003-A327-239244B8A76D}" type="presOf" srcId="{506EF7C9-3A15-4C4B-8865-E2F3F51C2A2C}" destId="{23D828B4-92A6-4372-9504-FC744E32843F}" srcOrd="0" destOrd="0" presId="urn:microsoft.com/office/officeart/2018/2/layout/IconVerticalSolidList"/>
    <dgm:cxn modelId="{5043EB71-5CC8-4BBA-B0DD-C9B7E8712C6B}" type="presParOf" srcId="{56812931-62C7-4FE7-9716-513D6DCC73E8}" destId="{DC032C15-7BF0-4609-A570-51653BDD4AAE}" srcOrd="0" destOrd="0" presId="urn:microsoft.com/office/officeart/2018/2/layout/IconVerticalSolidList"/>
    <dgm:cxn modelId="{19851D05-86F8-4ADC-A1C1-F066EC0A0C39}" type="presParOf" srcId="{DC032C15-7BF0-4609-A570-51653BDD4AAE}" destId="{06A04965-443F-428E-AF4B-E99D3DEA9247}" srcOrd="0" destOrd="0" presId="urn:microsoft.com/office/officeart/2018/2/layout/IconVerticalSolidList"/>
    <dgm:cxn modelId="{9768952F-236E-48C0-B6EF-2BE34079F460}" type="presParOf" srcId="{DC032C15-7BF0-4609-A570-51653BDD4AAE}" destId="{A8AAB1ED-330C-4E50-A1E1-59C094A77061}" srcOrd="1" destOrd="0" presId="urn:microsoft.com/office/officeart/2018/2/layout/IconVerticalSolidList"/>
    <dgm:cxn modelId="{9C8E2602-A046-448A-9544-0F878AC45A5F}" type="presParOf" srcId="{DC032C15-7BF0-4609-A570-51653BDD4AAE}" destId="{A7DDF31F-C0DE-4519-B49F-C45974721EE2}" srcOrd="2" destOrd="0" presId="urn:microsoft.com/office/officeart/2018/2/layout/IconVerticalSolidList"/>
    <dgm:cxn modelId="{DD5951C0-839C-4AEC-9834-9BF333281F07}" type="presParOf" srcId="{DC032C15-7BF0-4609-A570-51653BDD4AAE}" destId="{B8AE2BF5-FAA0-40CA-A918-F8BF915C8B6E}" srcOrd="3" destOrd="0" presId="urn:microsoft.com/office/officeart/2018/2/layout/IconVerticalSolidList"/>
    <dgm:cxn modelId="{C6333DBF-8541-465A-BBE4-17A821E5CF91}" type="presParOf" srcId="{56812931-62C7-4FE7-9716-513D6DCC73E8}" destId="{E1480E82-BDC7-4D09-B0E0-9665F8638B52}" srcOrd="1" destOrd="0" presId="urn:microsoft.com/office/officeart/2018/2/layout/IconVerticalSolidList"/>
    <dgm:cxn modelId="{FF4201D9-15DD-45EF-891E-AACB972F2227}" type="presParOf" srcId="{56812931-62C7-4FE7-9716-513D6DCC73E8}" destId="{936DE07C-7980-46E9-80CA-4E2F1CAD62DF}" srcOrd="2" destOrd="0" presId="urn:microsoft.com/office/officeart/2018/2/layout/IconVerticalSolidList"/>
    <dgm:cxn modelId="{5C4F1A92-43CE-4560-869F-F2F2623D37C4}" type="presParOf" srcId="{936DE07C-7980-46E9-80CA-4E2F1CAD62DF}" destId="{0558AC69-4C39-492F-B4BD-1C93697E740A}" srcOrd="0" destOrd="0" presId="urn:microsoft.com/office/officeart/2018/2/layout/IconVerticalSolidList"/>
    <dgm:cxn modelId="{00051C7F-763C-4959-9180-29B12A5442D0}" type="presParOf" srcId="{936DE07C-7980-46E9-80CA-4E2F1CAD62DF}" destId="{8492DB10-D94B-4268-A62D-FCA529F7C413}" srcOrd="1" destOrd="0" presId="urn:microsoft.com/office/officeart/2018/2/layout/IconVerticalSolidList"/>
    <dgm:cxn modelId="{F3C92397-BC76-4F1E-8C96-788F942DD2FC}" type="presParOf" srcId="{936DE07C-7980-46E9-80CA-4E2F1CAD62DF}" destId="{35DE96B9-27D2-4316-B443-B9A4B17C61B4}" srcOrd="2" destOrd="0" presId="urn:microsoft.com/office/officeart/2018/2/layout/IconVerticalSolidList"/>
    <dgm:cxn modelId="{B8E4E9A4-6EC2-4323-A605-20D8A9E45BF7}" type="presParOf" srcId="{936DE07C-7980-46E9-80CA-4E2F1CAD62DF}" destId="{570C7E8E-1262-4C3B-818B-5C3128E08A3C}" srcOrd="3" destOrd="0" presId="urn:microsoft.com/office/officeart/2018/2/layout/IconVerticalSolidList"/>
    <dgm:cxn modelId="{5FF85B02-7C6D-4580-9E67-30E020CB65B2}" type="presParOf" srcId="{56812931-62C7-4FE7-9716-513D6DCC73E8}" destId="{EA8F6749-CA96-473D-BB16-F5C52611C168}" srcOrd="3" destOrd="0" presId="urn:microsoft.com/office/officeart/2018/2/layout/IconVerticalSolidList"/>
    <dgm:cxn modelId="{77C46FF8-0C22-4AC7-98FA-E52F533744C7}" type="presParOf" srcId="{56812931-62C7-4FE7-9716-513D6DCC73E8}" destId="{D96F7267-7E72-42AC-8902-1567C860F28E}" srcOrd="4" destOrd="0" presId="urn:microsoft.com/office/officeart/2018/2/layout/IconVerticalSolidList"/>
    <dgm:cxn modelId="{EB889FA8-1997-4E06-B60B-85397EEA8520}" type="presParOf" srcId="{D96F7267-7E72-42AC-8902-1567C860F28E}" destId="{602F7B15-705B-4A49-8E3A-30FFCAF6CDB2}" srcOrd="0" destOrd="0" presId="urn:microsoft.com/office/officeart/2018/2/layout/IconVerticalSolidList"/>
    <dgm:cxn modelId="{F6A25F54-F74A-4B6B-931B-5DD147378FD7}" type="presParOf" srcId="{D96F7267-7E72-42AC-8902-1567C860F28E}" destId="{3A9429E5-6925-4807-BD53-F5FC389D876F}" srcOrd="1" destOrd="0" presId="urn:microsoft.com/office/officeart/2018/2/layout/IconVerticalSolidList"/>
    <dgm:cxn modelId="{D7AD88DB-A539-4350-8640-0DFA7EA9EC47}" type="presParOf" srcId="{D96F7267-7E72-42AC-8902-1567C860F28E}" destId="{23CDFD68-4847-413F-91AC-26598228FB98}" srcOrd="2" destOrd="0" presId="urn:microsoft.com/office/officeart/2018/2/layout/IconVerticalSolidList"/>
    <dgm:cxn modelId="{A6C39F33-3D34-48E8-BF75-8D4671C85F57}" type="presParOf" srcId="{D96F7267-7E72-42AC-8902-1567C860F28E}" destId="{23D828B4-92A6-4372-9504-FC744E32843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01472-7F3A-7A4F-B6F6-1496BF07C4FF}">
      <dsp:nvSpPr>
        <dsp:cNvPr id="0" name=""/>
        <dsp:cNvSpPr/>
      </dsp:nvSpPr>
      <dsp:spPr>
        <a:xfrm>
          <a:off x="0" y="7997"/>
          <a:ext cx="7195275" cy="523803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GB" sz="2000" kern="1200" dirty="0"/>
            <a:t>We need to understand:</a:t>
          </a:r>
          <a:endParaRPr lang="en-US" sz="2000" kern="1200" dirty="0"/>
        </a:p>
      </dsp:txBody>
      <dsp:txXfrm>
        <a:off x="25570" y="33567"/>
        <a:ext cx="7144135" cy="472663"/>
      </dsp:txXfrm>
    </dsp:sp>
    <dsp:sp modelId="{E44A2DED-AE6C-1944-B8A9-B5D2E4F85A8E}">
      <dsp:nvSpPr>
        <dsp:cNvPr id="0" name=""/>
        <dsp:cNvSpPr/>
      </dsp:nvSpPr>
      <dsp:spPr>
        <a:xfrm>
          <a:off x="0" y="531801"/>
          <a:ext cx="7195275" cy="836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45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20000"/>
            </a:spcAft>
            <a:buClr>
              <a:schemeClr val="accent2"/>
            </a:buClr>
            <a:buFont typeface="Wingdings" pitchFamily="2" charset="2"/>
            <a:buChar char="n"/>
          </a:pPr>
          <a:r>
            <a:rPr lang="en-GB" sz="1800" kern="1200" dirty="0"/>
            <a:t>  </a:t>
          </a:r>
          <a:r>
            <a:rPr lang="en-GB" sz="1600" kern="1200" dirty="0"/>
            <a:t>The value that consumers desire in a physical store environment</a:t>
          </a:r>
          <a:endParaRPr lang="en-US" sz="1600" kern="1200" dirty="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lr>
              <a:schemeClr val="accent2"/>
            </a:buClr>
            <a:buFont typeface="Wingdings" pitchFamily="2" charset="2"/>
            <a:buChar char="n"/>
          </a:pPr>
          <a:r>
            <a:rPr lang="en-GB" sz="1600" kern="1200" dirty="0"/>
            <a:t>  What kind of AR app will encourage consumers to engage in physical retail</a:t>
          </a:r>
          <a:endParaRPr lang="en-US" sz="1600" kern="1200" dirty="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lr>
              <a:schemeClr val="accent2"/>
            </a:buClr>
            <a:buFont typeface="Wingdings" pitchFamily="2" charset="2"/>
            <a:buChar char="n"/>
          </a:pPr>
          <a:r>
            <a:rPr lang="en-GB" sz="1600" kern="1200" dirty="0"/>
            <a:t>  The impact of AR on consumer behaviour and the experience that it delivers</a:t>
          </a:r>
          <a:endParaRPr lang="en-US" sz="1600" kern="1200" dirty="0"/>
        </a:p>
      </dsp:txBody>
      <dsp:txXfrm>
        <a:off x="0" y="531801"/>
        <a:ext cx="7195275" cy="8367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A04965-443F-428E-AF4B-E99D3DEA9247}">
      <dsp:nvSpPr>
        <dsp:cNvPr id="0" name=""/>
        <dsp:cNvSpPr/>
      </dsp:nvSpPr>
      <dsp:spPr>
        <a:xfrm>
          <a:off x="0" y="0"/>
          <a:ext cx="4231481" cy="10542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AAB1ED-330C-4E50-A1E1-59C094A77061}">
      <dsp:nvSpPr>
        <dsp:cNvPr id="0" name=""/>
        <dsp:cNvSpPr/>
      </dsp:nvSpPr>
      <dsp:spPr>
        <a:xfrm>
          <a:off x="318924" y="237667"/>
          <a:ext cx="579862" cy="5798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E2BF5-FAA0-40CA-A918-F8BF915C8B6E}">
      <dsp:nvSpPr>
        <dsp:cNvPr id="0" name=""/>
        <dsp:cNvSpPr/>
      </dsp:nvSpPr>
      <dsp:spPr>
        <a:xfrm>
          <a:off x="1217711" y="450"/>
          <a:ext cx="3013769" cy="1054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580" tIns="111580" rIns="111580" bIns="11158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GB" sz="1900" b="1" kern="1200" dirty="0"/>
            <a:t>Phase 1: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GB" sz="1900" kern="1200" dirty="0"/>
            <a:t>Co-design Workshops</a:t>
          </a:r>
          <a:endParaRPr lang="en-US" sz="1900" kern="1200" dirty="0"/>
        </a:p>
      </dsp:txBody>
      <dsp:txXfrm>
        <a:off x="1217711" y="450"/>
        <a:ext cx="3013769" cy="1054295"/>
      </dsp:txXfrm>
    </dsp:sp>
    <dsp:sp modelId="{0558AC69-4C39-492F-B4BD-1C93697E740A}">
      <dsp:nvSpPr>
        <dsp:cNvPr id="0" name=""/>
        <dsp:cNvSpPr/>
      </dsp:nvSpPr>
      <dsp:spPr>
        <a:xfrm>
          <a:off x="0" y="1318320"/>
          <a:ext cx="4231481" cy="10542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92DB10-D94B-4268-A62D-FCA529F7C413}">
      <dsp:nvSpPr>
        <dsp:cNvPr id="0" name=""/>
        <dsp:cNvSpPr/>
      </dsp:nvSpPr>
      <dsp:spPr>
        <a:xfrm>
          <a:off x="318924" y="1555537"/>
          <a:ext cx="579862" cy="5798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C7E8E-1262-4C3B-818B-5C3128E08A3C}">
      <dsp:nvSpPr>
        <dsp:cNvPr id="0" name=""/>
        <dsp:cNvSpPr/>
      </dsp:nvSpPr>
      <dsp:spPr>
        <a:xfrm>
          <a:off x="1217711" y="1318320"/>
          <a:ext cx="3013769" cy="1054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580" tIns="111580" rIns="111580" bIns="11158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GB" sz="1900" b="1" kern="1200" dirty="0"/>
            <a:t>Phase 2: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GB" sz="1900" kern="1200" dirty="0"/>
            <a:t>Prototype Generation</a:t>
          </a:r>
          <a:endParaRPr lang="en-US" sz="1900" kern="1200" dirty="0"/>
        </a:p>
      </dsp:txBody>
      <dsp:txXfrm>
        <a:off x="1217711" y="1318320"/>
        <a:ext cx="3013769" cy="1054295"/>
      </dsp:txXfrm>
    </dsp:sp>
    <dsp:sp modelId="{602F7B15-705B-4A49-8E3A-30FFCAF6CDB2}">
      <dsp:nvSpPr>
        <dsp:cNvPr id="0" name=""/>
        <dsp:cNvSpPr/>
      </dsp:nvSpPr>
      <dsp:spPr>
        <a:xfrm>
          <a:off x="0" y="2636190"/>
          <a:ext cx="4231481" cy="10542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429E5-6925-4807-BD53-F5FC389D876F}">
      <dsp:nvSpPr>
        <dsp:cNvPr id="0" name=""/>
        <dsp:cNvSpPr/>
      </dsp:nvSpPr>
      <dsp:spPr>
        <a:xfrm>
          <a:off x="318924" y="2873407"/>
          <a:ext cx="579862" cy="5798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D828B4-92A6-4372-9504-FC744E32843F}">
      <dsp:nvSpPr>
        <dsp:cNvPr id="0" name=""/>
        <dsp:cNvSpPr/>
      </dsp:nvSpPr>
      <dsp:spPr>
        <a:xfrm>
          <a:off x="1217711" y="2636190"/>
          <a:ext cx="3013769" cy="1054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580" tIns="111580" rIns="111580" bIns="11158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GB" sz="1900" b="1" kern="1200" dirty="0"/>
            <a:t>Phase 3: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GB" sz="1900" kern="1200" dirty="0"/>
            <a:t>Experience Prototype Experiments</a:t>
          </a:r>
          <a:endParaRPr lang="en-US" sz="1900" kern="1200" dirty="0"/>
        </a:p>
      </dsp:txBody>
      <dsp:txXfrm>
        <a:off x="1217711" y="2636190"/>
        <a:ext cx="3013769" cy="1054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0.44906</cdr:x>
      <cdr:y>0.77423</cdr:y>
    </cdr:from>
    <cdr:to>
      <cdr:x>0.58334</cdr:x>
      <cdr:y>0.83219</cdr:y>
    </cdr:to>
    <cdr:sp macro="" textlink="">
      <cdr:nvSpPr>
        <cdr:cNvPr id="2" name="文本框 4">
          <a:extLst xmlns:a="http://schemas.openxmlformats.org/drawingml/2006/main">
            <a:ext uri="{FF2B5EF4-FFF2-40B4-BE49-F238E27FC236}">
              <a16:creationId xmlns:a16="http://schemas.microsoft.com/office/drawing/2014/main" id="{3A8FA6DD-2478-0A4A-8ECA-0C4843305E1D}"/>
            </a:ext>
          </a:extLst>
        </cdr:cNvPr>
        <cdr:cNvSpPr txBox="1"/>
      </cdr:nvSpPr>
      <cdr:spPr>
        <a:xfrm xmlns:a="http://schemas.openxmlformats.org/drawingml/2006/main">
          <a:off x="2635908" y="3700228"/>
          <a:ext cx="78816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kumimoji="1" lang="en-GB" altLang="zh-CN" sz="1200" b="1" dirty="0">
              <a:latin typeface="+mj-lt"/>
            </a:rPr>
            <a:t>1981-1997</a:t>
          </a:r>
          <a:endParaRPr kumimoji="1" lang="zh-CN" altLang="en-US" sz="1200" b="1" dirty="0">
            <a:latin typeface="+mj-lt"/>
          </a:endParaRPr>
        </a:p>
      </cdr:txBody>
    </cdr:sp>
  </cdr:relSizeAnchor>
  <cdr:relSizeAnchor xmlns:cdr="http://schemas.openxmlformats.org/drawingml/2006/chartDrawing">
    <cdr:from>
      <cdr:x>0.58533</cdr:x>
      <cdr:y>0.77297</cdr:y>
    </cdr:from>
    <cdr:to>
      <cdr:x>0.7196</cdr:x>
      <cdr:y>0.83092</cdr:y>
    </cdr:to>
    <cdr:sp macro="" textlink="">
      <cdr:nvSpPr>
        <cdr:cNvPr id="3" name="文本框 4">
          <a:extLst xmlns:a="http://schemas.openxmlformats.org/drawingml/2006/main">
            <a:ext uri="{FF2B5EF4-FFF2-40B4-BE49-F238E27FC236}">
              <a16:creationId xmlns:a16="http://schemas.microsoft.com/office/drawing/2014/main" id="{3A8FA6DD-2478-0A4A-8ECA-0C4843305E1D}"/>
            </a:ext>
          </a:extLst>
        </cdr:cNvPr>
        <cdr:cNvSpPr txBox="1"/>
      </cdr:nvSpPr>
      <cdr:spPr>
        <a:xfrm xmlns:a="http://schemas.openxmlformats.org/drawingml/2006/main">
          <a:off x="3435755" y="3694187"/>
          <a:ext cx="78816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kumimoji="1" lang="en-GB" altLang="zh-CN" sz="1200" b="1" dirty="0">
              <a:latin typeface="+mj-lt"/>
            </a:rPr>
            <a:t>1998-2016</a:t>
          </a:r>
          <a:endParaRPr kumimoji="1" lang="zh-CN" altLang="en-US" sz="1200" b="1" dirty="0">
            <a:latin typeface="+mj-lt"/>
          </a:endParaRPr>
        </a:p>
      </cdr:txBody>
    </cdr:sp>
  </cdr:relSizeAnchor>
  <cdr:relSizeAnchor xmlns:cdr="http://schemas.openxmlformats.org/drawingml/2006/chartDrawing">
    <cdr:from>
      <cdr:x>0.72796</cdr:x>
      <cdr:y>0.77297</cdr:y>
    </cdr:from>
    <cdr:to>
      <cdr:x>0.86224</cdr:x>
      <cdr:y>0.83092</cdr:y>
    </cdr:to>
    <cdr:sp macro="" textlink="">
      <cdr:nvSpPr>
        <cdr:cNvPr id="4" name="文本框 4">
          <a:extLst xmlns:a="http://schemas.openxmlformats.org/drawingml/2006/main">
            <a:ext uri="{FF2B5EF4-FFF2-40B4-BE49-F238E27FC236}">
              <a16:creationId xmlns:a16="http://schemas.microsoft.com/office/drawing/2014/main" id="{7EFE1F69-A010-E24F-BE97-56E942E37F02}"/>
            </a:ext>
          </a:extLst>
        </cdr:cNvPr>
        <cdr:cNvSpPr txBox="1"/>
      </cdr:nvSpPr>
      <cdr:spPr>
        <a:xfrm xmlns:a="http://schemas.openxmlformats.org/drawingml/2006/main">
          <a:off x="4272991" y="3694187"/>
          <a:ext cx="78816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kumimoji="1" lang="en-GB" altLang="zh-CN" sz="1200" b="1" dirty="0">
              <a:latin typeface="+mj-lt"/>
            </a:rPr>
            <a:t>2017-</a:t>
          </a:r>
          <a:endParaRPr kumimoji="1" lang="zh-CN" altLang="en-US" sz="1200" b="1" dirty="0">
            <a:latin typeface="+mj-lt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FD733-CFEA-3748-AEB6-A7D9BC8056DF}" type="datetimeFigureOut">
              <a:rPr kumimoji="1" lang="zh-CN" altLang="en-US" smtClean="0"/>
              <a:t>2021/1/13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ACF1F-FFF4-AB40-A8FC-2E6D92590ED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2415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ACF1F-FFF4-AB40-A8FC-2E6D92590EDB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6553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ACF1F-FFF4-AB40-A8FC-2E6D92590EDB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13671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ACF1F-FFF4-AB40-A8FC-2E6D92590EDB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555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ACF1F-FFF4-AB40-A8FC-2E6D92590EDB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371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ACF1F-FFF4-AB40-A8FC-2E6D92590EDB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3807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3429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D93C3FD-2659-6E43-8D32-0E288A35033C}" type="datetimeFigureOut">
              <a:rPr kumimoji="1" lang="zh-CN" altLang="en-US" smtClean="0"/>
              <a:t>2021/1/13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196F-1FCA-8947-A484-D91FB83ACA8A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965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C3FD-2659-6E43-8D32-0E288A35033C}" type="datetimeFigureOut">
              <a:rPr kumimoji="1" lang="zh-CN" altLang="en-US" smtClean="0"/>
              <a:t>2021/1/13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196F-1FCA-8947-A484-D91FB83ACA8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4395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71500"/>
            <a:ext cx="1971675" cy="4057650"/>
          </a:xfrm>
        </p:spPr>
        <p:txBody>
          <a:bodyPr vert="eaVert" lIns="45720" tIns="91440" rIns="45720" bIns="9144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571500"/>
            <a:ext cx="5686425" cy="40576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C3FD-2659-6E43-8D32-0E288A35033C}" type="datetimeFigureOut">
              <a:rPr kumimoji="1" lang="zh-CN" altLang="en-US" smtClean="0"/>
              <a:t>2021/1/13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196F-1FCA-8947-A484-D91FB83ACA8A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44447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81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C3FD-2659-6E43-8D32-0E288A35033C}" type="datetimeFigureOut">
              <a:rPr kumimoji="1" lang="zh-CN" altLang="en-US" smtClean="0"/>
              <a:t>2021/1/13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196F-1FCA-8947-A484-D91FB83ACA8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4563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b="0" spc="150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C3FD-2659-6E43-8D32-0E288A35033C}" type="datetimeFigureOut">
              <a:rPr kumimoji="1" lang="zh-CN" altLang="en-US" smtClean="0"/>
              <a:t>2021/1/13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196F-1FCA-8947-A484-D91FB83ACA8A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787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1714500"/>
            <a:ext cx="3566160" cy="301752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714500"/>
            <a:ext cx="3566160" cy="301752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C3FD-2659-6E43-8D32-0E288A35033C}" type="datetimeFigureOut">
              <a:rPr kumimoji="1" lang="zh-CN" altLang="en-US" smtClean="0"/>
              <a:t>2021/1/13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196F-1FCA-8947-A484-D91FB83ACA8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6790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225841"/>
            <a:ext cx="3566160" cy="2506179"/>
          </a:xfrm>
        </p:spPr>
        <p:txBody>
          <a:bodyPr lIns="45720" rIns="4572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225841"/>
            <a:ext cx="3566160" cy="2506179"/>
          </a:xfrm>
        </p:spPr>
        <p:txBody>
          <a:bodyPr lIns="45720" rIns="4572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C3FD-2659-6E43-8D32-0E288A35033C}" type="datetimeFigureOut">
              <a:rPr kumimoji="1" lang="zh-CN" altLang="en-US" smtClean="0"/>
              <a:t>2021/1/13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196F-1FCA-8947-A484-D91FB83ACA8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60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C3FD-2659-6E43-8D32-0E288A35033C}" type="datetimeFigureOut">
              <a:rPr kumimoji="1" lang="zh-CN" altLang="en-US" smtClean="0"/>
              <a:t>2021/1/13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196F-1FCA-8947-A484-D91FB83ACA8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7698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C3FD-2659-6E43-8D32-0E288A35033C}" type="datetimeFigureOut">
              <a:rPr kumimoji="1" lang="zh-CN" altLang="en-US" smtClean="0"/>
              <a:t>2021/1/13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196F-1FCA-8947-A484-D91FB83ACA8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7631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353632"/>
            <a:ext cx="3291840" cy="130302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617220"/>
            <a:ext cx="4258818" cy="388848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1693129"/>
            <a:ext cx="3291840" cy="282172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C3FD-2659-6E43-8D32-0E288A35033C}" type="datetimeFigureOut">
              <a:rPr kumimoji="1" lang="zh-CN" altLang="en-US" smtClean="0"/>
              <a:t>2021/1/13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196F-1FCA-8947-A484-D91FB83ACA8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668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4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3429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3720104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C3FD-2659-6E43-8D32-0E288A35033C}" type="datetimeFigureOut">
              <a:rPr kumimoji="1" lang="zh-CN" altLang="en-US" smtClean="0"/>
              <a:t>2021/1/13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196F-1FCA-8947-A484-D91FB83ACA8A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917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7" y="1714500"/>
            <a:ext cx="7290053" cy="3017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6" y="4853028"/>
            <a:ext cx="1615607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FD93C3FD-2659-6E43-8D32-0E288A35033C}" type="datetimeFigureOut">
              <a:rPr kumimoji="1" lang="zh-CN" altLang="en-US" smtClean="0"/>
              <a:t>2021/1/13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199" y="4853028"/>
            <a:ext cx="4426094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4853028"/>
            <a:ext cx="73025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B933196F-1FCA-8947-A484-D91FB83ACA8A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69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750" kern="1200" cap="all" spc="75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4a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kinsey.com/business-functions/risk/our-insights/covid-19-implications-for-business" TargetMode="External"/><Relationship Id="rId2" Type="http://schemas.openxmlformats.org/officeDocument/2006/relationships/hyperlink" Target="http://www.whitehutchinson.com/leisure/articles/FutureOfShoppingCenters.s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academic.mintel.com/display/952828/?highligh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图片包含 游戏机, 桌子, 冰箱, 房间&#10;&#10;描述已自动生成">
            <a:extLst>
              <a:ext uri="{FF2B5EF4-FFF2-40B4-BE49-F238E27FC236}">
                <a16:creationId xmlns:a16="http://schemas.microsoft.com/office/drawing/2014/main" id="{D10FF286-2A26-1E46-BD63-83E2EF489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6" r="4866" b="15159"/>
          <a:stretch/>
        </p:blipFill>
        <p:spPr>
          <a:xfrm>
            <a:off x="0" y="0"/>
            <a:ext cx="9144000" cy="343768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D7FABFC-7EA3-D347-87EA-2F36155A5F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GB" altLang="zh-CN" dirty="0"/>
              <a:t>How to Design Effective </a:t>
            </a:r>
            <a:br>
              <a:rPr kumimoji="1" lang="en-GB" altLang="zh-CN" dirty="0"/>
            </a:br>
            <a:r>
              <a:rPr kumimoji="1" lang="en-GB" altLang="zh-CN" dirty="0"/>
              <a:t>AR Retail Apps</a:t>
            </a:r>
            <a:endParaRPr kumimoji="1"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A883F1-6202-9C42-AE61-0453DE4A01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GB" altLang="zh-CN" sz="2400" dirty="0">
                <a:latin typeface="+mj-lt"/>
              </a:rPr>
              <a:t>By </a:t>
            </a:r>
            <a:r>
              <a:rPr kumimoji="1" lang="en-GB" altLang="zh-CN" sz="2400" dirty="0" err="1">
                <a:latin typeface="+mj-lt"/>
              </a:rPr>
              <a:t>Liangchao</a:t>
            </a:r>
            <a:r>
              <a:rPr kumimoji="1" lang="en-GB" altLang="zh-CN" sz="2400" dirty="0">
                <a:latin typeface="+mj-lt"/>
              </a:rPr>
              <a:t> </a:t>
            </a:r>
            <a:r>
              <a:rPr kumimoji="1" lang="en-GB" altLang="zh-CN" sz="2400" dirty="0" err="1">
                <a:latin typeface="+mj-lt"/>
              </a:rPr>
              <a:t>Xue</a:t>
            </a:r>
            <a:endParaRPr kumimoji="1" lang="zh-CN" altLang="en-US" sz="2400" dirty="0">
              <a:latin typeface="+mj-lt"/>
            </a:endParaRPr>
          </a:p>
        </p:txBody>
      </p:sp>
      <p:pic>
        <p:nvPicPr>
          <p:cNvPr id="5" name="图片 4" descr="图片包含 应用程序&#10;&#10;描述已自动生成">
            <a:extLst>
              <a:ext uri="{FF2B5EF4-FFF2-40B4-BE49-F238E27FC236}">
                <a16:creationId xmlns:a16="http://schemas.microsoft.com/office/drawing/2014/main" id="{E5117C98-F038-7747-8CC2-7BD7B0CBD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  <p:pic>
        <p:nvPicPr>
          <p:cNvPr id="8" name="图片 7" descr="图片包含 文本&#10;&#10;描述已自动生成">
            <a:extLst>
              <a:ext uri="{FF2B5EF4-FFF2-40B4-BE49-F238E27FC236}">
                <a16:creationId xmlns:a16="http://schemas.microsoft.com/office/drawing/2014/main" id="{15501B09-05DD-5A44-8A9B-D8D386EDA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85" y="248630"/>
            <a:ext cx="2063448" cy="51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0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8"/>
    </mc:Choice>
    <mc:Fallback xmlns="">
      <p:transition spd="slow" advTm="1491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70D469-7BD4-1C4B-8FCE-38817FF6D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CN" dirty="0"/>
              <a:t>Phase 2: AR PROTOTYPE DESIGN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FB45A8-2110-B046-AEA7-D335E1BA0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7" y="1714500"/>
            <a:ext cx="2581159" cy="3017520"/>
          </a:xfrm>
        </p:spPr>
        <p:txBody>
          <a:bodyPr/>
          <a:lstStyle/>
          <a:p>
            <a:r>
              <a:rPr lang="en-US" altLang="zh-CN" b="1" dirty="0"/>
              <a:t>Design Two Concept Apps</a:t>
            </a:r>
            <a:endParaRPr lang="en-GB" altLang="zh-CN" b="1" dirty="0"/>
          </a:p>
          <a:p>
            <a:pPr>
              <a:buFont typeface="Wingdings" pitchFamily="2" charset="2"/>
              <a:buChar char="p"/>
            </a:pPr>
            <a:r>
              <a:rPr lang="zh-CN" altLang="en-US" dirty="0"/>
              <a:t>  </a:t>
            </a:r>
            <a:r>
              <a:rPr lang="en-US" altLang="zh-CN" dirty="0"/>
              <a:t>Based on </a:t>
            </a:r>
            <a:r>
              <a:rPr lang="en-GB" altLang="zh-CN" dirty="0"/>
              <a:t> the consumer’s pain-points revealed from phase one</a:t>
            </a:r>
            <a:endParaRPr lang="en-US" altLang="zh-CN" dirty="0"/>
          </a:p>
          <a:p>
            <a:pPr>
              <a:buFont typeface="Wingdings" pitchFamily="2" charset="2"/>
              <a:buChar char="p"/>
            </a:pPr>
            <a:r>
              <a:rPr lang="zh-CN" altLang="en-US" dirty="0"/>
              <a:t>  </a:t>
            </a:r>
            <a:r>
              <a:rPr lang="en-US" altLang="zh-CN" dirty="0"/>
              <a:t>UX design flow</a:t>
            </a:r>
            <a:r>
              <a:rPr lang="zh-CN" altLang="zh-CN" dirty="0"/>
              <a:t> </a:t>
            </a:r>
            <a:endParaRPr lang="en-US" altLang="zh-CN" dirty="0"/>
          </a:p>
          <a:p>
            <a:endParaRPr kumimoji="1" lang="zh-CN" altLang="en-US" dirty="0"/>
          </a:p>
        </p:txBody>
      </p:sp>
      <p:pic>
        <p:nvPicPr>
          <p:cNvPr id="6" name="图片 5" descr="图片包含 应用程序&#10;&#10;描述已自动生成">
            <a:extLst>
              <a:ext uri="{FF2B5EF4-FFF2-40B4-BE49-F238E27FC236}">
                <a16:creationId xmlns:a16="http://schemas.microsoft.com/office/drawing/2014/main" id="{ECB346F0-4813-F942-9E59-5F24FA3CF9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  <p:pic>
        <p:nvPicPr>
          <p:cNvPr id="5" name="app + mirror" descr="app + mirror">
            <a:hlinkClick r:id="" action="ppaction://media"/>
            <a:extLst>
              <a:ext uri="{FF2B5EF4-FFF2-40B4-BE49-F238E27FC236}">
                <a16:creationId xmlns:a16="http://schemas.microsoft.com/office/drawing/2014/main" id="{7D55F8A9-83B0-1744-852C-B8F60DA5BA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音频 11">
            <a:hlinkClick r:id="" action="ppaction://media"/>
            <a:extLst>
              <a:ext uri="{FF2B5EF4-FFF2-40B4-BE49-F238E27FC236}">
                <a16:creationId xmlns:a16="http://schemas.microsoft.com/office/drawing/2014/main" id="{381EA81D-3C6B-974C-88CE-F44D202E07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0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72"/>
    </mc:Choice>
    <mc:Fallback xmlns="">
      <p:transition spd="slow" advTm="95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5"/>
        <p14:stopEvt time="95862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70D469-7BD4-1C4B-8FCE-38817FF6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38912"/>
            <a:ext cx="4550113" cy="1124712"/>
          </a:xfrm>
        </p:spPr>
        <p:txBody>
          <a:bodyPr>
            <a:normAutofit/>
          </a:bodyPr>
          <a:lstStyle/>
          <a:p>
            <a:r>
              <a:rPr kumimoji="1" lang="en-GB" altLang="zh-CN" dirty="0"/>
              <a:t>Phase 2: AR PROTOTYPE DESIGN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FB45A8-2110-B046-AEA7-D335E1BA0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14500"/>
            <a:ext cx="4550113" cy="3017520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bg1">
                    <a:lumMod val="65000"/>
                  </a:schemeClr>
                </a:solidFill>
              </a:rPr>
              <a:t>Design Two Concept Apps</a:t>
            </a:r>
            <a:endParaRPr lang="en-GB" altLang="zh-CN" b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itchFamily="2" charset="2"/>
              <a:buChar char="p"/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Based on </a:t>
            </a:r>
            <a:r>
              <a:rPr lang="en-GB" altLang="zh-CN" dirty="0">
                <a:solidFill>
                  <a:schemeClr val="bg1">
                    <a:lumMod val="65000"/>
                  </a:schemeClr>
                </a:solidFill>
              </a:rPr>
              <a:t> the consumer’s pain-points revealed from phase one</a:t>
            </a:r>
            <a:endParaRPr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itchFamily="2" charset="2"/>
              <a:buChar char="p"/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UX design flow</a:t>
            </a:r>
            <a:r>
              <a:rPr lang="zh-CN" altLang="zh-CN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GB" altLang="zh-CN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itchFamily="2" charset="2"/>
              <a:buChar char="p"/>
            </a:pPr>
            <a:endParaRPr lang="en-GB" altLang="zh-CN" dirty="0"/>
          </a:p>
          <a:p>
            <a:pPr marL="0" indent="0">
              <a:buNone/>
            </a:pPr>
            <a:r>
              <a:rPr lang="en-US" altLang="zh-CN" b="1" dirty="0"/>
              <a:t>Non-AR Prototypes to Compare:</a:t>
            </a:r>
          </a:p>
          <a:p>
            <a:pPr>
              <a:buFont typeface="Wingdings" pitchFamily="2" charset="2"/>
              <a:buChar char="p"/>
            </a:pPr>
            <a:r>
              <a:rPr lang="en-US" altLang="zh-CN" dirty="0"/>
              <a:t>  Non-AR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App VS. AR branded App</a:t>
            </a:r>
          </a:p>
          <a:p>
            <a:pPr>
              <a:buFont typeface="Wingdings" pitchFamily="2" charset="2"/>
              <a:buChar char="p"/>
            </a:pPr>
            <a:r>
              <a:rPr lang="en-US" altLang="zh-CN" dirty="0"/>
              <a:t>  Non-AR Touch Screen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 VS. Magic Mirror</a:t>
            </a:r>
          </a:p>
          <a:p>
            <a:pPr marL="0" indent="0">
              <a:buNone/>
            </a:pPr>
            <a:endParaRPr lang="en-US" altLang="zh-CN" dirty="0"/>
          </a:p>
          <a:p>
            <a:endParaRPr kumimoji="1" lang="zh-CN" altLang="en-US" dirty="0"/>
          </a:p>
        </p:txBody>
      </p:sp>
      <p:pic>
        <p:nvPicPr>
          <p:cNvPr id="4" name="图片 3" descr="图形用户界面, 网站&#10;&#10;描述已自动生成">
            <a:extLst>
              <a:ext uri="{FF2B5EF4-FFF2-40B4-BE49-F238E27FC236}">
                <a16:creationId xmlns:a16="http://schemas.microsoft.com/office/drawing/2014/main" id="{F3A95B9B-91BF-3042-B25B-20122E1B1E6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86" y="480060"/>
            <a:ext cx="2584968" cy="1971039"/>
          </a:xfrm>
          <a:prstGeom prst="rect">
            <a:avLst/>
          </a:prstGeom>
        </p:spPr>
      </p:pic>
      <p:pic>
        <p:nvPicPr>
          <p:cNvPr id="9" name="图片 8" descr="图片包含 照片, 不同, 显示器, 许多&#10;&#10;描述已自动生成">
            <a:extLst>
              <a:ext uri="{FF2B5EF4-FFF2-40B4-BE49-F238E27FC236}">
                <a16:creationId xmlns:a16="http://schemas.microsoft.com/office/drawing/2014/main" id="{F7DDE322-3AB0-E147-A7E3-9DBE6DE532B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200" y="2692400"/>
            <a:ext cx="2999740" cy="1859838"/>
          </a:xfrm>
          <a:prstGeom prst="rect">
            <a:avLst/>
          </a:prstGeom>
        </p:spPr>
      </p:pic>
      <p:pic>
        <p:nvPicPr>
          <p:cNvPr id="6" name="图片 5" descr="图片包含 应用程序&#10;&#10;描述已自动生成">
            <a:extLst>
              <a:ext uri="{FF2B5EF4-FFF2-40B4-BE49-F238E27FC236}">
                <a16:creationId xmlns:a16="http://schemas.microsoft.com/office/drawing/2014/main" id="{ECB346F0-4813-F942-9E59-5F24FA3CF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7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8"/>
    </mc:Choice>
    <mc:Fallback xmlns="">
      <p:transition spd="slow" advTm="1426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860EC0-35B9-6746-BF38-1A1084C1C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38912"/>
            <a:ext cx="3323844" cy="1124712"/>
          </a:xfrm>
        </p:spPr>
        <p:txBody>
          <a:bodyPr>
            <a:normAutofit/>
          </a:bodyPr>
          <a:lstStyle/>
          <a:p>
            <a:r>
              <a:rPr kumimoji="1" lang="en-GB" altLang="zh-CN" sz="3100" dirty="0"/>
              <a:t>Phase 3: Experience prototype experiments</a:t>
            </a:r>
            <a:endParaRPr kumimoji="1" lang="zh-CN" altLang="en-US" sz="31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71ACBE-A44E-2B49-92A4-6ACFC5B10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14500"/>
            <a:ext cx="3322211" cy="2948940"/>
          </a:xfrm>
        </p:spPr>
        <p:txBody>
          <a:bodyPr>
            <a:normAutofit/>
          </a:bodyPr>
          <a:lstStyle/>
          <a:p>
            <a:r>
              <a:rPr lang="en-GB" altLang="zh-CN" b="1" dirty="0"/>
              <a:t>Explored and Evaluated the Prototypes</a:t>
            </a:r>
          </a:p>
          <a:p>
            <a:pPr>
              <a:buFont typeface="Wingdings" pitchFamily="2" charset="2"/>
              <a:buChar char="p"/>
            </a:pPr>
            <a:r>
              <a:rPr lang="en-GB" altLang="zh-CN" dirty="0"/>
              <a:t>  42 experience prototype sessions: </a:t>
            </a:r>
          </a:p>
          <a:p>
            <a:pPr marL="0" indent="0">
              <a:buNone/>
            </a:pPr>
            <a:r>
              <a:rPr lang="en-GB" altLang="zh-CN" dirty="0">
                <a:solidFill>
                  <a:schemeClr val="bg1">
                    <a:lumMod val="65000"/>
                  </a:schemeClr>
                </a:solidFill>
              </a:rPr>
              <a:t>11 in AR App, 11 in AR Mirror, 10 in non-AR app, and 10 in non-AR screen</a:t>
            </a:r>
            <a:r>
              <a:rPr lang="zh-CN" altLang="zh-CN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GB" altLang="zh-CN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itchFamily="2" charset="2"/>
              <a:buChar char="p"/>
            </a:pPr>
            <a:r>
              <a:rPr lang="en-GB" altLang="zh-CN" dirty="0"/>
              <a:t>  Targeted consumers aged between 18-34</a:t>
            </a:r>
            <a:endParaRPr kumimoji="1" lang="en-GB" altLang="zh-CN" b="1" dirty="0"/>
          </a:p>
          <a:p>
            <a:pPr>
              <a:buFont typeface="Wingdings" pitchFamily="2" charset="2"/>
              <a:buChar char="p"/>
            </a:pPr>
            <a:r>
              <a:rPr kumimoji="1" lang="en-GB" altLang="zh-CN" dirty="0"/>
              <a:t>  Complete three tasks for each prototype</a:t>
            </a:r>
          </a:p>
        </p:txBody>
      </p:sp>
      <p:pic>
        <p:nvPicPr>
          <p:cNvPr id="4" name="图片 3" descr="图片包含 室内, 桌子, 办公室, 房间&#10;&#10;描述已自动生成">
            <a:extLst>
              <a:ext uri="{FF2B5EF4-FFF2-40B4-BE49-F238E27FC236}">
                <a16:creationId xmlns:a16="http://schemas.microsoft.com/office/drawing/2014/main" id="{782C29AA-72F5-5D46-8BD2-55DDC33534CF}"/>
              </a:ext>
            </a:extLst>
          </p:cNvPr>
          <p:cNvPicPr/>
          <p:nvPr/>
        </p:nvPicPr>
        <p:blipFill rotWithShape="1">
          <a:blip r:embed="rId2"/>
          <a:srcRect t="13741"/>
          <a:stretch/>
        </p:blipFill>
        <p:spPr bwMode="auto">
          <a:xfrm>
            <a:off x="4572000" y="1248125"/>
            <a:ext cx="4091940" cy="264724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图片 4" descr="图片包含 应用程序&#10;&#10;描述已自动生成">
            <a:extLst>
              <a:ext uri="{FF2B5EF4-FFF2-40B4-BE49-F238E27FC236}">
                <a16:creationId xmlns:a16="http://schemas.microsoft.com/office/drawing/2014/main" id="{18960E66-602E-FD44-906B-4CE890967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1551761-3CBC-0A46-BB8A-6DA6FF1B707F}"/>
              </a:ext>
            </a:extLst>
          </p:cNvPr>
          <p:cNvSpPr txBox="1"/>
          <p:nvPr/>
        </p:nvSpPr>
        <p:spPr>
          <a:xfrm>
            <a:off x="4980887" y="3895374"/>
            <a:ext cx="3274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zh-CN" sz="1200" dirty="0"/>
              <a:t>Mock-up shop in experience prototype experiment</a:t>
            </a:r>
            <a:endParaRPr kumimoji="1"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080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1"/>
    </mc:Choice>
    <mc:Fallback xmlns="">
      <p:transition spd="slow" advTm="1860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621A4044-AF4A-8A4D-8FAC-2C8B618CC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935985"/>
              </p:ext>
            </p:extLst>
          </p:nvPr>
        </p:nvGraphicFramePr>
        <p:xfrm>
          <a:off x="1010757" y="1685544"/>
          <a:ext cx="7122486" cy="272288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104458">
                  <a:extLst>
                    <a:ext uri="{9D8B030D-6E8A-4147-A177-3AD203B41FA5}">
                      <a16:colId xmlns:a16="http://schemas.microsoft.com/office/drawing/2014/main" val="1051060109"/>
                    </a:ext>
                  </a:extLst>
                </a:gridCol>
                <a:gridCol w="3643866">
                  <a:extLst>
                    <a:ext uri="{9D8B030D-6E8A-4147-A177-3AD203B41FA5}">
                      <a16:colId xmlns:a16="http://schemas.microsoft.com/office/drawing/2014/main" val="199306804"/>
                    </a:ext>
                  </a:extLst>
                </a:gridCol>
                <a:gridCol w="2374162">
                  <a:extLst>
                    <a:ext uri="{9D8B030D-6E8A-4147-A177-3AD203B41FA5}">
                      <a16:colId xmlns:a16="http://schemas.microsoft.com/office/drawing/2014/main" val="6077086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altLang="zh-CN" sz="1400" b="1" dirty="0"/>
                        <a:t>Method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altLang="zh-CN" sz="1400" b="1" dirty="0"/>
                        <a:t>Data Collection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altLang="zh-CN" sz="1400" b="1" dirty="0"/>
                        <a:t>Data Analysis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51825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GB" altLang="zh-CN" sz="1400" b="1" dirty="0"/>
                        <a:t>Quantitative</a:t>
                      </a:r>
                      <a:endParaRPr lang="zh-CN" altLang="en-US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GB" altLang="zh-CN" sz="1400" u="sng" dirty="0"/>
                        <a:t>Performance Measurement: </a:t>
                      </a:r>
                    </a:p>
                    <a:p>
                      <a:r>
                        <a:rPr kumimoji="1" lang="en-GB" altLang="zh-CN" sz="1400" dirty="0"/>
                        <a:t>task success, task errors, and task time</a:t>
                      </a:r>
                      <a:endParaRPr lang="zh-CN" altLang="en-US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GB" altLang="zh-CN" sz="1400" dirty="0"/>
                        <a:t>Cross-Comparison Groups</a:t>
                      </a:r>
                    </a:p>
                    <a:p>
                      <a:r>
                        <a:rPr lang="en-GB" altLang="zh-CN" sz="1400" dirty="0"/>
                        <a:t>–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GB" altLang="zh-CN" sz="1400" dirty="0"/>
                        <a:t>Mann-Whitney U Test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28838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altLang="zh-CN" sz="1400" u="sng" dirty="0"/>
                        <a:t>Satisfaction Measurement: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altLang="zh-CN" sz="1400" dirty="0"/>
                        <a:t>SUS test (</a:t>
                      </a:r>
                      <a:r>
                        <a:rPr lang="en-GB" altLang="zh-CN" sz="1400" dirty="0"/>
                        <a:t>5-point semantic differential scales</a:t>
                      </a:r>
                      <a:r>
                        <a:rPr kumimoji="1" lang="en-GB" altLang="zh-CN" sz="1400" dirty="0"/>
                        <a:t>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559800"/>
                  </a:ext>
                </a:extLst>
              </a:tr>
              <a:tr h="228316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u="sng" dirty="0"/>
                        <a:t>Beliefs, Attitude, and Intention</a:t>
                      </a:r>
                      <a:r>
                        <a:rPr kumimoji="1" lang="en-GB" altLang="zh-CN" sz="1400" u="sng" dirty="0"/>
                        <a:t>: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altLang="zh-CN" sz="1400" dirty="0"/>
                        <a:t>online questionnaire </a:t>
                      </a:r>
                      <a:r>
                        <a:rPr kumimoji="1" lang="en-GB" altLang="zh-CN" sz="1400" b="1" dirty="0"/>
                        <a:t>(</a:t>
                      </a:r>
                      <a:r>
                        <a:rPr lang="en-GB" altLang="zh-CN" sz="1400" dirty="0"/>
                        <a:t>7-point Likert scale descriptors and 7-point semantic differential scales</a:t>
                      </a:r>
                      <a:r>
                        <a:rPr lang="zh-CN" altLang="zh-CN" sz="1400" dirty="0"/>
                        <a:t> </a:t>
                      </a:r>
                      <a:r>
                        <a:rPr kumimoji="1" lang="en-GB" altLang="zh-CN" sz="1400" b="1" dirty="0"/>
                        <a:t>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916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altLang="zh-CN" sz="1400" b="1" dirty="0"/>
                        <a:t>Qualitative</a:t>
                      </a:r>
                      <a:endParaRPr kumimoji="1" lang="en-GB" altLang="zh-CN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dirty="0"/>
                        <a:t>Post-interaction interviews</a:t>
                      </a:r>
                      <a:r>
                        <a:rPr lang="zh-CN" altLang="zh-CN" sz="1400" dirty="0"/>
                        <a:t> </a:t>
                      </a:r>
                      <a:endParaRPr kumimoji="1" lang="en-GB" altLang="zh-CN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altLang="zh-CN" sz="1400" dirty="0"/>
                        <a:t>Thematic Analysis – NVivo 12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812719"/>
                  </a:ext>
                </a:extLst>
              </a:tr>
            </a:tbl>
          </a:graphicData>
        </a:graphic>
      </p:graphicFrame>
      <p:sp>
        <p:nvSpPr>
          <p:cNvPr id="23" name="标题 1">
            <a:extLst>
              <a:ext uri="{FF2B5EF4-FFF2-40B4-BE49-F238E27FC236}">
                <a16:creationId xmlns:a16="http://schemas.microsoft.com/office/drawing/2014/main" id="{87D5021E-FECA-8A4C-AB0F-14F0850E1317}"/>
              </a:ext>
            </a:extLst>
          </p:cNvPr>
          <p:cNvSpPr txBox="1">
            <a:spLocks/>
          </p:cNvSpPr>
          <p:nvPr/>
        </p:nvSpPr>
        <p:spPr>
          <a:xfrm>
            <a:off x="768096" y="438912"/>
            <a:ext cx="3323844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50" kern="1200" cap="all" spc="75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GB" altLang="zh-CN" sz="3100"/>
              <a:t>Phase 3: Experience prototype experiments</a:t>
            </a:r>
            <a:endParaRPr kumimoji="1" lang="zh-CN" altLang="en-US" sz="3100" dirty="0"/>
          </a:p>
        </p:txBody>
      </p:sp>
      <p:pic>
        <p:nvPicPr>
          <p:cNvPr id="5" name="图片 4" descr="图片包含 应用程序&#10;&#10;描述已自动生成">
            <a:extLst>
              <a:ext uri="{FF2B5EF4-FFF2-40B4-BE49-F238E27FC236}">
                <a16:creationId xmlns:a16="http://schemas.microsoft.com/office/drawing/2014/main" id="{1FF50F8D-5F9E-9A43-85F9-C9CF82346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6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92"/>
    </mc:Choice>
    <mc:Fallback xmlns="">
      <p:transition spd="slow" advTm="2859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E7C082-5B81-400A-A1DE-7CA9F26E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D54232-CDE1-4B53-B430-AB82206F6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1" y="3948079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238970C-19DE-438D-80D2-5CF969055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B1E3F6-167B-40F3-B303-9A931BAB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196" y="363474"/>
            <a:ext cx="8433027" cy="44106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167293-540E-BF4B-977E-F3405C52A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017" y="607706"/>
            <a:ext cx="5265560" cy="39222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kumimoji="1" lang="en-US" altLang="zh-CN" sz="5000" spc="200">
                <a:solidFill>
                  <a:srgbClr val="FFFFFF"/>
                </a:solidFill>
              </a:rPr>
              <a:t>results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65A9A-0B0E-4D7B-8150-D098AC71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4951" y="1197217"/>
            <a:ext cx="0" cy="2743200"/>
          </a:xfrm>
          <a:prstGeom prst="line">
            <a:avLst/>
          </a:prstGeom>
          <a:ln w="19050">
            <a:solidFill>
              <a:srgbClr val="FFFFFF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图片包含 应用程序&#10;&#10;描述已自动生成">
            <a:extLst>
              <a:ext uri="{FF2B5EF4-FFF2-40B4-BE49-F238E27FC236}">
                <a16:creationId xmlns:a16="http://schemas.microsoft.com/office/drawing/2014/main" id="{03F63DB6-60E9-7449-BD72-F4623161B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9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8"/>
    </mc:Choice>
    <mc:Fallback xmlns="">
      <p:transition spd="slow" advTm="355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77DD6-F992-AF48-BD46-9044543D8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CN"/>
              <a:t>Results</a:t>
            </a:r>
            <a:endParaRPr kumimoji="1" lang="zh-CN" altLang="en-US" dirty="0"/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F5703E9E-98CA-764D-9B88-E0BABEB1DD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7518901"/>
              </p:ext>
            </p:extLst>
          </p:nvPr>
        </p:nvGraphicFramePr>
        <p:xfrm>
          <a:off x="308344" y="2500439"/>
          <a:ext cx="8527311" cy="2562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1F681E0A-D544-CB48-BFC8-8CEBBCC8C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668593"/>
              </p:ext>
            </p:extLst>
          </p:nvPr>
        </p:nvGraphicFramePr>
        <p:xfrm>
          <a:off x="2921401" y="928192"/>
          <a:ext cx="5454503" cy="1008556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138704">
                  <a:extLst>
                    <a:ext uri="{9D8B030D-6E8A-4147-A177-3AD203B41FA5}">
                      <a16:colId xmlns:a16="http://schemas.microsoft.com/office/drawing/2014/main" val="3943043733"/>
                    </a:ext>
                  </a:extLst>
                </a:gridCol>
                <a:gridCol w="775412">
                  <a:extLst>
                    <a:ext uri="{9D8B030D-6E8A-4147-A177-3AD203B41FA5}">
                      <a16:colId xmlns:a16="http://schemas.microsoft.com/office/drawing/2014/main" val="194162863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602601990"/>
                    </a:ext>
                  </a:extLst>
                </a:gridCol>
                <a:gridCol w="724204">
                  <a:extLst>
                    <a:ext uri="{9D8B030D-6E8A-4147-A177-3AD203B41FA5}">
                      <a16:colId xmlns:a16="http://schemas.microsoft.com/office/drawing/2014/main" val="2372057879"/>
                    </a:ext>
                  </a:extLst>
                </a:gridCol>
                <a:gridCol w="628002">
                  <a:extLst>
                    <a:ext uri="{9D8B030D-6E8A-4147-A177-3AD203B41FA5}">
                      <a16:colId xmlns:a16="http://schemas.microsoft.com/office/drawing/2014/main" val="588498831"/>
                    </a:ext>
                  </a:extLst>
                </a:gridCol>
                <a:gridCol w="797442">
                  <a:extLst>
                    <a:ext uri="{9D8B030D-6E8A-4147-A177-3AD203B41FA5}">
                      <a16:colId xmlns:a16="http://schemas.microsoft.com/office/drawing/2014/main" val="991491709"/>
                    </a:ext>
                  </a:extLst>
                </a:gridCol>
                <a:gridCol w="659219">
                  <a:extLst>
                    <a:ext uri="{9D8B030D-6E8A-4147-A177-3AD203B41FA5}">
                      <a16:colId xmlns:a16="http://schemas.microsoft.com/office/drawing/2014/main" val="3466589801"/>
                    </a:ext>
                  </a:extLst>
                </a:gridCol>
              </a:tblGrid>
              <a:tr h="34983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0" dirty="0">
                          <a:effectLst/>
                        </a:rPr>
                        <a:t>Prototype</a:t>
                      </a:r>
                      <a:endParaRPr lang="zh-CN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0">
                          <a:effectLst/>
                        </a:rPr>
                        <a:t>Ease of Use</a:t>
                      </a:r>
                      <a:endParaRPr lang="zh-CN" sz="105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0" dirty="0">
                          <a:effectLst/>
                        </a:rPr>
                        <a:t>Usefulness</a:t>
                      </a:r>
                      <a:endParaRPr lang="zh-CN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0" dirty="0">
                          <a:effectLst/>
                        </a:rPr>
                        <a:t>Enjoyment</a:t>
                      </a:r>
                      <a:endParaRPr lang="zh-CN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0" dirty="0">
                          <a:effectLst/>
                        </a:rPr>
                        <a:t>Intention</a:t>
                      </a:r>
                      <a:endParaRPr lang="zh-CN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0" dirty="0">
                          <a:effectLst/>
                        </a:rPr>
                        <a:t>Attitude -Performance</a:t>
                      </a:r>
                      <a:endParaRPr lang="zh-CN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0" dirty="0">
                          <a:effectLst/>
                        </a:rPr>
                        <a:t>Attitude -Time</a:t>
                      </a:r>
                      <a:endParaRPr lang="zh-CN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2107483"/>
                  </a:ext>
                </a:extLst>
              </a:tr>
              <a:tr h="3341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0">
                          <a:effectLst/>
                        </a:rPr>
                        <a:t>AR App VS. Non-AR Apps</a:t>
                      </a:r>
                      <a:endParaRPr lang="zh-CN" sz="105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0" dirty="0">
                          <a:effectLst/>
                        </a:rPr>
                        <a:t>P=.31</a:t>
                      </a:r>
                      <a:endParaRPr lang="zh-CN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0" dirty="0">
                          <a:effectLst/>
                        </a:rPr>
                        <a:t>P=.28</a:t>
                      </a:r>
                      <a:endParaRPr lang="zh-CN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zh-CN" sz="1050" b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zh-CN" sz="1050" b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0" dirty="0">
                          <a:effectLst/>
                        </a:rPr>
                        <a:t>P=.43</a:t>
                      </a:r>
                      <a:endParaRPr lang="zh-CN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0" dirty="0">
                          <a:effectLst/>
                        </a:rPr>
                        <a:t>P=1.00</a:t>
                      </a:r>
                      <a:endParaRPr lang="zh-CN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744131"/>
                  </a:ext>
                </a:extLst>
              </a:tr>
              <a:tr h="32453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0" dirty="0">
                          <a:effectLst/>
                        </a:rPr>
                        <a:t>AR Mirror VS. Non-AR Screen</a:t>
                      </a:r>
                      <a:endParaRPr lang="zh-CN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dirty="0">
                          <a:effectLst/>
                        </a:rPr>
                        <a:t>P=.51</a:t>
                      </a:r>
                      <a:endParaRPr lang="zh-CN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dirty="0">
                          <a:effectLst/>
                        </a:rPr>
                        <a:t>P=.31</a:t>
                      </a:r>
                      <a:endParaRPr lang="zh-CN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zh-CN" sz="105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</a:rPr>
                        <a:t>P=.11</a:t>
                      </a:r>
                      <a:endParaRPr lang="zh-CN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</a:rPr>
                        <a:t>P=.28</a:t>
                      </a:r>
                      <a:endParaRPr lang="zh-CN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dirty="0">
                          <a:effectLst/>
                        </a:rPr>
                        <a:t>P=.09</a:t>
                      </a:r>
                      <a:endParaRPr lang="zh-CN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292679"/>
                  </a:ext>
                </a:extLst>
              </a:tr>
            </a:tbl>
          </a:graphicData>
        </a:graphic>
      </p:graphicFrame>
      <p:pic>
        <p:nvPicPr>
          <p:cNvPr id="5" name="图片 4" descr="图片包含 应用程序&#10;&#10;描述已自动生成">
            <a:extLst>
              <a:ext uri="{FF2B5EF4-FFF2-40B4-BE49-F238E27FC236}">
                <a16:creationId xmlns:a16="http://schemas.microsoft.com/office/drawing/2014/main" id="{B428820B-FCBC-1B40-B779-B14B4AFDC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3B9D045-7F76-C94D-A130-8D16AF60D380}"/>
              </a:ext>
            </a:extLst>
          </p:cNvPr>
          <p:cNvSpPr txBox="1"/>
          <p:nvPr/>
        </p:nvSpPr>
        <p:spPr>
          <a:xfrm>
            <a:off x="2921401" y="1904380"/>
            <a:ext cx="54545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1050" dirty="0"/>
              <a:t>P&lt;0.05: significant difference</a:t>
            </a:r>
            <a:endParaRPr kumimoji="1" lang="zh-CN" altLang="en-US" sz="105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547F18E-BA57-B84F-BA0E-D1F9FEF79353}"/>
              </a:ext>
            </a:extLst>
          </p:cNvPr>
          <p:cNvSpPr txBox="1"/>
          <p:nvPr/>
        </p:nvSpPr>
        <p:spPr>
          <a:xfrm>
            <a:off x="4356407" y="597601"/>
            <a:ext cx="2584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zh-CN" sz="1200" dirty="0"/>
              <a:t>Significant level of Man-Whitney U test</a:t>
            </a:r>
            <a:endParaRPr kumimoji="1" lang="zh-CN" altLang="en-US" sz="12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3B447B8-99AF-5644-916C-311872E808D3}"/>
              </a:ext>
            </a:extLst>
          </p:cNvPr>
          <p:cNvSpPr txBox="1"/>
          <p:nvPr/>
        </p:nvSpPr>
        <p:spPr>
          <a:xfrm>
            <a:off x="2206313" y="2294751"/>
            <a:ext cx="47212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1200" dirty="0"/>
              <a:t>Comparison between the Means of AR prototypes and Non-AR prototypes</a:t>
            </a:r>
            <a:endParaRPr lang="zh-CN" altLang="zh-CN" sz="1200" dirty="0"/>
          </a:p>
          <a:p>
            <a:endParaRPr kumimoji="1"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1B7C74D-36DC-AF49-9D0C-4AE318B080EB}"/>
              </a:ext>
            </a:extLst>
          </p:cNvPr>
          <p:cNvSpPr txBox="1"/>
          <p:nvPr/>
        </p:nvSpPr>
        <p:spPr>
          <a:xfrm>
            <a:off x="5545974" y="1232603"/>
            <a:ext cx="7397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000" b="1" dirty="0"/>
              <a:t>P=.03</a:t>
            </a:r>
            <a:endParaRPr lang="zh-CN" altLang="zh-CN" sz="1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2E378D0-F922-CA4D-98D2-92631C17528F}"/>
              </a:ext>
            </a:extLst>
          </p:cNvPr>
          <p:cNvSpPr txBox="1"/>
          <p:nvPr/>
        </p:nvSpPr>
        <p:spPr>
          <a:xfrm>
            <a:off x="6265980" y="1234878"/>
            <a:ext cx="73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000" b="1" dirty="0"/>
              <a:t>P=.04</a:t>
            </a:r>
            <a:endParaRPr lang="zh-CN" altLang="zh-CN" sz="1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FFCA991-3AF0-224F-9ACF-0FE3752C8BF3}"/>
              </a:ext>
            </a:extLst>
          </p:cNvPr>
          <p:cNvSpPr txBox="1"/>
          <p:nvPr/>
        </p:nvSpPr>
        <p:spPr>
          <a:xfrm>
            <a:off x="5545974" y="1565234"/>
            <a:ext cx="73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000" b="1" dirty="0"/>
              <a:t>P=.01</a:t>
            </a:r>
            <a:endParaRPr lang="zh-CN" altLang="zh-CN" sz="1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8AC71A7-DBFF-4F41-A297-F7630AD2ED0C}"/>
              </a:ext>
            </a:extLst>
          </p:cNvPr>
          <p:cNvSpPr/>
          <p:nvPr/>
        </p:nvSpPr>
        <p:spPr>
          <a:xfrm>
            <a:off x="540326" y="2660073"/>
            <a:ext cx="1354975" cy="19036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728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77"/>
    </mc:Choice>
    <mc:Fallback xmlns="">
      <p:transition spd="slow" advTm="52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D12A5BA-B063-4B33-AB08-86CF7D23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7DFAF29-6BD8-4A93-A292-D6A8C6EFB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1" y="3948079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5F40173-F096-49CC-A730-A2DF1F04E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544" cy="5144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6CEF0B-5733-482C-9868-4C57AF79D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DDB0E9E-34B6-5F4F-8F00-C5FF9B804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07" y="480060"/>
            <a:ext cx="3156492" cy="22761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kumimoji="1" lang="en-US" altLang="zh-CN" sz="3300" spc="200" dirty="0" err="1">
                <a:solidFill>
                  <a:srgbClr val="FFFFFF"/>
                </a:solidFill>
              </a:rPr>
              <a:t>Ar</a:t>
            </a:r>
            <a:r>
              <a:rPr kumimoji="1" lang="en-US" altLang="zh-CN" sz="3300" spc="200" dirty="0">
                <a:solidFill>
                  <a:srgbClr val="FFFFFF"/>
                </a:solidFill>
              </a:rPr>
              <a:t> vs. non-</a:t>
            </a:r>
            <a:r>
              <a:rPr kumimoji="1" lang="en-US" altLang="zh-CN" sz="3300" spc="200" dirty="0" err="1">
                <a:solidFill>
                  <a:srgbClr val="FFFFFF"/>
                </a:solidFill>
              </a:rPr>
              <a:t>ar</a:t>
            </a:r>
            <a:r>
              <a:rPr kumimoji="1" lang="en-US" altLang="zh-CN" sz="3300" spc="200" dirty="0">
                <a:solidFill>
                  <a:srgbClr val="FFFFFF"/>
                </a:solidFill>
              </a:rPr>
              <a:t> versions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C5D3B4D-9BAC-482B-A34B-01BB35CB5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009" y="2823985"/>
            <a:ext cx="2948940" cy="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表格 11">
            <a:extLst>
              <a:ext uri="{FF2B5EF4-FFF2-40B4-BE49-F238E27FC236}">
                <a16:creationId xmlns:a16="http://schemas.microsoft.com/office/drawing/2014/main" id="{462978BF-09F4-504F-850F-31E99098B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041113"/>
              </p:ext>
            </p:extLst>
          </p:nvPr>
        </p:nvGraphicFramePr>
        <p:xfrm>
          <a:off x="4573690" y="777461"/>
          <a:ext cx="4094603" cy="263994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63996">
                  <a:extLst>
                    <a:ext uri="{9D8B030D-6E8A-4147-A177-3AD203B41FA5}">
                      <a16:colId xmlns:a16="http://schemas.microsoft.com/office/drawing/2014/main" val="1880842109"/>
                    </a:ext>
                  </a:extLst>
                </a:gridCol>
                <a:gridCol w="1215303">
                  <a:extLst>
                    <a:ext uri="{9D8B030D-6E8A-4147-A177-3AD203B41FA5}">
                      <a16:colId xmlns:a16="http://schemas.microsoft.com/office/drawing/2014/main" val="556183742"/>
                    </a:ext>
                  </a:extLst>
                </a:gridCol>
                <a:gridCol w="1215304">
                  <a:extLst>
                    <a:ext uri="{9D8B030D-6E8A-4147-A177-3AD203B41FA5}">
                      <a16:colId xmlns:a16="http://schemas.microsoft.com/office/drawing/2014/main" val="344567903"/>
                    </a:ext>
                  </a:extLst>
                </a:gridCol>
              </a:tblGrid>
              <a:tr h="523769">
                <a:tc>
                  <a:txBody>
                    <a:bodyPr/>
                    <a:lstStyle/>
                    <a:p>
                      <a:endParaRPr lang="zh-CN" altLang="en-US" sz="19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900" b="0" cap="none" spc="0" dirty="0">
                          <a:solidFill>
                            <a:schemeClr val="tx1"/>
                          </a:solidFill>
                        </a:rPr>
                        <a:t>AR Versions</a:t>
                      </a:r>
                      <a:endParaRPr lang="zh-CN" altLang="en-US" sz="19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900" b="0" cap="none" spc="0">
                          <a:solidFill>
                            <a:schemeClr val="tx1"/>
                          </a:solidFill>
                        </a:rPr>
                        <a:t>Non-AR Versions</a:t>
                      </a:r>
                      <a:endParaRPr lang="zh-CN" altLang="en-US" sz="1900" b="0" cap="none" spc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 anchor="b"/>
                </a:tc>
                <a:extLst>
                  <a:ext uri="{0D108BD9-81ED-4DB2-BD59-A6C34878D82A}">
                    <a16:rowId xmlns:a16="http://schemas.microsoft.com/office/drawing/2014/main" val="4123915781"/>
                  </a:ext>
                </a:extLst>
              </a:tr>
              <a:tr h="285729">
                <a:tc>
                  <a:txBody>
                    <a:bodyPr/>
                    <a:lstStyle/>
                    <a:p>
                      <a:r>
                        <a:rPr lang="en-GB" altLang="zh-CN" sz="1400" cap="none" spc="0" dirty="0">
                          <a:solidFill>
                            <a:schemeClr val="tx1"/>
                          </a:solidFill>
                        </a:rPr>
                        <a:t>Attitude (positive)</a:t>
                      </a:r>
                      <a:endParaRPr lang="zh-CN" altLang="en-US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400" b="1" i="0" cap="none" spc="0" dirty="0">
                          <a:solidFill>
                            <a:schemeClr val="tx1"/>
                          </a:solidFill>
                        </a:rPr>
                        <a:t>✓</a:t>
                      </a:r>
                      <a:endParaRPr lang="zh-CN" altLang="en-US" sz="1400" b="1" i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/>
                </a:tc>
                <a:extLst>
                  <a:ext uri="{0D108BD9-81ED-4DB2-BD59-A6C34878D82A}">
                    <a16:rowId xmlns:a16="http://schemas.microsoft.com/office/drawing/2014/main" val="28830813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altLang="zh-CN" sz="1400" cap="none" spc="0" dirty="0">
                          <a:solidFill>
                            <a:schemeClr val="tx1"/>
                          </a:solidFill>
                        </a:rPr>
                        <a:t>Easy to Use</a:t>
                      </a:r>
                      <a:endParaRPr lang="zh-CN" altLang="en-US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b="1" cap="none" spc="0" dirty="0">
                          <a:solidFill>
                            <a:schemeClr val="tx1"/>
                          </a:solidFill>
                        </a:rPr>
                        <a:t>✓</a:t>
                      </a:r>
                      <a:endParaRPr lang="zh-CN" altLang="en-US" sz="14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/>
                </a:tc>
                <a:extLst>
                  <a:ext uri="{0D108BD9-81ED-4DB2-BD59-A6C34878D82A}">
                    <a16:rowId xmlns:a16="http://schemas.microsoft.com/office/drawing/2014/main" val="2922656839"/>
                  </a:ext>
                </a:extLst>
              </a:tr>
              <a:tr h="285312">
                <a:tc>
                  <a:txBody>
                    <a:bodyPr/>
                    <a:lstStyle/>
                    <a:p>
                      <a:r>
                        <a:rPr lang="en-GB" altLang="zh-CN" sz="1400" cap="none" spc="0" dirty="0">
                          <a:solidFill>
                            <a:schemeClr val="tx1"/>
                          </a:solidFill>
                        </a:rPr>
                        <a:t>Usefulness</a:t>
                      </a:r>
                      <a:endParaRPr lang="zh-CN" altLang="en-US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b="1" cap="none" spc="0" dirty="0">
                          <a:solidFill>
                            <a:schemeClr val="tx1"/>
                          </a:solidFill>
                        </a:rPr>
                        <a:t>✓</a:t>
                      </a:r>
                      <a:endParaRPr lang="zh-CN" altLang="en-US" sz="14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/>
                </a:tc>
                <a:extLst>
                  <a:ext uri="{0D108BD9-81ED-4DB2-BD59-A6C34878D82A}">
                    <a16:rowId xmlns:a16="http://schemas.microsoft.com/office/drawing/2014/main" val="82195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altLang="zh-CN" sz="1400" cap="none" spc="0" dirty="0">
                          <a:solidFill>
                            <a:schemeClr val="tx1"/>
                          </a:solidFill>
                        </a:rPr>
                        <a:t>Enjoyment</a:t>
                      </a:r>
                      <a:endParaRPr lang="zh-CN" altLang="en-US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b="1" cap="none" spc="0" dirty="0">
                          <a:solidFill>
                            <a:srgbClr val="C00000"/>
                          </a:solidFill>
                        </a:rPr>
                        <a:t>✓</a:t>
                      </a:r>
                      <a:endParaRPr lang="zh-CN" altLang="en-US" sz="1400" b="1" cap="none" spc="0" dirty="0">
                        <a:solidFill>
                          <a:srgbClr val="C00000"/>
                        </a:solidFill>
                      </a:endParaRPr>
                    </a:p>
                  </a:txBody>
                  <a:tcPr marL="55224" marR="55224" marT="55224" marB="110447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/>
                </a:tc>
                <a:extLst>
                  <a:ext uri="{0D108BD9-81ED-4DB2-BD59-A6C34878D82A}">
                    <a16:rowId xmlns:a16="http://schemas.microsoft.com/office/drawing/2014/main" val="8718009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altLang="zh-CN" sz="1400" cap="none" spc="0" dirty="0">
                          <a:solidFill>
                            <a:schemeClr val="tx1"/>
                          </a:solidFill>
                        </a:rPr>
                        <a:t>Intention</a:t>
                      </a:r>
                      <a:endParaRPr lang="zh-CN" altLang="en-US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b="1" cap="none" spc="0" dirty="0">
                          <a:solidFill>
                            <a:srgbClr val="C00000"/>
                          </a:solidFill>
                        </a:rPr>
                        <a:t>✓</a:t>
                      </a:r>
                      <a:endParaRPr lang="zh-CN" altLang="en-US" sz="1400" b="1" cap="none" spc="0" dirty="0">
                        <a:solidFill>
                          <a:srgbClr val="C00000"/>
                        </a:solidFill>
                      </a:endParaRPr>
                    </a:p>
                  </a:txBody>
                  <a:tcPr marL="55224" marR="55224" marT="55224" marB="110447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/>
                </a:tc>
                <a:extLst>
                  <a:ext uri="{0D108BD9-81ED-4DB2-BD59-A6C34878D82A}">
                    <a16:rowId xmlns:a16="http://schemas.microsoft.com/office/drawing/2014/main" val="3526400891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E6978C54-E4BE-AC49-B556-1AB276B88652}"/>
              </a:ext>
            </a:extLst>
          </p:cNvPr>
          <p:cNvSpPr txBox="1"/>
          <p:nvPr/>
        </p:nvSpPr>
        <p:spPr>
          <a:xfrm>
            <a:off x="4570772" y="3552081"/>
            <a:ext cx="42410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n"/>
            </a:pPr>
            <a:r>
              <a:rPr kumimoji="1" lang="en-GB" altLang="zh-CN" sz="1400" b="1" dirty="0"/>
              <a:t>Enjoyment</a:t>
            </a:r>
            <a:r>
              <a:rPr kumimoji="1" lang="en-GB" altLang="zh-CN" sz="1400" dirty="0"/>
              <a:t> is the key of AR, but it </a:t>
            </a:r>
            <a:r>
              <a:rPr lang="en-GB" altLang="zh-CN" sz="1400" dirty="0"/>
              <a:t>WOULD NOT be the trigger to use the AR App or AR Mirror</a:t>
            </a:r>
            <a:r>
              <a:rPr lang="zh-CN" altLang="zh-CN" sz="1400" dirty="0"/>
              <a:t> </a:t>
            </a:r>
            <a:endParaRPr lang="en-GB" altLang="zh-CN" sz="1400" dirty="0"/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n"/>
            </a:pPr>
            <a:endParaRPr lang="en-US" altLang="zh-CN" sz="1400" dirty="0"/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n"/>
            </a:pPr>
            <a:r>
              <a:rPr kumimoji="1" lang="en-US" altLang="zh-CN" sz="1400" b="1" dirty="0"/>
              <a:t>Intention</a:t>
            </a:r>
            <a:r>
              <a:rPr kumimoji="1" lang="en-US" altLang="zh-CN" sz="1400" dirty="0"/>
              <a:t> – novelty effect, but participants are not confident with the AR outcome (AR try-on, navigation)</a:t>
            </a:r>
            <a:endParaRPr kumimoji="1" lang="zh-CN" altLang="en-US" sz="1400" dirty="0"/>
          </a:p>
        </p:txBody>
      </p:sp>
      <p:pic>
        <p:nvPicPr>
          <p:cNvPr id="19" name="图片 18" descr="图片包含 应用程序&#10;&#10;描述已自动生成">
            <a:extLst>
              <a:ext uri="{FF2B5EF4-FFF2-40B4-BE49-F238E27FC236}">
                <a16:creationId xmlns:a16="http://schemas.microsoft.com/office/drawing/2014/main" id="{279AD446-3156-FA44-BD32-6704973BE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A5DB50B-0B20-E545-9850-7396CF08982C}"/>
              </a:ext>
            </a:extLst>
          </p:cNvPr>
          <p:cNvSpPr/>
          <p:nvPr/>
        </p:nvSpPr>
        <p:spPr>
          <a:xfrm>
            <a:off x="4568314" y="1520101"/>
            <a:ext cx="4097521" cy="36906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DDC4C32-8295-7747-8BCB-AC5FB7F37C9D}"/>
              </a:ext>
            </a:extLst>
          </p:cNvPr>
          <p:cNvSpPr/>
          <p:nvPr/>
        </p:nvSpPr>
        <p:spPr>
          <a:xfrm>
            <a:off x="4568316" y="1897800"/>
            <a:ext cx="4097521" cy="36906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5424EA6-BFDA-674E-B09E-48C9A6284C5E}"/>
              </a:ext>
            </a:extLst>
          </p:cNvPr>
          <p:cNvSpPr/>
          <p:nvPr/>
        </p:nvSpPr>
        <p:spPr>
          <a:xfrm>
            <a:off x="4568316" y="2271294"/>
            <a:ext cx="4097521" cy="36906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787C34B-1B99-8C4D-B0FF-268D3E00DDAF}"/>
              </a:ext>
            </a:extLst>
          </p:cNvPr>
          <p:cNvSpPr/>
          <p:nvPr/>
        </p:nvSpPr>
        <p:spPr>
          <a:xfrm>
            <a:off x="4568315" y="2654502"/>
            <a:ext cx="4097521" cy="36906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4CFA95B-89AF-2945-A562-65C4A35BA160}"/>
              </a:ext>
            </a:extLst>
          </p:cNvPr>
          <p:cNvSpPr/>
          <p:nvPr/>
        </p:nvSpPr>
        <p:spPr>
          <a:xfrm>
            <a:off x="4568315" y="3046179"/>
            <a:ext cx="4097521" cy="36906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033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03"/>
    </mc:Choice>
    <mc:Fallback xmlns="">
      <p:transition spd="slow" advTm="125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D12A5BA-B063-4B33-AB08-86CF7D23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7DFAF29-6BD8-4A93-A292-D6A8C6EFB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1" y="3948079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5F40173-F096-49CC-A730-A2DF1F04E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544" cy="5144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6CEF0B-5733-482C-9868-4C57AF79D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DDB0E9E-34B6-5F4F-8F00-C5FF9B804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07" y="480060"/>
            <a:ext cx="3156492" cy="22761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kumimoji="1" lang="en-GB" altLang="zh-CN" sz="3300" dirty="0" err="1">
                <a:solidFill>
                  <a:schemeClr val="bg1"/>
                </a:solidFill>
              </a:rPr>
              <a:t>Ar</a:t>
            </a:r>
            <a:r>
              <a:rPr kumimoji="1" lang="en-GB" altLang="zh-CN" sz="3300" dirty="0">
                <a:solidFill>
                  <a:schemeClr val="bg1"/>
                </a:solidFill>
              </a:rPr>
              <a:t> app </a:t>
            </a:r>
            <a:r>
              <a:rPr kumimoji="1" lang="en-US" altLang="zh-CN" sz="3300" dirty="0">
                <a:solidFill>
                  <a:schemeClr val="bg1"/>
                </a:solidFill>
              </a:rPr>
              <a:t>&amp;</a:t>
            </a:r>
            <a:br>
              <a:rPr kumimoji="1" lang="en-US" altLang="zh-CN" sz="3300" dirty="0">
                <a:solidFill>
                  <a:schemeClr val="bg1"/>
                </a:solidFill>
              </a:rPr>
            </a:br>
            <a:r>
              <a:rPr kumimoji="1" lang="en-GB" altLang="zh-CN" sz="3300" dirty="0">
                <a:solidFill>
                  <a:schemeClr val="bg1"/>
                </a:solidFill>
              </a:rPr>
              <a:t> magic mirror</a:t>
            </a:r>
            <a:endParaRPr kumimoji="1" lang="en-US" altLang="zh-CN" sz="3300" spc="200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C5D3B4D-9BAC-482B-A34B-01BB35CB5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009" y="2823985"/>
            <a:ext cx="2948940" cy="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表格 11">
            <a:extLst>
              <a:ext uri="{FF2B5EF4-FFF2-40B4-BE49-F238E27FC236}">
                <a16:creationId xmlns:a16="http://schemas.microsoft.com/office/drawing/2014/main" id="{462978BF-09F4-504F-850F-31E99098B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582463"/>
              </p:ext>
            </p:extLst>
          </p:nvPr>
        </p:nvGraphicFramePr>
        <p:xfrm>
          <a:off x="4570772" y="772175"/>
          <a:ext cx="4094603" cy="177032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63996">
                  <a:extLst>
                    <a:ext uri="{9D8B030D-6E8A-4147-A177-3AD203B41FA5}">
                      <a16:colId xmlns:a16="http://schemas.microsoft.com/office/drawing/2014/main" val="1880842109"/>
                    </a:ext>
                  </a:extLst>
                </a:gridCol>
                <a:gridCol w="1215303">
                  <a:extLst>
                    <a:ext uri="{9D8B030D-6E8A-4147-A177-3AD203B41FA5}">
                      <a16:colId xmlns:a16="http://schemas.microsoft.com/office/drawing/2014/main" val="556183742"/>
                    </a:ext>
                  </a:extLst>
                </a:gridCol>
                <a:gridCol w="1215304">
                  <a:extLst>
                    <a:ext uri="{9D8B030D-6E8A-4147-A177-3AD203B41FA5}">
                      <a16:colId xmlns:a16="http://schemas.microsoft.com/office/drawing/2014/main" val="344567903"/>
                    </a:ext>
                  </a:extLst>
                </a:gridCol>
              </a:tblGrid>
              <a:tr h="798902">
                <a:tc>
                  <a:txBody>
                    <a:bodyPr/>
                    <a:lstStyle/>
                    <a:p>
                      <a:endParaRPr lang="zh-CN" altLang="en-US" sz="19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900" b="0" cap="none" spc="0" dirty="0">
                          <a:solidFill>
                            <a:schemeClr val="tx1"/>
                          </a:solidFill>
                        </a:rPr>
                        <a:t>AR App</a:t>
                      </a:r>
                      <a:endParaRPr lang="zh-CN" altLang="en-US" sz="19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900" b="0" cap="none" spc="0" dirty="0">
                          <a:solidFill>
                            <a:schemeClr val="tx1"/>
                          </a:solidFill>
                        </a:rPr>
                        <a:t>Magic Mirror</a:t>
                      </a:r>
                      <a:endParaRPr lang="zh-CN" altLang="en-US" sz="19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 anchor="b"/>
                </a:tc>
                <a:extLst>
                  <a:ext uri="{0D108BD9-81ED-4DB2-BD59-A6C34878D82A}">
                    <a16:rowId xmlns:a16="http://schemas.microsoft.com/office/drawing/2014/main" val="4123915781"/>
                  </a:ext>
                </a:extLst>
              </a:tr>
              <a:tr h="570694">
                <a:tc>
                  <a:txBody>
                    <a:bodyPr/>
                    <a:lstStyle/>
                    <a:p>
                      <a:r>
                        <a:rPr lang="en-GB" altLang="zh-CN" sz="1400" cap="none" spc="0" dirty="0">
                          <a:solidFill>
                            <a:schemeClr val="tx1"/>
                          </a:solidFill>
                        </a:rPr>
                        <a:t>Most influential factor</a:t>
                      </a:r>
                      <a:endParaRPr lang="zh-CN" altLang="en-US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400" cap="none" spc="0" dirty="0">
                          <a:solidFill>
                            <a:schemeClr val="tx1"/>
                          </a:solidFill>
                        </a:rPr>
                        <a:t>Perceived Usefulness</a:t>
                      </a:r>
                      <a:endParaRPr lang="zh-CN" altLang="en-US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400" cap="none" spc="0" dirty="0">
                          <a:solidFill>
                            <a:schemeClr val="tx1"/>
                          </a:solidFill>
                        </a:rPr>
                        <a:t>Perceived </a:t>
                      </a:r>
                    </a:p>
                    <a:p>
                      <a:pPr algn="ctr"/>
                      <a:r>
                        <a:rPr lang="en-GB" altLang="zh-CN" sz="1400" cap="none" spc="0" dirty="0">
                          <a:solidFill>
                            <a:schemeClr val="tx1"/>
                          </a:solidFill>
                        </a:rPr>
                        <a:t>Ease of Use</a:t>
                      </a:r>
                      <a:endParaRPr lang="zh-CN" altLang="en-US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/>
                </a:tc>
                <a:extLst>
                  <a:ext uri="{0D108BD9-81ED-4DB2-BD59-A6C34878D82A}">
                    <a16:rowId xmlns:a16="http://schemas.microsoft.com/office/drawing/2014/main" val="28830813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altLang="zh-CN" sz="1400" cap="none" spc="0" dirty="0">
                          <a:solidFill>
                            <a:schemeClr val="tx1"/>
                          </a:solidFill>
                        </a:rPr>
                        <a:t>More intention to use</a:t>
                      </a:r>
                      <a:endParaRPr lang="zh-CN" altLang="en-US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cap="none" spc="0" dirty="0">
                          <a:solidFill>
                            <a:schemeClr val="tx1"/>
                          </a:solidFill>
                        </a:rPr>
                        <a:t>✓</a:t>
                      </a:r>
                      <a:endParaRPr lang="zh-CN" altLang="en-US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5224" marR="55224" marT="55224" marB="110447"/>
                </a:tc>
                <a:extLst>
                  <a:ext uri="{0D108BD9-81ED-4DB2-BD59-A6C34878D82A}">
                    <a16:rowId xmlns:a16="http://schemas.microsoft.com/office/drawing/2014/main" val="2713153834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91A91B21-D909-7A45-AAC8-5DEC6F7D6854}"/>
              </a:ext>
            </a:extLst>
          </p:cNvPr>
          <p:cNvSpPr txBox="1"/>
          <p:nvPr/>
        </p:nvSpPr>
        <p:spPr>
          <a:xfrm>
            <a:off x="4459395" y="2786296"/>
            <a:ext cx="4205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n"/>
            </a:pPr>
            <a:r>
              <a:rPr kumimoji="1" lang="en-GB" altLang="zh-CN" sz="1600" dirty="0"/>
              <a:t>Perceived Enjoyment has indirect effect on behavioural intention mediated by attitude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n"/>
            </a:pPr>
            <a:endParaRPr kumimoji="1" lang="en-GB" altLang="zh-CN" sz="1600" dirty="0"/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n"/>
            </a:pPr>
            <a:r>
              <a:rPr kumimoji="1" lang="en-GB" altLang="zh-CN" sz="1600" dirty="0"/>
              <a:t>Functional-oriented applications are rated more positively than enjoyment-oriented ones</a:t>
            </a:r>
          </a:p>
        </p:txBody>
      </p:sp>
      <p:pic>
        <p:nvPicPr>
          <p:cNvPr id="14" name="图片 13" descr="图片包含 应用程序&#10;&#10;描述已自动生成">
            <a:extLst>
              <a:ext uri="{FF2B5EF4-FFF2-40B4-BE49-F238E27FC236}">
                <a16:creationId xmlns:a16="http://schemas.microsoft.com/office/drawing/2014/main" id="{AC9C38FC-970B-7F4B-A817-0AED48AD6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E6DDA3D-60F8-C849-AEE7-D8924FB35D3D}"/>
              </a:ext>
            </a:extLst>
          </p:cNvPr>
          <p:cNvSpPr/>
          <p:nvPr/>
        </p:nvSpPr>
        <p:spPr>
          <a:xfrm>
            <a:off x="6290131" y="1570899"/>
            <a:ext cx="1155698" cy="5803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7A0D76E-11F5-074E-A679-A13CFFA6F686}"/>
              </a:ext>
            </a:extLst>
          </p:cNvPr>
          <p:cNvSpPr/>
          <p:nvPr/>
        </p:nvSpPr>
        <p:spPr>
          <a:xfrm>
            <a:off x="7482115" y="1570899"/>
            <a:ext cx="1155698" cy="5803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5683A06-B23B-9848-B92A-C0FCCD19D58D}"/>
              </a:ext>
            </a:extLst>
          </p:cNvPr>
          <p:cNvSpPr/>
          <p:nvPr/>
        </p:nvSpPr>
        <p:spPr>
          <a:xfrm>
            <a:off x="4568315" y="2175808"/>
            <a:ext cx="4069498" cy="3666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48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25"/>
    </mc:Choice>
    <mc:Fallback xmlns="">
      <p:transition spd="slow" advTm="152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E7C082-5B81-400A-A1DE-7CA9F26E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D54232-CDE1-4B53-B430-AB82206F6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1" y="3948079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238970C-19DE-438D-80D2-5CF969055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B1E3F6-167B-40F3-B303-9A931BAB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196" y="363474"/>
            <a:ext cx="8433027" cy="44106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CBEBE5F-0244-0543-B867-C01A94CF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017" y="607706"/>
            <a:ext cx="5265560" cy="39222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kumimoji="1" lang="en-US" altLang="zh-CN" sz="5000" spc="200">
                <a:solidFill>
                  <a:srgbClr val="FFFFFF"/>
                </a:solidFill>
              </a:rPr>
              <a:t>conclusion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65A9A-0B0E-4D7B-8150-D098AC71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4951" y="1197217"/>
            <a:ext cx="0" cy="2743200"/>
          </a:xfrm>
          <a:prstGeom prst="line">
            <a:avLst/>
          </a:prstGeom>
          <a:ln w="19050">
            <a:solidFill>
              <a:srgbClr val="FFFFFF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图片包含 应用程序&#10;&#10;描述已自动生成">
            <a:extLst>
              <a:ext uri="{FF2B5EF4-FFF2-40B4-BE49-F238E27FC236}">
                <a16:creationId xmlns:a16="http://schemas.microsoft.com/office/drawing/2014/main" id="{39E35E80-1B8B-2B41-A117-ED5E2F7E2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3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93"/>
    </mc:Choice>
    <mc:Fallback xmlns="">
      <p:transition spd="slow" advTm="2819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695245-44E3-4A14-900A-D0603664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8614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5A2B915-761C-1F4A-873F-90F9803C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482600"/>
            <a:ext cx="2249965" cy="4178299"/>
          </a:xfrm>
        </p:spPr>
        <p:txBody>
          <a:bodyPr>
            <a:normAutofit/>
          </a:bodyPr>
          <a:lstStyle/>
          <a:p>
            <a:r>
              <a:rPr kumimoji="1" lang="en-GB" altLang="zh-CN" dirty="0">
                <a:solidFill>
                  <a:srgbClr val="FFFFFF"/>
                </a:solidFill>
              </a:rPr>
              <a:t>Design solutions for in-store AR retail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11" name="图片 10" descr="图片包含 应用程序&#10;&#10;描述已自动生成">
            <a:extLst>
              <a:ext uri="{FF2B5EF4-FFF2-40B4-BE49-F238E27FC236}">
                <a16:creationId xmlns:a16="http://schemas.microsoft.com/office/drawing/2014/main" id="{8DB96F5D-947E-024D-BE92-6F7DD9EE7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B6C5F2B-BA8F-5F4D-B6CD-1193F95D5596}"/>
              </a:ext>
            </a:extLst>
          </p:cNvPr>
          <p:cNvSpPr/>
          <p:nvPr/>
        </p:nvSpPr>
        <p:spPr>
          <a:xfrm>
            <a:off x="2894960" y="-1"/>
            <a:ext cx="109515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A558C3DD-B16C-0248-B916-7963A20DE9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0296661"/>
              </p:ext>
            </p:extLst>
          </p:nvPr>
        </p:nvGraphicFramePr>
        <p:xfrm>
          <a:off x="3417016" y="826882"/>
          <a:ext cx="5244383" cy="36804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94258">
                  <a:extLst>
                    <a:ext uri="{9D8B030D-6E8A-4147-A177-3AD203B41FA5}">
                      <a16:colId xmlns:a16="http://schemas.microsoft.com/office/drawing/2014/main" val="2351112815"/>
                    </a:ext>
                  </a:extLst>
                </a:gridCol>
                <a:gridCol w="3850125">
                  <a:extLst>
                    <a:ext uri="{9D8B030D-6E8A-4147-A177-3AD203B41FA5}">
                      <a16:colId xmlns:a16="http://schemas.microsoft.com/office/drawing/2014/main" val="3036859617"/>
                    </a:ext>
                  </a:extLst>
                </a:gridCol>
              </a:tblGrid>
              <a:tr h="277797">
                <a:tc>
                  <a:txBody>
                    <a:bodyPr/>
                    <a:lstStyle/>
                    <a:p>
                      <a:r>
                        <a:rPr lang="en-GB" altLang="zh-CN" sz="1200" dirty="0"/>
                        <a:t>Design Aim</a:t>
                      </a:r>
                      <a:endParaRPr lang="zh-CN" altLang="en-US" sz="1200" dirty="0"/>
                    </a:p>
                  </a:txBody>
                  <a:tcPr marL="57268" marR="57268" marT="28634" marB="28634"/>
                </a:tc>
                <a:tc>
                  <a:txBody>
                    <a:bodyPr/>
                    <a:lstStyle/>
                    <a:p>
                      <a:r>
                        <a:rPr lang="en-GB" altLang="zh-CN" sz="1200" dirty="0"/>
                        <a:t>AR Solutions</a:t>
                      </a:r>
                      <a:endParaRPr lang="zh-CN" altLang="en-US" sz="1200" dirty="0"/>
                    </a:p>
                  </a:txBody>
                  <a:tcPr marL="57268" marR="57268" marT="28634" marB="28634"/>
                </a:tc>
                <a:extLst>
                  <a:ext uri="{0D108BD9-81ED-4DB2-BD59-A6C34878D82A}">
                    <a16:rowId xmlns:a16="http://schemas.microsoft.com/office/drawing/2014/main" val="1579650086"/>
                  </a:ext>
                </a:extLst>
              </a:tr>
              <a:tr h="342457">
                <a:tc>
                  <a:txBody>
                    <a:bodyPr/>
                    <a:lstStyle/>
                    <a:p>
                      <a:r>
                        <a:rPr lang="en-GB" altLang="zh-CN" sz="1200" b="1" dirty="0"/>
                        <a:t>Offer Convenience</a:t>
                      </a:r>
                      <a:endParaRPr lang="zh-CN" altLang="en-US" sz="1200" b="1" dirty="0"/>
                    </a:p>
                  </a:txBody>
                  <a:tcPr marL="57268" marR="57268" marT="28634" marB="28634"/>
                </a:tc>
                <a:tc>
                  <a:txBody>
                    <a:bodyPr/>
                    <a:lstStyle/>
                    <a:p>
                      <a:r>
                        <a:rPr lang="en-GB" altLang="zh-CN" sz="1200" kern="1200" dirty="0">
                          <a:solidFill>
                            <a:schemeClr val="dk1"/>
                          </a:solidFill>
                          <a:effectLst/>
                        </a:rPr>
                        <a:t>1. Personal account → preference → suggest the style and size</a:t>
                      </a:r>
                      <a:endParaRPr lang="zh-CN" altLang="en-US" sz="1200" dirty="0"/>
                    </a:p>
                  </a:txBody>
                  <a:tcPr marL="57268" marR="57268" marT="28634" marB="28634"/>
                </a:tc>
                <a:extLst>
                  <a:ext uri="{0D108BD9-81ED-4DB2-BD59-A6C34878D82A}">
                    <a16:rowId xmlns:a16="http://schemas.microsoft.com/office/drawing/2014/main" val="693156797"/>
                  </a:ext>
                </a:extLst>
              </a:tr>
              <a:tr h="467203">
                <a:tc>
                  <a:txBody>
                    <a:bodyPr/>
                    <a:lstStyle/>
                    <a:p>
                      <a:r>
                        <a:rPr lang="en-GB" altLang="zh-CN" sz="1200" b="1"/>
                        <a:t>Improve Accessibility</a:t>
                      </a:r>
                      <a:endParaRPr lang="zh-CN" altLang="en-US" sz="1200" b="1"/>
                    </a:p>
                  </a:txBody>
                  <a:tcPr marL="57268" marR="57268" marT="28634" marB="28634"/>
                </a:tc>
                <a:tc>
                  <a:txBody>
                    <a:bodyPr/>
                    <a:lstStyle/>
                    <a:p>
                      <a:r>
                        <a:rPr lang="en-GB" altLang="zh-CN" sz="1200" kern="1200" dirty="0">
                          <a:solidFill>
                            <a:schemeClr val="dk1"/>
                          </a:solidFill>
                          <a:effectLst/>
                        </a:rPr>
                        <a:t>2. Keep the procedure simple</a:t>
                      </a:r>
                      <a:endParaRPr lang="zh-CN" altLang="en-US" sz="1200" dirty="0"/>
                    </a:p>
                  </a:txBody>
                  <a:tcPr marL="57268" marR="57268" marT="28634" marB="28634"/>
                </a:tc>
                <a:extLst>
                  <a:ext uri="{0D108BD9-81ED-4DB2-BD59-A6C34878D82A}">
                    <a16:rowId xmlns:a16="http://schemas.microsoft.com/office/drawing/2014/main" val="1032897717"/>
                  </a:ext>
                </a:extLst>
              </a:tr>
              <a:tr h="517701">
                <a:tc>
                  <a:txBody>
                    <a:bodyPr/>
                    <a:lstStyle/>
                    <a:p>
                      <a:r>
                        <a:rPr lang="en-GB" altLang="zh-CN" sz="1200" b="1"/>
                        <a:t>Up-to-Date Information</a:t>
                      </a:r>
                      <a:endParaRPr lang="zh-CN" altLang="en-US" sz="1200" b="1"/>
                    </a:p>
                  </a:txBody>
                  <a:tcPr marL="57268" marR="57268" marT="28634" marB="28634"/>
                </a:tc>
                <a:tc>
                  <a:txBody>
                    <a:bodyPr/>
                    <a:lstStyle/>
                    <a:p>
                      <a:r>
                        <a:rPr lang="en-GB" altLang="zh-CN" sz="1200" kern="1200" dirty="0">
                          <a:solidFill>
                            <a:schemeClr val="dk1"/>
                          </a:solidFill>
                          <a:effectLst/>
                        </a:rPr>
                        <a:t>3. Update the number of items in stock</a:t>
                      </a:r>
                    </a:p>
                    <a:p>
                      <a:r>
                        <a:rPr lang="en-GB" altLang="zh-CN" sz="1200" kern="1200" dirty="0">
                          <a:solidFill>
                            <a:schemeClr val="dk1"/>
                          </a:solidFill>
                          <a:effectLst/>
                        </a:rPr>
                        <a:t>4. Update the navigation under store merchandising direction</a:t>
                      </a:r>
                      <a:r>
                        <a:rPr lang="zh-CN" altLang="zh-CN" sz="1200" dirty="0">
                          <a:effectLst/>
                        </a:rPr>
                        <a:t> </a:t>
                      </a:r>
                      <a:endParaRPr lang="zh-CN" altLang="en-US" sz="1200" dirty="0"/>
                    </a:p>
                  </a:txBody>
                  <a:tcPr marL="57268" marR="57268" marT="28634" marB="28634"/>
                </a:tc>
                <a:extLst>
                  <a:ext uri="{0D108BD9-81ED-4DB2-BD59-A6C34878D82A}">
                    <a16:rowId xmlns:a16="http://schemas.microsoft.com/office/drawing/2014/main" val="2090848281"/>
                  </a:ext>
                </a:extLst>
              </a:tr>
              <a:tr h="496484">
                <a:tc>
                  <a:txBody>
                    <a:bodyPr/>
                    <a:lstStyle/>
                    <a:p>
                      <a:r>
                        <a:rPr lang="en-GB" altLang="zh-CN" sz="1200" b="1"/>
                        <a:t>Improve Modelling Accuracy</a:t>
                      </a:r>
                      <a:endParaRPr lang="zh-CN" altLang="en-US" sz="1200" b="1"/>
                    </a:p>
                  </a:txBody>
                  <a:tcPr marL="57268" marR="57268" marT="28634" marB="28634"/>
                </a:tc>
                <a:tc>
                  <a:txBody>
                    <a:bodyPr/>
                    <a:lstStyle/>
                    <a:p>
                      <a:r>
                        <a:rPr lang="en-GB" altLang="zh-CN" sz="1200" kern="1200" dirty="0">
                          <a:solidFill>
                            <a:schemeClr val="dk1"/>
                          </a:solidFill>
                          <a:effectLst/>
                        </a:rPr>
                        <a:t>5. Show size differences when virtual trying-on</a:t>
                      </a:r>
                      <a:r>
                        <a:rPr lang="zh-CN" altLang="zh-CN" sz="1200" dirty="0">
                          <a:effectLst/>
                        </a:rPr>
                        <a:t> </a:t>
                      </a:r>
                      <a:endParaRPr lang="zh-CN" altLang="en-US" sz="1200" dirty="0"/>
                    </a:p>
                  </a:txBody>
                  <a:tcPr marL="57268" marR="57268" marT="28634" marB="28634"/>
                </a:tc>
                <a:extLst>
                  <a:ext uri="{0D108BD9-81ED-4DB2-BD59-A6C34878D82A}">
                    <a16:rowId xmlns:a16="http://schemas.microsoft.com/office/drawing/2014/main" val="2509615858"/>
                  </a:ext>
                </a:extLst>
              </a:tr>
              <a:tr h="513332">
                <a:tc>
                  <a:txBody>
                    <a:bodyPr/>
                    <a:lstStyle/>
                    <a:p>
                      <a:r>
                        <a:rPr lang="en-GB" altLang="zh-CN" sz="1200" b="1" dirty="0"/>
                        <a:t>Improve the Content Richness</a:t>
                      </a:r>
                      <a:endParaRPr lang="zh-CN" altLang="en-US" sz="1200" b="1" dirty="0"/>
                    </a:p>
                  </a:txBody>
                  <a:tcPr marL="57268" marR="57268" marT="28634" marB="28634"/>
                </a:tc>
                <a:tc>
                  <a:txBody>
                    <a:bodyPr/>
                    <a:lstStyle/>
                    <a:p>
                      <a:r>
                        <a:rPr lang="en-GB" altLang="zh-CN" sz="1200" kern="1200" dirty="0">
                          <a:solidFill>
                            <a:schemeClr val="dk1"/>
                          </a:solidFill>
                          <a:effectLst/>
                        </a:rPr>
                        <a:t>6. Offer ‘Buy for others’ option</a:t>
                      </a:r>
                      <a:r>
                        <a:rPr lang="zh-CN" altLang="zh-CN" sz="1200" dirty="0">
                          <a:effectLst/>
                        </a:rPr>
                        <a:t> </a:t>
                      </a:r>
                      <a:endParaRPr lang="zh-CN" altLang="en-US" sz="1200" dirty="0"/>
                    </a:p>
                  </a:txBody>
                  <a:tcPr marL="57268" marR="57268" marT="28634" marB="28634"/>
                </a:tc>
                <a:extLst>
                  <a:ext uri="{0D108BD9-81ED-4DB2-BD59-A6C34878D82A}">
                    <a16:rowId xmlns:a16="http://schemas.microsoft.com/office/drawing/2014/main" val="2044639583"/>
                  </a:ext>
                </a:extLst>
              </a:tr>
              <a:tr h="419851">
                <a:tc rowSpan="2">
                  <a:txBody>
                    <a:bodyPr/>
                    <a:lstStyle/>
                    <a:p>
                      <a:r>
                        <a:rPr lang="en-GB" altLang="zh-CN" sz="1200" b="1" dirty="0"/>
                        <a:t>Seamless Shopping Experience</a:t>
                      </a:r>
                      <a:endParaRPr lang="zh-CN" altLang="en-US" sz="1200" b="1" dirty="0"/>
                    </a:p>
                  </a:txBody>
                  <a:tcPr marL="57268" marR="57268" marT="28634" marB="28634"/>
                </a:tc>
                <a:tc>
                  <a:txBody>
                    <a:bodyPr/>
                    <a:lstStyle/>
                    <a:p>
                      <a:r>
                        <a:rPr lang="en-GB" altLang="zh-CN" sz="1200" kern="1200" dirty="0">
                          <a:solidFill>
                            <a:schemeClr val="dk1"/>
                          </a:solidFill>
                          <a:effectLst/>
                        </a:rPr>
                        <a:t>7. AR functions should be consistent with the supporting facilities in the store.</a:t>
                      </a:r>
                      <a:endParaRPr lang="zh-CN" altLang="en-US" sz="1200" dirty="0"/>
                    </a:p>
                  </a:txBody>
                  <a:tcPr marL="57268" marR="57268" marT="28634" marB="28634"/>
                </a:tc>
                <a:extLst>
                  <a:ext uri="{0D108BD9-81ED-4DB2-BD59-A6C34878D82A}">
                    <a16:rowId xmlns:a16="http://schemas.microsoft.com/office/drawing/2014/main" val="2582570500"/>
                  </a:ext>
                </a:extLst>
              </a:tr>
              <a:tr h="561906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altLang="zh-CN" sz="1200" kern="1200" dirty="0">
                          <a:solidFill>
                            <a:schemeClr val="dk1"/>
                          </a:solidFill>
                          <a:effectLst/>
                        </a:rPr>
                        <a:t>8. Integrate with other high-tech equipment</a:t>
                      </a:r>
                      <a:endParaRPr lang="zh-CN" altLang="zh-CN" sz="120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r>
                        <a:rPr lang="en-GB" altLang="zh-CN" sz="12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(i.e. Self-check-out; AI assistant)</a:t>
                      </a:r>
                      <a:endParaRPr lang="zh-CN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57268" marR="57268" marT="28634" marB="28634"/>
                </a:tc>
                <a:extLst>
                  <a:ext uri="{0D108BD9-81ED-4DB2-BD59-A6C34878D82A}">
                    <a16:rowId xmlns:a16="http://schemas.microsoft.com/office/drawing/2014/main" val="2985707005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EB5C5355-6490-454A-999E-955202A695A1}"/>
              </a:ext>
            </a:extLst>
          </p:cNvPr>
          <p:cNvSpPr txBox="1"/>
          <p:nvPr/>
        </p:nvSpPr>
        <p:spPr>
          <a:xfrm>
            <a:off x="4459511" y="453637"/>
            <a:ext cx="3159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/>
              <a:t>Design Requirements of In-Store AR Solutions</a:t>
            </a:r>
            <a:r>
              <a:rPr lang="zh-CN" altLang="zh-CN" sz="1200" b="1" dirty="0"/>
              <a:t> </a:t>
            </a:r>
            <a:endParaRPr kumimoji="1" lang="zh-CN" altLang="en-US" sz="12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01FF719-D771-D94D-B0F8-33E083A1A7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7925" y="6216859"/>
            <a:ext cx="284154" cy="28415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BA406CC-41C5-5F4A-81B2-8DF3BE976A42}"/>
              </a:ext>
            </a:extLst>
          </p:cNvPr>
          <p:cNvSpPr txBox="1"/>
          <p:nvPr/>
        </p:nvSpPr>
        <p:spPr>
          <a:xfrm>
            <a:off x="10002079" y="6174270"/>
            <a:ext cx="18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@Liangchao Xue</a:t>
            </a:r>
          </a:p>
        </p:txBody>
      </p:sp>
    </p:spTree>
    <p:extLst>
      <p:ext uri="{BB962C8B-B14F-4D97-AF65-F5344CB8AC3E}">
        <p14:creationId xmlns:p14="http://schemas.microsoft.com/office/powerpoint/2010/main" val="214801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34"/>
    </mc:Choice>
    <mc:Fallback xmlns="">
      <p:transition spd="slow" advTm="8563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7FAA46-F63C-45FE-B4F0-A7E677E9F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9B7795-7E78-4F68-B6FE-6ECC9165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1" y="3948079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B35269-6D87-BF47-B6D4-841E7792088D}"/>
              </a:ext>
            </a:extLst>
          </p:cNvPr>
          <p:cNvSpPr txBox="1"/>
          <p:nvPr/>
        </p:nvSpPr>
        <p:spPr>
          <a:xfrm>
            <a:off x="482600" y="482600"/>
            <a:ext cx="5373505" cy="4178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cap="all" spc="200">
                <a:latin typeface="+mj-lt"/>
                <a:ea typeface="+mj-ea"/>
                <a:cs typeface="+mj-cs"/>
              </a:rPr>
              <a:t>Background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04703" y="1371600"/>
            <a:ext cx="0" cy="24003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图片包含 应用程序&#10;&#10;描述已自动生成">
            <a:extLst>
              <a:ext uri="{FF2B5EF4-FFF2-40B4-BE49-F238E27FC236}">
                <a16:creationId xmlns:a16="http://schemas.microsoft.com/office/drawing/2014/main" id="{913CBB30-FE01-B84B-843D-29CFC3775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35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256"/>
    </mc:Choice>
    <mc:Fallback xmlns="">
      <p:transition spd="slow" advTm="325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890400-BB8B-4A44-AB63-65C7CA22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2C0776B-2B56-B647-AC58-17B6D64E5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91" y="603249"/>
            <a:ext cx="2543925" cy="3937001"/>
          </a:xfrm>
        </p:spPr>
        <p:txBody>
          <a:bodyPr>
            <a:normAutofit/>
          </a:bodyPr>
          <a:lstStyle/>
          <a:p>
            <a:pPr algn="r"/>
            <a:r>
              <a:rPr kumimoji="1" lang="en-GB" altLang="zh-CN" dirty="0"/>
              <a:t>REFERENCES</a:t>
            </a:r>
            <a:endParaRPr kumimoji="1" lang="zh-CN" alt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39B797-CDC6-4529-8A36-9CBFC9816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08197" y="1200150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03C48A-8365-444D-82A1-7BA2F0843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497" y="603249"/>
            <a:ext cx="4693291" cy="3937001"/>
          </a:xfrm>
        </p:spPr>
        <p:txBody>
          <a:bodyPr anchor="ctr">
            <a:normAutofit/>
          </a:bodyPr>
          <a:lstStyle/>
          <a:p>
            <a:r>
              <a:rPr lang="en-US" altLang="zh-CN" sz="1000" dirty="0" err="1"/>
              <a:t>ATKearney</a:t>
            </a:r>
            <a:r>
              <a:rPr lang="en-US" altLang="zh-CN" sz="1000" dirty="0"/>
              <a:t>. (2018). </a:t>
            </a:r>
            <a:r>
              <a:rPr lang="en-US" altLang="zh-CN" sz="1000" i="1" dirty="0"/>
              <a:t>The future of shopping centers</a:t>
            </a:r>
            <a:r>
              <a:rPr lang="en-US" altLang="zh-CN" sz="1000" dirty="0"/>
              <a:t>. </a:t>
            </a:r>
            <a:r>
              <a:rPr lang="en-US" altLang="zh-CN" sz="1000" i="1" dirty="0" err="1"/>
              <a:t>ATKearney</a:t>
            </a:r>
            <a:r>
              <a:rPr lang="en-US" altLang="zh-CN" sz="1000" dirty="0"/>
              <a:t>. Retrieved from </a:t>
            </a:r>
            <a:r>
              <a:rPr lang="en-US" altLang="zh-CN" sz="1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http://www.whitehutchinson.com/leisure/articles/FutureOfShoppingCenters.shtml</a:t>
            </a:r>
            <a:endParaRPr lang="en-US" altLang="zh-CN" sz="1000" dirty="0"/>
          </a:p>
          <a:p>
            <a:r>
              <a:rPr lang="en-GB" altLang="zh-CN" sz="1000" dirty="0"/>
              <a:t>Craven, M., Liu, L., Mysore, M., &amp; Wilson, M. (2020). </a:t>
            </a:r>
            <a:r>
              <a:rPr lang="en-GB" altLang="zh-CN" sz="1000" i="1" dirty="0"/>
              <a:t>COVID-19: Implications for business</a:t>
            </a:r>
            <a:r>
              <a:rPr lang="en-GB" altLang="zh-CN" sz="1000" dirty="0"/>
              <a:t>. McKinsey. </a:t>
            </a:r>
            <a:r>
              <a:rPr lang="en-GB" altLang="zh-CN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https://www.mckinsey.com/business-functions/risk/our-insights/covid-19-implications-for-business</a:t>
            </a:r>
            <a:endParaRPr lang="en-US" altLang="zh-CN" sz="1000" dirty="0"/>
          </a:p>
          <a:p>
            <a:r>
              <a:rPr lang="en-GB" altLang="zh-CN" sz="1000" dirty="0"/>
              <a:t>Dover, S. (2019). </a:t>
            </a:r>
            <a:r>
              <a:rPr lang="en-GB" altLang="zh-CN" sz="1000" i="1" dirty="0"/>
              <a:t>British Lifestyles: A New Understanding of Corporate Ethics - UK - April 2019: Fashion</a:t>
            </a:r>
            <a:r>
              <a:rPr lang="en-GB" altLang="zh-CN" sz="1000" dirty="0"/>
              <a:t>. Mintel. </a:t>
            </a:r>
            <a:r>
              <a:rPr lang="en-GB" altLang="zh-CN" sz="1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http://academic.mintel.com/display/952828/?highlight</a:t>
            </a:r>
            <a:endParaRPr lang="en-US" altLang="zh-CN" sz="1000" dirty="0"/>
          </a:p>
          <a:p>
            <a:r>
              <a:rPr lang="en-GB" altLang="zh-CN" sz="1000" dirty="0"/>
              <a:t>Kahn, B. E., Inman, J. J., &amp; Verhoef, P. C. (2018). Introduction to special issue: Consumer response to the evolving retailing landscape. </a:t>
            </a:r>
            <a:r>
              <a:rPr lang="en-GB" altLang="zh-CN" sz="1000" i="1" dirty="0"/>
              <a:t>Journal of the Association for Consumer Research</a:t>
            </a:r>
            <a:r>
              <a:rPr lang="en-GB" altLang="zh-CN" sz="1000" dirty="0"/>
              <a:t>, </a:t>
            </a:r>
            <a:r>
              <a:rPr lang="en-GB" altLang="zh-CN" sz="1000" i="1" dirty="0"/>
              <a:t>3</a:t>
            </a:r>
            <a:r>
              <a:rPr lang="en-GB" altLang="zh-CN" sz="1000" dirty="0"/>
              <a:t>(3), 255–259.</a:t>
            </a:r>
            <a:endParaRPr lang="zh-CN" altLang="zh-CN" sz="1000" dirty="0"/>
          </a:p>
          <a:p>
            <a:r>
              <a:rPr lang="en-GB" altLang="zh-CN" sz="1000" dirty="0"/>
              <a:t>Verhoef, P. C., Kannan, P. K., &amp; Inman, J. J. (2015). From multi-channel retailing to omni-channel retailing: introduction to the special issue on multi-channel retailing. </a:t>
            </a:r>
            <a:r>
              <a:rPr lang="en-GB" altLang="zh-CN" sz="1000" i="1" dirty="0"/>
              <a:t>Journal of Retailing</a:t>
            </a:r>
            <a:r>
              <a:rPr lang="en-GB" altLang="zh-CN" sz="1000" dirty="0"/>
              <a:t>, </a:t>
            </a:r>
            <a:r>
              <a:rPr lang="en-GB" altLang="zh-CN" sz="1000" i="1" dirty="0"/>
              <a:t>91</a:t>
            </a:r>
            <a:r>
              <a:rPr lang="en-GB" altLang="zh-CN" sz="1000" dirty="0"/>
              <a:t>(2), 174–181.</a:t>
            </a:r>
            <a:endParaRPr lang="zh-CN" altLang="zh-CN" sz="1000" dirty="0"/>
          </a:p>
          <a:p>
            <a:r>
              <a:rPr lang="en-GB" altLang="zh-CN" sz="1000" dirty="0" err="1"/>
              <a:t>Xue</a:t>
            </a:r>
            <a:r>
              <a:rPr lang="en-GB" altLang="zh-CN" sz="1000" dirty="0"/>
              <a:t>, L., Parker, C. J., &amp; Hart, C. (2019). How To Engage Fashion Retail With VR: A Consumer Perspective. </a:t>
            </a:r>
            <a:r>
              <a:rPr lang="en-GB" altLang="zh-CN" sz="1000" i="1" dirty="0"/>
              <a:t>5th International Augmented and Virtual Reality Conference</a:t>
            </a:r>
            <a:r>
              <a:rPr lang="en-GB" altLang="zh-CN" sz="1000" dirty="0"/>
              <a:t>.</a:t>
            </a:r>
            <a:endParaRPr lang="zh-CN" altLang="zh-CN" sz="1000" dirty="0"/>
          </a:p>
          <a:p>
            <a:r>
              <a:rPr lang="en-GB" altLang="zh-CN" sz="1000" dirty="0" err="1"/>
              <a:t>Xue</a:t>
            </a:r>
            <a:r>
              <a:rPr lang="en-GB" altLang="zh-CN" sz="1000" dirty="0"/>
              <a:t>, L., Parker, C. J., &amp; McCormick, H. (2018). A Virtual Reality and Retailing Literature Review: Current Focus, Underlying Themes and Future Directions. </a:t>
            </a:r>
            <a:r>
              <a:rPr lang="en-GB" altLang="zh-CN" sz="1000" i="1" dirty="0"/>
              <a:t>4th International AR &amp; VR Conference 2018: The Power of AR &amp; VR for Business</a:t>
            </a:r>
            <a:r>
              <a:rPr lang="en-GB" altLang="zh-CN" sz="1000" dirty="0"/>
              <a:t>.</a:t>
            </a:r>
            <a:endParaRPr lang="zh-CN" altLang="zh-CN" sz="1000" dirty="0"/>
          </a:p>
        </p:txBody>
      </p:sp>
      <p:pic>
        <p:nvPicPr>
          <p:cNvPr id="4" name="图片 3" descr="图片包含 应用程序&#10;&#10;描述已自动生成">
            <a:extLst>
              <a:ext uri="{FF2B5EF4-FFF2-40B4-BE49-F238E27FC236}">
                <a16:creationId xmlns:a16="http://schemas.microsoft.com/office/drawing/2014/main" id="{5096FA4E-678C-1046-999F-C394FEB02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7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6"/>
    </mc:Choice>
    <mc:Fallback xmlns="">
      <p:transition spd="slow" advTm="272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E7C082-5B81-400A-A1DE-7CA9F26E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D54232-CDE1-4B53-B430-AB82206F6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1" y="3948079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C0648FB-4388-443C-8D4E-4A9FF0336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8D762E-DA8D-419A-BA44-68B93D3D9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0CBFF4B-FF3B-8F43-AAB6-E194BE109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732786"/>
            <a:ext cx="7213600" cy="22207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kumimoji="1" lang="en-US" altLang="zh-CN" sz="5000" spc="200">
                <a:solidFill>
                  <a:srgbClr val="FFFFFF"/>
                </a:solidFill>
              </a:rPr>
              <a:t>Thank you</a:t>
            </a:r>
          </a:p>
        </p:txBody>
      </p:sp>
      <p:pic>
        <p:nvPicPr>
          <p:cNvPr id="8" name="图片 7" descr="图片包含 应用程序&#10;&#10;描述已自动生成">
            <a:extLst>
              <a:ext uri="{FF2B5EF4-FFF2-40B4-BE49-F238E27FC236}">
                <a16:creationId xmlns:a16="http://schemas.microsoft.com/office/drawing/2014/main" id="{0C3B1CB4-4156-C541-AEC9-5D8A866C4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97E3A63-A073-C144-B098-E8FE32619A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263" y="3774841"/>
            <a:ext cx="284154" cy="28415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394E649-8314-744E-99EE-D8B2E8CCAF2C}"/>
              </a:ext>
            </a:extLst>
          </p:cNvPr>
          <p:cNvSpPr txBox="1"/>
          <p:nvPr/>
        </p:nvSpPr>
        <p:spPr>
          <a:xfrm>
            <a:off x="7034417" y="3732252"/>
            <a:ext cx="18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@Liangchao Xue</a:t>
            </a:r>
          </a:p>
        </p:txBody>
      </p:sp>
      <p:pic>
        <p:nvPicPr>
          <p:cNvPr id="6" name="图片 5" descr="图片包含 文本&#10;&#10;描述已自动生成">
            <a:extLst>
              <a:ext uri="{FF2B5EF4-FFF2-40B4-BE49-F238E27FC236}">
                <a16:creationId xmlns:a16="http://schemas.microsoft.com/office/drawing/2014/main" id="{40F048CD-C1E4-5E43-B9F2-D66614E73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263" y="4391716"/>
            <a:ext cx="2063448" cy="51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6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0"/>
    </mc:Choice>
    <mc:Fallback xmlns="">
      <p:transition spd="slow" advTm="1286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0890400-BB8B-4A44-AB63-65C7CA22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1C838B2-E993-2A4C-A18E-8918F39E8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91" y="603249"/>
            <a:ext cx="2543925" cy="3937001"/>
          </a:xfrm>
        </p:spPr>
        <p:txBody>
          <a:bodyPr>
            <a:normAutofit/>
          </a:bodyPr>
          <a:lstStyle/>
          <a:p>
            <a:pPr algn="r"/>
            <a:r>
              <a:rPr kumimoji="1" lang="en-GB" altLang="zh-CN" dirty="0"/>
              <a:t>The problem of high-street</a:t>
            </a:r>
            <a:endParaRPr kumimoji="1" lang="zh-CN" alt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39B797-CDC6-4529-8A36-9CBFC9816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08197" y="1200150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8D0C13-123F-9240-A41B-ACFD74F5B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497" y="603249"/>
            <a:ext cx="4693291" cy="3937001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n"/>
            </a:pPr>
            <a:r>
              <a:rPr lang="zh-CN" altLang="en-US" sz="1600" dirty="0"/>
              <a:t>  </a:t>
            </a:r>
            <a:r>
              <a:rPr lang="en-GB" altLang="zh-CN" sz="1600" dirty="0"/>
              <a:t>The growth of e-Commerce </a:t>
            </a:r>
            <a:r>
              <a:rPr lang="en-GB" altLang="zh-CN" sz="1600" dirty="0">
                <a:solidFill>
                  <a:schemeClr val="accent4"/>
                </a:solidFill>
              </a:rPr>
              <a:t>(Dover, 2019)</a:t>
            </a:r>
            <a:r>
              <a:rPr lang="zh-CN" altLang="zh-CN" sz="1600" dirty="0">
                <a:solidFill>
                  <a:schemeClr val="accent4"/>
                </a:solidFill>
              </a:rPr>
              <a:t> </a:t>
            </a:r>
            <a:endParaRPr lang="en-GB" altLang="zh-CN" sz="1600" dirty="0">
              <a:solidFill>
                <a:schemeClr val="accent4"/>
              </a:solidFill>
            </a:endParaRPr>
          </a:p>
          <a:p>
            <a:pPr>
              <a:buFont typeface="Wingdings" pitchFamily="2" charset="2"/>
              <a:buChar char="n"/>
            </a:pPr>
            <a:r>
              <a:rPr lang="en-GB" altLang="zh-CN" sz="1600" dirty="0"/>
              <a:t>  The impact of COVID-19 </a:t>
            </a:r>
            <a:r>
              <a:rPr lang="en-GB" altLang="zh-CN" sz="1600" dirty="0">
                <a:solidFill>
                  <a:schemeClr val="accent4"/>
                </a:solidFill>
              </a:rPr>
              <a:t>(Craven et al., 2020)</a:t>
            </a:r>
            <a:r>
              <a:rPr lang="zh-CN" altLang="zh-CN" sz="1600" dirty="0">
                <a:solidFill>
                  <a:schemeClr val="accent4"/>
                </a:solidFill>
              </a:rPr>
              <a:t> </a:t>
            </a:r>
            <a:endParaRPr lang="en-US" altLang="zh-CN" sz="1600" dirty="0">
              <a:solidFill>
                <a:schemeClr val="accent4"/>
              </a:solidFill>
            </a:endParaRPr>
          </a:p>
          <a:p>
            <a:pPr>
              <a:buFont typeface="Wingdings" pitchFamily="2" charset="2"/>
              <a:buChar char="n"/>
            </a:pPr>
            <a:r>
              <a:rPr lang="zh-CN" altLang="en-US" sz="1600" dirty="0">
                <a:solidFill>
                  <a:schemeClr val="accent4"/>
                </a:solidFill>
              </a:rPr>
              <a:t>  </a:t>
            </a:r>
            <a:r>
              <a:rPr lang="en-GB" altLang="zh-CN" sz="1600" dirty="0"/>
              <a:t>The change of consumer behaviour </a:t>
            </a:r>
            <a:r>
              <a:rPr lang="zh-CN" altLang="zh-CN" sz="1600" dirty="0"/>
              <a:t> </a:t>
            </a:r>
            <a:endParaRPr lang="en-GB" altLang="zh-CN" sz="1600" dirty="0"/>
          </a:p>
          <a:p>
            <a:pPr marL="0" indent="0">
              <a:buNone/>
            </a:pPr>
            <a:r>
              <a:rPr lang="en-GB" altLang="zh-CN" sz="1600" dirty="0">
                <a:solidFill>
                  <a:schemeClr val="accent4"/>
                </a:solidFill>
              </a:rPr>
              <a:t>      (Kahn et al., 2018; Verhoef et al., 2015)</a:t>
            </a:r>
            <a:r>
              <a:rPr lang="zh-CN" altLang="zh-CN" sz="1600" dirty="0">
                <a:solidFill>
                  <a:schemeClr val="accent4"/>
                </a:solidFill>
              </a:rPr>
              <a:t> </a:t>
            </a:r>
            <a:endParaRPr lang="en-GB" altLang="zh-CN" sz="1600" dirty="0">
              <a:solidFill>
                <a:schemeClr val="accent4"/>
              </a:solidFill>
            </a:endParaRPr>
          </a:p>
        </p:txBody>
      </p:sp>
      <p:pic>
        <p:nvPicPr>
          <p:cNvPr id="6" name="图片 5" descr="图片包含 应用程序&#10;&#10;描述已自动生成">
            <a:extLst>
              <a:ext uri="{FF2B5EF4-FFF2-40B4-BE49-F238E27FC236}">
                <a16:creationId xmlns:a16="http://schemas.microsoft.com/office/drawing/2014/main" id="{EA654595-B976-244A-9F22-3EBE37470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7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26"/>
    </mc:Choice>
    <mc:Fallback xmlns="">
      <p:transition spd="slow" advTm="1872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12A5BA-B063-4B33-AB08-86CF7D23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DFAF29-6BD8-4A93-A292-D6A8C6EFB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1" y="3948079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01913F-3FBD-4B62-92CF-D2B8A6741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544" cy="5144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9F89A99-27BE-B649-9AD1-C96FE55DA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03" y="480060"/>
            <a:ext cx="2533575" cy="22761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kumimoji="1" lang="en-US" altLang="zh-CN" sz="3300" spc="200"/>
              <a:t>Digital era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B0A898-5387-4E99-A785-462A85DC0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523" y="2823985"/>
            <a:ext cx="24003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图片包含 应用程序&#10;&#10;描述已自动生成">
            <a:extLst>
              <a:ext uri="{FF2B5EF4-FFF2-40B4-BE49-F238E27FC236}">
                <a16:creationId xmlns:a16="http://schemas.microsoft.com/office/drawing/2014/main" id="{5DCD18AF-4469-534E-B489-9BB1316B3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60F7692-6C7C-5A44-BD8F-65015CD8C163}"/>
              </a:ext>
            </a:extLst>
          </p:cNvPr>
          <p:cNvSpPr txBox="1"/>
          <p:nvPr/>
        </p:nvSpPr>
        <p:spPr>
          <a:xfrm>
            <a:off x="2246680" y="4386461"/>
            <a:ext cx="149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(</a:t>
            </a:r>
            <a:r>
              <a:rPr lang="en-US" altLang="zh-CN" sz="1400" dirty="0" err="1"/>
              <a:t>ATKearney</a:t>
            </a:r>
            <a:r>
              <a:rPr lang="en-US" altLang="zh-CN" sz="1400" dirty="0"/>
              <a:t>, 2018)</a:t>
            </a:r>
            <a:endParaRPr lang="zh-CN" altLang="zh-CN" sz="1400" dirty="0"/>
          </a:p>
          <a:p>
            <a:endParaRPr kumimoji="1" lang="zh-CN" altLang="en-US" dirty="0"/>
          </a:p>
        </p:txBody>
      </p:sp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A70AD3A1-7897-6E4A-A9C9-FEAAEB255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3960120"/>
              </p:ext>
            </p:extLst>
          </p:nvPr>
        </p:nvGraphicFramePr>
        <p:xfrm>
          <a:off x="3654223" y="364264"/>
          <a:ext cx="5869788" cy="4779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3A8FA6DD-2478-0A4A-8ECA-0C4843305E1D}"/>
              </a:ext>
            </a:extLst>
          </p:cNvPr>
          <p:cNvSpPr txBox="1"/>
          <p:nvPr/>
        </p:nvSpPr>
        <p:spPr>
          <a:xfrm>
            <a:off x="3878908" y="4064492"/>
            <a:ext cx="788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zh-CN" sz="1200" b="1" dirty="0">
                <a:latin typeface="+mj-lt"/>
              </a:rPr>
              <a:t>1928-1945</a:t>
            </a:r>
            <a:endParaRPr kumimoji="1" lang="zh-CN" altLang="en-US" sz="1200" b="1" dirty="0">
              <a:latin typeface="+mj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4AAFB30-D173-584D-B46B-D9560E37DD0B}"/>
              </a:ext>
            </a:extLst>
          </p:cNvPr>
          <p:cNvSpPr txBox="1"/>
          <p:nvPr/>
        </p:nvSpPr>
        <p:spPr>
          <a:xfrm>
            <a:off x="4690436" y="4062614"/>
            <a:ext cx="788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zh-CN" sz="1200" b="1" dirty="0">
                <a:latin typeface="+mj-lt"/>
              </a:rPr>
              <a:t>1946-1964</a:t>
            </a:r>
            <a:endParaRPr kumimoji="1" lang="zh-CN" altLang="en-US" sz="1200" b="1" dirty="0">
              <a:latin typeface="+mj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C640370-09D2-3E43-8D72-F45716F04469}"/>
              </a:ext>
            </a:extLst>
          </p:cNvPr>
          <p:cNvSpPr txBox="1"/>
          <p:nvPr/>
        </p:nvSpPr>
        <p:spPr>
          <a:xfrm>
            <a:off x="5490283" y="4058451"/>
            <a:ext cx="788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zh-CN" sz="1200" b="1" dirty="0">
                <a:latin typeface="+mj-lt"/>
              </a:rPr>
              <a:t>1965-1980</a:t>
            </a:r>
            <a:endParaRPr kumimoji="1" lang="zh-CN" altLang="en-US" sz="1200" b="1" dirty="0">
              <a:latin typeface="+mj-lt"/>
            </a:endParaRPr>
          </a:p>
        </p:txBody>
      </p:sp>
      <p:sp>
        <p:nvSpPr>
          <p:cNvPr id="17" name="文本框 4">
            <a:extLst>
              <a:ext uri="{FF2B5EF4-FFF2-40B4-BE49-F238E27FC236}">
                <a16:creationId xmlns:a16="http://schemas.microsoft.com/office/drawing/2014/main" id="{7EFE1F69-A010-E24F-BE97-56E942E37F02}"/>
              </a:ext>
            </a:extLst>
          </p:cNvPr>
          <p:cNvSpPr txBox="1"/>
          <p:nvPr/>
        </p:nvSpPr>
        <p:spPr>
          <a:xfrm>
            <a:off x="3845073" y="3595148"/>
            <a:ext cx="855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GB" altLang="zh-CN" sz="1400" b="1" u="sng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Silent Gen</a:t>
            </a:r>
            <a:endParaRPr kumimoji="1" lang="zh-CN" altLang="en-US" sz="1400" b="1" u="sng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文本框 4">
            <a:extLst>
              <a:ext uri="{FF2B5EF4-FFF2-40B4-BE49-F238E27FC236}">
                <a16:creationId xmlns:a16="http://schemas.microsoft.com/office/drawing/2014/main" id="{57F31AC6-C6E9-CB44-8FFA-FA74B711FC59}"/>
              </a:ext>
            </a:extLst>
          </p:cNvPr>
          <p:cNvSpPr txBox="1"/>
          <p:nvPr/>
        </p:nvSpPr>
        <p:spPr>
          <a:xfrm>
            <a:off x="4646063" y="1472912"/>
            <a:ext cx="855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GB" altLang="zh-CN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Baby</a:t>
            </a:r>
            <a:r>
              <a:rPr kumimoji="1" lang="en-GB" altLang="zh-CN" sz="1400" b="1" u="sng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Boomers</a:t>
            </a:r>
            <a:endParaRPr kumimoji="1" lang="zh-CN" altLang="en-US" sz="1400" b="1" u="sng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文本框 4">
            <a:extLst>
              <a:ext uri="{FF2B5EF4-FFF2-40B4-BE49-F238E27FC236}">
                <a16:creationId xmlns:a16="http://schemas.microsoft.com/office/drawing/2014/main" id="{4B74AA08-FB01-5F45-B01A-841003F722FB}"/>
              </a:ext>
            </a:extLst>
          </p:cNvPr>
          <p:cNvSpPr txBox="1"/>
          <p:nvPr/>
        </p:nvSpPr>
        <p:spPr>
          <a:xfrm>
            <a:off x="5456448" y="1651501"/>
            <a:ext cx="855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GB" altLang="zh-CN" sz="1400" b="1" u="sng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Gen X</a:t>
            </a:r>
            <a:endParaRPr kumimoji="1" lang="zh-CN" altLang="en-US" sz="1400" b="1" u="sng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文本框 4">
            <a:extLst>
              <a:ext uri="{FF2B5EF4-FFF2-40B4-BE49-F238E27FC236}">
                <a16:creationId xmlns:a16="http://schemas.microsoft.com/office/drawing/2014/main" id="{8141B870-26CE-394D-9912-287D43DF0906}"/>
              </a:ext>
            </a:extLst>
          </p:cNvPr>
          <p:cNvSpPr txBox="1"/>
          <p:nvPr/>
        </p:nvSpPr>
        <p:spPr>
          <a:xfrm>
            <a:off x="6235292" y="1028998"/>
            <a:ext cx="953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GB" altLang="zh-CN" sz="1400" b="1" u="sng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Millennials</a:t>
            </a:r>
            <a:endParaRPr kumimoji="1" lang="zh-CN" altLang="en-US" sz="1400" b="1" u="sng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文本框 4">
            <a:extLst>
              <a:ext uri="{FF2B5EF4-FFF2-40B4-BE49-F238E27FC236}">
                <a16:creationId xmlns:a16="http://schemas.microsoft.com/office/drawing/2014/main" id="{A37FA648-BC67-D84B-9EA3-5EFB73EB0E0E}"/>
              </a:ext>
            </a:extLst>
          </p:cNvPr>
          <p:cNvSpPr txBox="1"/>
          <p:nvPr/>
        </p:nvSpPr>
        <p:spPr>
          <a:xfrm>
            <a:off x="7061854" y="987695"/>
            <a:ext cx="855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GB" altLang="zh-CN" sz="1400" b="1" u="sng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Gen Z</a:t>
            </a:r>
            <a:endParaRPr kumimoji="1" lang="zh-CN" altLang="en-US" sz="1400" b="1" u="sng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2" name="文本框 4">
            <a:extLst>
              <a:ext uri="{FF2B5EF4-FFF2-40B4-BE49-F238E27FC236}">
                <a16:creationId xmlns:a16="http://schemas.microsoft.com/office/drawing/2014/main" id="{DBEDD3AF-E649-6242-89C6-24083A7CDF7D}"/>
              </a:ext>
            </a:extLst>
          </p:cNvPr>
          <p:cNvSpPr txBox="1"/>
          <p:nvPr/>
        </p:nvSpPr>
        <p:spPr>
          <a:xfrm>
            <a:off x="7891953" y="1950625"/>
            <a:ext cx="855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GB" altLang="zh-CN" sz="1400" b="1" u="sng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Alpha Gen</a:t>
            </a:r>
            <a:endParaRPr kumimoji="1" lang="zh-CN" altLang="en-US" sz="1400" b="1" u="sng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D964D0-C13F-734B-A815-15BFA5B2E15B}"/>
              </a:ext>
            </a:extLst>
          </p:cNvPr>
          <p:cNvSpPr/>
          <p:nvPr/>
        </p:nvSpPr>
        <p:spPr>
          <a:xfrm>
            <a:off x="8839199" y="893095"/>
            <a:ext cx="302345" cy="40781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9562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07"/>
    </mc:Choice>
    <mc:Fallback xmlns="">
      <p:transition spd="slow" advTm="1530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838B2-E993-2A4C-A18E-8918F39E8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91" y="603249"/>
            <a:ext cx="2543925" cy="3937001"/>
          </a:xfrm>
        </p:spPr>
        <p:txBody>
          <a:bodyPr>
            <a:normAutofit/>
          </a:bodyPr>
          <a:lstStyle/>
          <a:p>
            <a:pPr algn="r"/>
            <a:r>
              <a:rPr kumimoji="1" lang="en-GB" altLang="zh-CN" dirty="0"/>
              <a:t>The problem of high-street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8D0C13-123F-9240-A41B-ACFD74F5B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497" y="603249"/>
            <a:ext cx="4693291" cy="3937001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n"/>
            </a:pPr>
            <a:r>
              <a:rPr lang="zh-CN" altLang="en-US" sz="1600" dirty="0"/>
              <a:t>  </a:t>
            </a:r>
            <a:r>
              <a:rPr lang="en-GB" altLang="zh-CN" sz="1600" dirty="0"/>
              <a:t>The growth of e-Commerce </a:t>
            </a:r>
            <a:r>
              <a:rPr lang="en-GB" altLang="zh-CN" sz="1600" dirty="0">
                <a:solidFill>
                  <a:schemeClr val="accent4"/>
                </a:solidFill>
              </a:rPr>
              <a:t>(Dover, 2019)</a:t>
            </a:r>
            <a:r>
              <a:rPr lang="zh-CN" altLang="zh-CN" sz="1600" dirty="0">
                <a:solidFill>
                  <a:schemeClr val="accent4"/>
                </a:solidFill>
              </a:rPr>
              <a:t> </a:t>
            </a:r>
            <a:endParaRPr lang="en-GB" altLang="zh-CN" sz="1600" dirty="0">
              <a:solidFill>
                <a:schemeClr val="accent4"/>
              </a:solidFill>
            </a:endParaRPr>
          </a:p>
          <a:p>
            <a:pPr>
              <a:buFont typeface="Wingdings" pitchFamily="2" charset="2"/>
              <a:buChar char="n"/>
            </a:pPr>
            <a:r>
              <a:rPr lang="en-GB" altLang="zh-CN" sz="1600" dirty="0"/>
              <a:t>  The impact of COVID-19 </a:t>
            </a:r>
            <a:r>
              <a:rPr lang="en-GB" altLang="zh-CN" sz="1600" dirty="0">
                <a:solidFill>
                  <a:schemeClr val="accent4"/>
                </a:solidFill>
              </a:rPr>
              <a:t>(Craven et al., 2020)</a:t>
            </a:r>
            <a:r>
              <a:rPr lang="zh-CN" altLang="zh-CN" sz="1600" dirty="0">
                <a:solidFill>
                  <a:schemeClr val="accent4"/>
                </a:solidFill>
              </a:rPr>
              <a:t> </a:t>
            </a:r>
            <a:endParaRPr lang="en-US" altLang="zh-CN" sz="1600" dirty="0">
              <a:solidFill>
                <a:schemeClr val="accent4"/>
              </a:solidFill>
            </a:endParaRPr>
          </a:p>
          <a:p>
            <a:pPr>
              <a:buFont typeface="Wingdings" pitchFamily="2" charset="2"/>
              <a:buChar char="n"/>
            </a:pPr>
            <a:r>
              <a:rPr lang="zh-CN" altLang="en-US" sz="1600" dirty="0">
                <a:solidFill>
                  <a:schemeClr val="accent4"/>
                </a:solidFill>
              </a:rPr>
              <a:t>  </a:t>
            </a:r>
            <a:r>
              <a:rPr lang="en-GB" altLang="zh-CN" sz="1600" dirty="0"/>
              <a:t>The change of consumer behaviour </a:t>
            </a:r>
            <a:r>
              <a:rPr lang="zh-CN" altLang="zh-CN" sz="1600" dirty="0"/>
              <a:t> </a:t>
            </a:r>
            <a:endParaRPr lang="en-GB" altLang="zh-CN" sz="1600" dirty="0"/>
          </a:p>
          <a:p>
            <a:pPr marL="0" indent="0">
              <a:buNone/>
            </a:pPr>
            <a:r>
              <a:rPr lang="en-GB" altLang="zh-CN" sz="1600" dirty="0">
                <a:solidFill>
                  <a:schemeClr val="accent4"/>
                </a:solidFill>
              </a:rPr>
              <a:t>      (Kahn et al., 2018; Verhoef et al., 2015)</a:t>
            </a:r>
            <a:r>
              <a:rPr lang="zh-CN" altLang="zh-CN" sz="1600" dirty="0">
                <a:solidFill>
                  <a:schemeClr val="accent4"/>
                </a:solidFill>
              </a:rPr>
              <a:t> </a:t>
            </a:r>
            <a:endParaRPr lang="en-GB" altLang="zh-CN" sz="1600" dirty="0">
              <a:solidFill>
                <a:schemeClr val="accent4"/>
              </a:solidFill>
            </a:endParaRPr>
          </a:p>
          <a:p>
            <a:pPr>
              <a:buFont typeface="Wingdings" pitchFamily="2" charset="2"/>
              <a:buChar char="n"/>
            </a:pPr>
            <a:r>
              <a:rPr lang="en-GB" altLang="zh-CN" sz="1600" dirty="0"/>
              <a:t>  Designers’ current approach to AR is ineffective</a:t>
            </a:r>
          </a:p>
          <a:p>
            <a:pPr marL="0" indent="0">
              <a:buNone/>
            </a:pPr>
            <a:r>
              <a:rPr lang="zh-CN" altLang="zh-CN" sz="1600" dirty="0">
                <a:solidFill>
                  <a:schemeClr val="accent4"/>
                </a:solidFill>
              </a:rPr>
              <a:t> </a:t>
            </a:r>
            <a:r>
              <a:rPr lang="en-GB" altLang="zh-CN" sz="1600" dirty="0">
                <a:solidFill>
                  <a:schemeClr val="accent4"/>
                </a:solidFill>
              </a:rPr>
              <a:t>     (</a:t>
            </a:r>
            <a:r>
              <a:rPr lang="en-GB" altLang="zh-CN" sz="1600" dirty="0" err="1">
                <a:solidFill>
                  <a:schemeClr val="accent4"/>
                </a:solidFill>
              </a:rPr>
              <a:t>Xue</a:t>
            </a:r>
            <a:r>
              <a:rPr lang="en-GB" altLang="zh-CN" sz="1600" dirty="0">
                <a:solidFill>
                  <a:schemeClr val="accent4"/>
                </a:solidFill>
              </a:rPr>
              <a:t> et al., 2018, 2019)</a:t>
            </a:r>
            <a:r>
              <a:rPr lang="zh-CN" altLang="zh-CN" sz="1600" dirty="0">
                <a:solidFill>
                  <a:schemeClr val="accent4"/>
                </a:solidFill>
              </a:rPr>
              <a:t>  </a:t>
            </a:r>
            <a:endParaRPr kumimoji="1" lang="zh-CN" altLang="en-US" sz="1600" dirty="0">
              <a:solidFill>
                <a:schemeClr val="accent4"/>
              </a:solidFill>
            </a:endParaRPr>
          </a:p>
        </p:txBody>
      </p:sp>
      <p:pic>
        <p:nvPicPr>
          <p:cNvPr id="6" name="图片 5" descr="图片包含 应用程序&#10;&#10;描述已自动生成">
            <a:extLst>
              <a:ext uri="{FF2B5EF4-FFF2-40B4-BE49-F238E27FC236}">
                <a16:creationId xmlns:a16="http://schemas.microsoft.com/office/drawing/2014/main" id="{EA654595-B976-244A-9F22-3EBE37470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9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1"/>
    </mc:Choice>
    <mc:Fallback xmlns="">
      <p:transition spd="slow" advTm="798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413C30-18DA-D046-B700-61A091CC1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CN" dirty="0"/>
              <a:t>Research aim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D5A2C4-9904-094D-A039-AD718C4CB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7" y="1714500"/>
            <a:ext cx="7290053" cy="1262616"/>
          </a:xfrm>
        </p:spPr>
        <p:txBody>
          <a:bodyPr>
            <a:normAutofit/>
          </a:bodyPr>
          <a:lstStyle/>
          <a:p>
            <a:pPr algn="ctr"/>
            <a:r>
              <a:rPr lang="en-GB" altLang="zh-CN" sz="2400" dirty="0"/>
              <a:t> </a:t>
            </a:r>
            <a:r>
              <a:rPr lang="en-US" altLang="zh-CN" sz="2400" dirty="0"/>
              <a:t>T</a:t>
            </a:r>
            <a:r>
              <a:rPr lang="en-GB" altLang="zh-CN" sz="2400" dirty="0"/>
              <a:t>o investigate the consumer value of AR within high-street retailers, evaluate current value and explore how AR can offer consumers better in-store experiences.</a:t>
            </a:r>
            <a:r>
              <a:rPr lang="zh-CN" altLang="zh-CN" sz="2400" dirty="0"/>
              <a:t> </a:t>
            </a:r>
            <a:endParaRPr kumimoji="1" lang="zh-CN" altLang="en-US" sz="2400" dirty="0"/>
          </a:p>
        </p:txBody>
      </p:sp>
      <p:graphicFrame>
        <p:nvGraphicFramePr>
          <p:cNvPr id="7" name="文本框 4">
            <a:extLst>
              <a:ext uri="{FF2B5EF4-FFF2-40B4-BE49-F238E27FC236}">
                <a16:creationId xmlns:a16="http://schemas.microsoft.com/office/drawing/2014/main" id="{E3BABAB4-C2F6-42B9-9A55-F501A0BE93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1878401"/>
              </p:ext>
            </p:extLst>
          </p:nvPr>
        </p:nvGraphicFramePr>
        <p:xfrm>
          <a:off x="862875" y="3242930"/>
          <a:ext cx="7195275" cy="1376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图片 7" descr="图片包含 应用程序&#10;&#10;描述已自动生成">
            <a:extLst>
              <a:ext uri="{FF2B5EF4-FFF2-40B4-BE49-F238E27FC236}">
                <a16:creationId xmlns:a16="http://schemas.microsoft.com/office/drawing/2014/main" id="{6BEE159D-634F-B64D-B031-0A2570F18C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9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34"/>
    </mc:Choice>
    <mc:Fallback xmlns="">
      <p:transition spd="slow" advTm="3153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C695245-44E3-4A14-900A-D0603664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8614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12" descr="图片包含 应用程序&#10;&#10;描述已自动生成">
            <a:extLst>
              <a:ext uri="{FF2B5EF4-FFF2-40B4-BE49-F238E27FC236}">
                <a16:creationId xmlns:a16="http://schemas.microsoft.com/office/drawing/2014/main" id="{6278103D-B4E8-FD40-BEF3-A09305B7E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  <p:graphicFrame>
        <p:nvGraphicFramePr>
          <p:cNvPr id="20" name="文本框 7">
            <a:extLst>
              <a:ext uri="{FF2B5EF4-FFF2-40B4-BE49-F238E27FC236}">
                <a16:creationId xmlns:a16="http://schemas.microsoft.com/office/drawing/2014/main" id="{E23A131D-99F8-4639-BAD8-99F57FF689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0776882"/>
              </p:ext>
            </p:extLst>
          </p:nvPr>
        </p:nvGraphicFramePr>
        <p:xfrm>
          <a:off x="4572000" y="954707"/>
          <a:ext cx="4231481" cy="3690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7AC4BEA2-33E7-6540-B686-91D85A879A78}"/>
              </a:ext>
            </a:extLst>
          </p:cNvPr>
          <p:cNvSpPr/>
          <p:nvPr/>
        </p:nvSpPr>
        <p:spPr>
          <a:xfrm>
            <a:off x="3211033" y="0"/>
            <a:ext cx="893134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CBFC148-9DB9-DC4E-8BCF-0901F3C32777}"/>
              </a:ext>
            </a:extLst>
          </p:cNvPr>
          <p:cNvSpPr txBox="1"/>
          <p:nvPr/>
        </p:nvSpPr>
        <p:spPr>
          <a:xfrm>
            <a:off x="482601" y="482600"/>
            <a:ext cx="3164366" cy="4178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cap="all" spc="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271989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9"/>
    </mc:Choice>
    <mc:Fallback xmlns="">
      <p:transition spd="slow" advTm="1068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B66BA8-133B-4F4D-951C-FE9DB3FEC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CN" dirty="0"/>
              <a:t>Phase 1: Co-design workshops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D1543F-D686-104A-85AB-FDA582779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zh-CN" b="1" dirty="0"/>
              <a:t>Evaluated Current Shopping Modes and Discovered Design Opportunities</a:t>
            </a:r>
            <a:r>
              <a:rPr lang="zh-CN" altLang="zh-CN" b="1" dirty="0"/>
              <a:t> </a:t>
            </a:r>
            <a:endParaRPr lang="en-GB" altLang="zh-CN" b="1" dirty="0"/>
          </a:p>
          <a:p>
            <a:pPr marL="342900" indent="-342900">
              <a:buFont typeface="+mj-lt"/>
              <a:buAutoNum type="arabicPeriod"/>
            </a:pPr>
            <a:r>
              <a:rPr lang="en-GB" altLang="zh-CN" dirty="0"/>
              <a:t>Mapping customer journey</a:t>
            </a:r>
          </a:p>
          <a:p>
            <a:pPr marL="342900" indent="-342900">
              <a:buFont typeface="+mj-lt"/>
              <a:buAutoNum type="arabicPeriod"/>
            </a:pPr>
            <a:r>
              <a:rPr lang="en-GB" altLang="zh-CN" dirty="0"/>
              <a:t>Identifying pain-points</a:t>
            </a:r>
          </a:p>
          <a:p>
            <a:pPr marL="342900" indent="-342900">
              <a:buFont typeface="+mj-lt"/>
              <a:buAutoNum type="arabicPeriod"/>
            </a:pPr>
            <a:r>
              <a:rPr lang="en-GB" altLang="zh-CN" dirty="0"/>
              <a:t>Analysing results for idea generation</a:t>
            </a:r>
          </a:p>
          <a:p>
            <a:pPr marL="342900" indent="-342900">
              <a:buFont typeface="+mj-lt"/>
              <a:buAutoNum type="arabicPeriod"/>
            </a:pPr>
            <a:endParaRPr lang="en-GB" altLang="zh-CN" dirty="0"/>
          </a:p>
          <a:p>
            <a:pPr marL="0" indent="0">
              <a:buNone/>
            </a:pPr>
            <a:r>
              <a:rPr lang="en-GB" altLang="zh-CN" b="1" dirty="0"/>
              <a:t>Tool: </a:t>
            </a:r>
            <a:r>
              <a:rPr lang="en-GB" altLang="zh-CN" dirty="0"/>
              <a:t>touch-point cards</a:t>
            </a:r>
          </a:p>
          <a:p>
            <a:pPr marL="0" indent="0">
              <a:buNone/>
            </a:pPr>
            <a:r>
              <a:rPr lang="en-GB" altLang="zh-CN" b="1" dirty="0"/>
              <a:t>Sample: </a:t>
            </a:r>
            <a:r>
              <a:rPr lang="en-GB" altLang="zh-CN" dirty="0"/>
              <a:t>15 participants, 18-34 age</a:t>
            </a:r>
          </a:p>
        </p:txBody>
      </p:sp>
      <p:pic>
        <p:nvPicPr>
          <p:cNvPr id="4" name="图片 3" descr="图片包含 应用程序&#10;&#10;描述已自动生成">
            <a:extLst>
              <a:ext uri="{FF2B5EF4-FFF2-40B4-BE49-F238E27FC236}">
                <a16:creationId xmlns:a16="http://schemas.microsoft.com/office/drawing/2014/main" id="{37AE89A0-A433-804D-8377-A919BBAF5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  <p:pic>
        <p:nvPicPr>
          <p:cNvPr id="6" name="图片 5" descr="图片包含 图示&#10;&#10;描述已自动生成">
            <a:extLst>
              <a:ext uri="{FF2B5EF4-FFF2-40B4-BE49-F238E27FC236}">
                <a16:creationId xmlns:a16="http://schemas.microsoft.com/office/drawing/2014/main" id="{2BFBB28D-5047-344B-A44F-B851EED028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20" b="5372"/>
          <a:stretch/>
        </p:blipFill>
        <p:spPr>
          <a:xfrm>
            <a:off x="4950238" y="2230165"/>
            <a:ext cx="3300802" cy="208153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D527FA2-00E9-FD41-ACAA-AC4DCAAB81A9}"/>
              </a:ext>
            </a:extLst>
          </p:cNvPr>
          <p:cNvSpPr txBox="1"/>
          <p:nvPr/>
        </p:nvSpPr>
        <p:spPr>
          <a:xfrm>
            <a:off x="4986318" y="4352878"/>
            <a:ext cx="3228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zh-CN" sz="1200" dirty="0"/>
              <a:t>Mapping customer journey using touch-point card </a:t>
            </a:r>
            <a:endParaRPr kumimoji="1"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4611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53"/>
    </mc:Choice>
    <mc:Fallback xmlns="">
      <p:transition spd="slow" advTm="2455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70D469-7BD4-1C4B-8FCE-38817FF6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38912"/>
            <a:ext cx="4550113" cy="1124712"/>
          </a:xfrm>
        </p:spPr>
        <p:txBody>
          <a:bodyPr>
            <a:normAutofit/>
          </a:bodyPr>
          <a:lstStyle/>
          <a:p>
            <a:r>
              <a:rPr kumimoji="1" lang="en-GB" altLang="zh-CN" dirty="0"/>
              <a:t>Phase 2: AR PROTOTYPE DESIGN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FB45A8-2110-B046-AEA7-D335E1BA0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14500"/>
            <a:ext cx="4550113" cy="3017520"/>
          </a:xfrm>
        </p:spPr>
        <p:txBody>
          <a:bodyPr>
            <a:normAutofit/>
          </a:bodyPr>
          <a:lstStyle/>
          <a:p>
            <a:r>
              <a:rPr lang="en-US" altLang="zh-CN" b="1" dirty="0"/>
              <a:t>Design Two Concept Apps</a:t>
            </a:r>
            <a:endParaRPr lang="en-GB" altLang="zh-CN" b="1" dirty="0"/>
          </a:p>
          <a:p>
            <a:pPr>
              <a:buFont typeface="Wingdings" pitchFamily="2" charset="2"/>
              <a:buChar char="p"/>
            </a:pPr>
            <a:r>
              <a:rPr lang="zh-CN" altLang="en-US" dirty="0"/>
              <a:t>  </a:t>
            </a:r>
            <a:r>
              <a:rPr lang="en-US" altLang="zh-CN" dirty="0"/>
              <a:t>Based on </a:t>
            </a:r>
            <a:r>
              <a:rPr lang="en-GB" altLang="zh-CN" dirty="0"/>
              <a:t> the consumer’s pain-points revealed from phase one</a:t>
            </a:r>
            <a:endParaRPr lang="en-US" altLang="zh-CN" dirty="0"/>
          </a:p>
          <a:p>
            <a:pPr>
              <a:buFont typeface="Wingdings" pitchFamily="2" charset="2"/>
              <a:buChar char="p"/>
            </a:pPr>
            <a:r>
              <a:rPr lang="zh-CN" altLang="en-US" dirty="0"/>
              <a:t>  </a:t>
            </a:r>
            <a:r>
              <a:rPr lang="en-US" altLang="zh-CN" dirty="0"/>
              <a:t>UX design flow</a:t>
            </a:r>
            <a:r>
              <a:rPr lang="zh-CN" altLang="zh-CN" dirty="0"/>
              <a:t> </a:t>
            </a:r>
            <a:endParaRPr lang="en-US" altLang="zh-CN" dirty="0"/>
          </a:p>
          <a:p>
            <a:endParaRPr kumimoji="1" lang="zh-CN" altLang="en-US" dirty="0"/>
          </a:p>
        </p:txBody>
      </p:sp>
      <p:pic>
        <p:nvPicPr>
          <p:cNvPr id="4" name="图片 3" descr="图形用户界面, 网站&#10;&#10;描述已自动生成">
            <a:extLst>
              <a:ext uri="{FF2B5EF4-FFF2-40B4-BE49-F238E27FC236}">
                <a16:creationId xmlns:a16="http://schemas.microsoft.com/office/drawing/2014/main" id="{F3A95B9B-91BF-3042-B25B-20122E1B1E6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86" y="480060"/>
            <a:ext cx="2584968" cy="1971039"/>
          </a:xfrm>
          <a:prstGeom prst="rect">
            <a:avLst/>
          </a:prstGeom>
        </p:spPr>
      </p:pic>
      <p:pic>
        <p:nvPicPr>
          <p:cNvPr id="9" name="图片 8" descr="图片包含 照片, 不同, 显示器, 许多&#10;&#10;描述已自动生成">
            <a:extLst>
              <a:ext uri="{FF2B5EF4-FFF2-40B4-BE49-F238E27FC236}">
                <a16:creationId xmlns:a16="http://schemas.microsoft.com/office/drawing/2014/main" id="{F7DDE322-3AB0-E147-A7E3-9DBE6DE532B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200" y="2692400"/>
            <a:ext cx="2999740" cy="1859838"/>
          </a:xfrm>
          <a:prstGeom prst="rect">
            <a:avLst/>
          </a:prstGeom>
        </p:spPr>
      </p:pic>
      <p:pic>
        <p:nvPicPr>
          <p:cNvPr id="6" name="图片 5" descr="图片包含 应用程序&#10;&#10;描述已自动生成">
            <a:extLst>
              <a:ext uri="{FF2B5EF4-FFF2-40B4-BE49-F238E27FC236}">
                <a16:creationId xmlns:a16="http://schemas.microsoft.com/office/drawing/2014/main" id="{ECB346F0-4813-F942-9E59-5F24FA3CF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038" y="147030"/>
            <a:ext cx="1214177" cy="52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9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0"/>
    </mc:Choice>
    <mc:Fallback xmlns="">
      <p:transition spd="slow" advTm="122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4.5|2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6.6|20.1|2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8.3|7.1|75.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积分">
  <a:themeElements>
    <a:clrScheme name="积分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积分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积分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1118</Words>
  <Application>Microsoft Macintosh PowerPoint</Application>
  <PresentationFormat>全屏显示(16:9)</PresentationFormat>
  <Paragraphs>180</Paragraphs>
  <Slides>21</Slides>
  <Notes>5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等线</vt:lpstr>
      <vt:lpstr>Times New Roman</vt:lpstr>
      <vt:lpstr>Tw Cen MT</vt:lpstr>
      <vt:lpstr>Tw Cen MT Condensed</vt:lpstr>
      <vt:lpstr>Wingdings</vt:lpstr>
      <vt:lpstr>Wingdings 3</vt:lpstr>
      <vt:lpstr>积分</vt:lpstr>
      <vt:lpstr>How to Design Effective  AR Retail Apps</vt:lpstr>
      <vt:lpstr>PowerPoint 演示文稿</vt:lpstr>
      <vt:lpstr>The problem of high-street</vt:lpstr>
      <vt:lpstr>Digital era</vt:lpstr>
      <vt:lpstr>The problem of high-street</vt:lpstr>
      <vt:lpstr>Research aim</vt:lpstr>
      <vt:lpstr>PowerPoint 演示文稿</vt:lpstr>
      <vt:lpstr>Phase 1: Co-design workshops</vt:lpstr>
      <vt:lpstr>Phase 2: AR PROTOTYPE DESIGN</vt:lpstr>
      <vt:lpstr>Phase 2: AR PROTOTYPE DESIGN</vt:lpstr>
      <vt:lpstr>Phase 2: AR PROTOTYPE DESIGN</vt:lpstr>
      <vt:lpstr>Phase 3: Experience prototype experiments</vt:lpstr>
      <vt:lpstr>PowerPoint 演示文稿</vt:lpstr>
      <vt:lpstr>results</vt:lpstr>
      <vt:lpstr>Results</vt:lpstr>
      <vt:lpstr>Ar vs. non-ar versions</vt:lpstr>
      <vt:lpstr>Ar app &amp;  magic mirror</vt:lpstr>
      <vt:lpstr>conclusion</vt:lpstr>
      <vt:lpstr>Design solutions for in-store AR retail</vt:lpstr>
      <vt:lpstr>REFERENCES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Design Effective  AR Retail Apps</dc:title>
  <dc:creator>Liangchao Xue</dc:creator>
  <cp:lastModifiedBy>Liangchao Xue</cp:lastModifiedBy>
  <cp:revision>34</cp:revision>
  <dcterms:created xsi:type="dcterms:W3CDTF">2020-10-25T11:26:53Z</dcterms:created>
  <dcterms:modified xsi:type="dcterms:W3CDTF">2021-01-12T16:48:51Z</dcterms:modified>
</cp:coreProperties>
</file>