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1" r:id="rId2"/>
    <p:sldId id="282" r:id="rId3"/>
    <p:sldId id="262" r:id="rId4"/>
    <p:sldId id="284" r:id="rId5"/>
    <p:sldId id="285" r:id="rId6"/>
    <p:sldId id="287" r:id="rId7"/>
    <p:sldId id="297" r:id="rId8"/>
    <p:sldId id="298" r:id="rId9"/>
    <p:sldId id="299" r:id="rId10"/>
    <p:sldId id="289" r:id="rId11"/>
    <p:sldId id="290" r:id="rId12"/>
    <p:sldId id="291" r:id="rId13"/>
    <p:sldId id="301" r:id="rId14"/>
    <p:sldId id="302" r:id="rId15"/>
    <p:sldId id="303" r:id="rId16"/>
    <p:sldId id="294"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1969" autoAdjust="0"/>
  </p:normalViewPr>
  <p:slideViewPr>
    <p:cSldViewPr snapToGrid="0">
      <p:cViewPr varScale="1">
        <p:scale>
          <a:sx n="133" d="100"/>
          <a:sy n="133" d="100"/>
        </p:scale>
        <p:origin x="12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104E9E-A81C-4381-ACC9-B31677EC93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D718750-FC58-4917-846C-C87C5B2DC6AD}">
      <dgm:prSet/>
      <dgm:spPr/>
      <dgm:t>
        <a:bodyPr/>
        <a:lstStyle/>
        <a:p>
          <a:pPr>
            <a:lnSpc>
              <a:spcPct val="100000"/>
            </a:lnSpc>
          </a:pPr>
          <a:r>
            <a:rPr lang="zh-CN" b="0" i="0" baseline="0" dirty="0"/>
            <a:t>□ </a:t>
          </a:r>
          <a:r>
            <a:rPr lang="en-US" b="0" i="0" baseline="0" dirty="0">
              <a:latin typeface="Novecento wide Bold" panose="00000805000000000000"/>
            </a:rPr>
            <a:t>The multiple sensing could be achieved through combining multiple kinds of</a:t>
          </a:r>
          <a:r>
            <a:rPr lang="en-US" dirty="0">
              <a:latin typeface="Novecento wide Bold" panose="00000805000000000000"/>
            </a:rPr>
            <a:t> sensing techniques, which bring in multiple types of perturbations simultaneously.</a:t>
          </a:r>
        </a:p>
      </dgm:t>
    </dgm:pt>
    <dgm:pt modelId="{D5A0DD48-E453-4ABF-A121-2F135171E411}" type="parTrans" cxnId="{9643FAFA-962A-4AB1-B135-551AA715FB42}">
      <dgm:prSet/>
      <dgm:spPr/>
      <dgm:t>
        <a:bodyPr/>
        <a:lstStyle/>
        <a:p>
          <a:endParaRPr lang="en-US"/>
        </a:p>
      </dgm:t>
    </dgm:pt>
    <dgm:pt modelId="{2A84B69A-E177-4231-BB52-B3155D420AF9}" type="sibTrans" cxnId="{9643FAFA-962A-4AB1-B135-551AA715FB42}">
      <dgm:prSet/>
      <dgm:spPr/>
      <dgm:t>
        <a:bodyPr/>
        <a:lstStyle/>
        <a:p>
          <a:endParaRPr lang="en-US"/>
        </a:p>
      </dgm:t>
    </dgm:pt>
    <dgm:pt modelId="{2206AC02-AD51-4ED5-BAA5-F072D8C01708}">
      <dgm:prSet/>
      <dgm:spPr/>
      <dgm:t>
        <a:bodyPr/>
        <a:lstStyle/>
        <a:p>
          <a:pPr>
            <a:lnSpc>
              <a:spcPct val="100000"/>
            </a:lnSpc>
          </a:pPr>
          <a:r>
            <a:rPr lang="zh-CN" b="0" i="0" baseline="0" dirty="0"/>
            <a:t>□</a:t>
          </a:r>
          <a:r>
            <a:rPr lang="en-US" b="0" i="0" baseline="0" dirty="0"/>
            <a:t> T</a:t>
          </a:r>
          <a:r>
            <a:rPr lang="en-US" b="0" i="0" baseline="0" dirty="0">
              <a:latin typeface="Novecento wide Bold" panose="00000805000000000000"/>
            </a:rPr>
            <a:t>hrough monitoring the system’s resonance frequencies variation due to different perturbations, the multiple sensing could be optimized.</a:t>
          </a:r>
          <a:endParaRPr lang="en-US" dirty="0">
            <a:latin typeface="Novecento wide Bold" panose="00000805000000000000"/>
          </a:endParaRPr>
        </a:p>
      </dgm:t>
    </dgm:pt>
    <dgm:pt modelId="{6F49FEA3-6C46-4022-A762-5FA760060281}" type="parTrans" cxnId="{06DDFA5C-784D-4E7B-AE0A-789D73D73BDF}">
      <dgm:prSet/>
      <dgm:spPr/>
      <dgm:t>
        <a:bodyPr/>
        <a:lstStyle/>
        <a:p>
          <a:endParaRPr lang="en-US"/>
        </a:p>
      </dgm:t>
    </dgm:pt>
    <dgm:pt modelId="{CD76F811-B3D0-4FED-8751-745AC7777F57}" type="sibTrans" cxnId="{06DDFA5C-784D-4E7B-AE0A-789D73D73BDF}">
      <dgm:prSet/>
      <dgm:spPr/>
      <dgm:t>
        <a:bodyPr/>
        <a:lstStyle/>
        <a:p>
          <a:endParaRPr lang="en-US"/>
        </a:p>
      </dgm:t>
    </dgm:pt>
    <dgm:pt modelId="{8386EBAD-DD2E-4835-B136-EA6996E5C19E}" type="pres">
      <dgm:prSet presAssocID="{9E104E9E-A81C-4381-ACC9-B31677EC93E1}" presName="root" presStyleCnt="0">
        <dgm:presLayoutVars>
          <dgm:dir/>
          <dgm:resizeHandles val="exact"/>
        </dgm:presLayoutVars>
      </dgm:prSet>
      <dgm:spPr/>
    </dgm:pt>
    <dgm:pt modelId="{1250BD46-6432-4AAD-AC7C-CEECE4672DD0}" type="pres">
      <dgm:prSet presAssocID="{CD718750-FC58-4917-846C-C87C5B2DC6AD}" presName="compNode" presStyleCnt="0"/>
      <dgm:spPr/>
    </dgm:pt>
    <dgm:pt modelId="{03CA26EB-3BC9-4532-865D-F238A4982C58}" type="pres">
      <dgm:prSet presAssocID="{CD718750-FC58-4917-846C-C87C5B2DC6AD}" presName="bgRect" presStyleLbl="bgShp" presStyleIdx="0" presStyleCnt="2"/>
      <dgm:spPr>
        <a:solidFill>
          <a:srgbClr val="7030A0"/>
        </a:solidFill>
      </dgm:spPr>
    </dgm:pt>
    <dgm:pt modelId="{CBAF2CB7-69CD-4053-8704-2797C090DA37}" type="pres">
      <dgm:prSet presAssocID="{CD718750-FC58-4917-846C-C87C5B2DC6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插头 纯色填充"/>
        </a:ext>
      </dgm:extLst>
    </dgm:pt>
    <dgm:pt modelId="{ED3F70CD-D681-4AC7-9CA2-003F80F3EC0B}" type="pres">
      <dgm:prSet presAssocID="{CD718750-FC58-4917-846C-C87C5B2DC6AD}" presName="spaceRect" presStyleCnt="0"/>
      <dgm:spPr/>
    </dgm:pt>
    <dgm:pt modelId="{BB89B88C-89C4-4B67-863D-83D334B21845}" type="pres">
      <dgm:prSet presAssocID="{CD718750-FC58-4917-846C-C87C5B2DC6AD}" presName="parTx" presStyleLbl="revTx" presStyleIdx="0" presStyleCnt="2" custScaleX="103249">
        <dgm:presLayoutVars>
          <dgm:chMax val="0"/>
          <dgm:chPref val="0"/>
        </dgm:presLayoutVars>
      </dgm:prSet>
      <dgm:spPr/>
    </dgm:pt>
    <dgm:pt modelId="{2D3B6AE1-B7DF-4DEF-AE34-82FA63970B93}" type="pres">
      <dgm:prSet presAssocID="{2A84B69A-E177-4231-BB52-B3155D420AF9}" presName="sibTrans" presStyleCnt="0"/>
      <dgm:spPr/>
    </dgm:pt>
    <dgm:pt modelId="{F85831C0-7FBB-422D-AB76-25C1B60BA2CD}" type="pres">
      <dgm:prSet presAssocID="{2206AC02-AD51-4ED5-BAA5-F072D8C01708}" presName="compNode" presStyleCnt="0"/>
      <dgm:spPr/>
    </dgm:pt>
    <dgm:pt modelId="{BE142B16-B7A7-4920-B370-EED474E9C5D6}" type="pres">
      <dgm:prSet presAssocID="{2206AC02-AD51-4ED5-BAA5-F072D8C01708}" presName="bgRect" presStyleLbl="bgShp" presStyleIdx="1" presStyleCnt="2"/>
      <dgm:spPr>
        <a:solidFill>
          <a:srgbClr val="00B0F0"/>
        </a:solidFill>
      </dgm:spPr>
    </dgm:pt>
    <dgm:pt modelId="{412CE4D6-CFD5-4D3E-93A8-41DF19C94B15}" type="pres">
      <dgm:prSet presAssocID="{2206AC02-AD51-4ED5-BAA5-F072D8C017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插头 轮廓"/>
        </a:ext>
      </dgm:extLst>
    </dgm:pt>
    <dgm:pt modelId="{277B5B94-01E0-429C-9DB9-BA385839FE18}" type="pres">
      <dgm:prSet presAssocID="{2206AC02-AD51-4ED5-BAA5-F072D8C01708}" presName="spaceRect" presStyleCnt="0"/>
      <dgm:spPr/>
    </dgm:pt>
    <dgm:pt modelId="{B0E9EAF3-9AE8-4C3E-9998-49EC046D737F}" type="pres">
      <dgm:prSet presAssocID="{2206AC02-AD51-4ED5-BAA5-F072D8C01708}" presName="parTx" presStyleLbl="revTx" presStyleIdx="1" presStyleCnt="2">
        <dgm:presLayoutVars>
          <dgm:chMax val="0"/>
          <dgm:chPref val="0"/>
        </dgm:presLayoutVars>
      </dgm:prSet>
      <dgm:spPr/>
    </dgm:pt>
  </dgm:ptLst>
  <dgm:cxnLst>
    <dgm:cxn modelId="{C3F81B01-83ED-491C-94CA-467CA3B8FD87}" type="presOf" srcId="{2206AC02-AD51-4ED5-BAA5-F072D8C01708}" destId="{B0E9EAF3-9AE8-4C3E-9998-49EC046D737F}" srcOrd="0" destOrd="0" presId="urn:microsoft.com/office/officeart/2018/2/layout/IconVerticalSolidList"/>
    <dgm:cxn modelId="{06DDFA5C-784D-4E7B-AE0A-789D73D73BDF}" srcId="{9E104E9E-A81C-4381-ACC9-B31677EC93E1}" destId="{2206AC02-AD51-4ED5-BAA5-F072D8C01708}" srcOrd="1" destOrd="0" parTransId="{6F49FEA3-6C46-4022-A762-5FA760060281}" sibTransId="{CD76F811-B3D0-4FED-8751-745AC7777F57}"/>
    <dgm:cxn modelId="{9356958B-05FE-42D5-B58E-7DA83EEAB10D}" type="presOf" srcId="{9E104E9E-A81C-4381-ACC9-B31677EC93E1}" destId="{8386EBAD-DD2E-4835-B136-EA6996E5C19E}" srcOrd="0" destOrd="0" presId="urn:microsoft.com/office/officeart/2018/2/layout/IconVerticalSolidList"/>
    <dgm:cxn modelId="{CC4C2ADD-6C82-4B0C-AAC1-D426602575C6}" type="presOf" srcId="{CD718750-FC58-4917-846C-C87C5B2DC6AD}" destId="{BB89B88C-89C4-4B67-863D-83D334B21845}" srcOrd="0" destOrd="0" presId="urn:microsoft.com/office/officeart/2018/2/layout/IconVerticalSolidList"/>
    <dgm:cxn modelId="{9643FAFA-962A-4AB1-B135-551AA715FB42}" srcId="{9E104E9E-A81C-4381-ACC9-B31677EC93E1}" destId="{CD718750-FC58-4917-846C-C87C5B2DC6AD}" srcOrd="0" destOrd="0" parTransId="{D5A0DD48-E453-4ABF-A121-2F135171E411}" sibTransId="{2A84B69A-E177-4231-BB52-B3155D420AF9}"/>
    <dgm:cxn modelId="{FF813E33-775C-4105-97F4-7FEF651DAB92}" type="presParOf" srcId="{8386EBAD-DD2E-4835-B136-EA6996E5C19E}" destId="{1250BD46-6432-4AAD-AC7C-CEECE4672DD0}" srcOrd="0" destOrd="0" presId="urn:microsoft.com/office/officeart/2018/2/layout/IconVerticalSolidList"/>
    <dgm:cxn modelId="{72260770-005F-4594-9DB2-78F54D65278A}" type="presParOf" srcId="{1250BD46-6432-4AAD-AC7C-CEECE4672DD0}" destId="{03CA26EB-3BC9-4532-865D-F238A4982C58}" srcOrd="0" destOrd="0" presId="urn:microsoft.com/office/officeart/2018/2/layout/IconVerticalSolidList"/>
    <dgm:cxn modelId="{4D8F929C-3D5B-49D1-8DB4-E5ED5F8807D2}" type="presParOf" srcId="{1250BD46-6432-4AAD-AC7C-CEECE4672DD0}" destId="{CBAF2CB7-69CD-4053-8704-2797C090DA37}" srcOrd="1" destOrd="0" presId="urn:microsoft.com/office/officeart/2018/2/layout/IconVerticalSolidList"/>
    <dgm:cxn modelId="{6C3B05AE-8586-4904-BB04-A5C1AC51EAF7}" type="presParOf" srcId="{1250BD46-6432-4AAD-AC7C-CEECE4672DD0}" destId="{ED3F70CD-D681-4AC7-9CA2-003F80F3EC0B}" srcOrd="2" destOrd="0" presId="urn:microsoft.com/office/officeart/2018/2/layout/IconVerticalSolidList"/>
    <dgm:cxn modelId="{5AC34E94-32A4-4362-915E-55B8069E096F}" type="presParOf" srcId="{1250BD46-6432-4AAD-AC7C-CEECE4672DD0}" destId="{BB89B88C-89C4-4B67-863D-83D334B21845}" srcOrd="3" destOrd="0" presId="urn:microsoft.com/office/officeart/2018/2/layout/IconVerticalSolidList"/>
    <dgm:cxn modelId="{084AC1B7-B387-4D5D-BC03-F99A6E083689}" type="presParOf" srcId="{8386EBAD-DD2E-4835-B136-EA6996E5C19E}" destId="{2D3B6AE1-B7DF-4DEF-AE34-82FA63970B93}" srcOrd="1" destOrd="0" presId="urn:microsoft.com/office/officeart/2018/2/layout/IconVerticalSolidList"/>
    <dgm:cxn modelId="{F69C5872-4379-4CE4-8B64-002AC8F17DD4}" type="presParOf" srcId="{8386EBAD-DD2E-4835-B136-EA6996E5C19E}" destId="{F85831C0-7FBB-422D-AB76-25C1B60BA2CD}" srcOrd="2" destOrd="0" presId="urn:microsoft.com/office/officeart/2018/2/layout/IconVerticalSolidList"/>
    <dgm:cxn modelId="{BF9BEB23-9D2A-4053-8209-6C3F775E2F9A}" type="presParOf" srcId="{F85831C0-7FBB-422D-AB76-25C1B60BA2CD}" destId="{BE142B16-B7A7-4920-B370-EED474E9C5D6}" srcOrd="0" destOrd="0" presId="urn:microsoft.com/office/officeart/2018/2/layout/IconVerticalSolidList"/>
    <dgm:cxn modelId="{ECF04876-AA23-4A1C-AA4B-34E20752903D}" type="presParOf" srcId="{F85831C0-7FBB-422D-AB76-25C1B60BA2CD}" destId="{412CE4D6-CFD5-4D3E-93A8-41DF19C94B15}" srcOrd="1" destOrd="0" presId="urn:microsoft.com/office/officeart/2018/2/layout/IconVerticalSolidList"/>
    <dgm:cxn modelId="{678049FF-D087-4DF3-ADD0-B73744ADDE5D}" type="presParOf" srcId="{F85831C0-7FBB-422D-AB76-25C1B60BA2CD}" destId="{277B5B94-01E0-429C-9DB9-BA385839FE18}" srcOrd="2" destOrd="0" presId="urn:microsoft.com/office/officeart/2018/2/layout/IconVerticalSolidList"/>
    <dgm:cxn modelId="{536FF391-A3B2-410C-9263-C454F2872856}" type="presParOf" srcId="{F85831C0-7FBB-422D-AB76-25C1B60BA2CD}" destId="{B0E9EAF3-9AE8-4C3E-9998-49EC046D73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A26EB-3BC9-4532-865D-F238A4982C58}">
      <dsp:nvSpPr>
        <dsp:cNvPr id="0" name=""/>
        <dsp:cNvSpPr/>
      </dsp:nvSpPr>
      <dsp:spPr>
        <a:xfrm>
          <a:off x="-71701" y="713834"/>
          <a:ext cx="10515600" cy="1302158"/>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CBAF2CB7-69CD-4053-8704-2797C090DA37}">
      <dsp:nvSpPr>
        <dsp:cNvPr id="0" name=""/>
        <dsp:cNvSpPr/>
      </dsp:nvSpPr>
      <dsp:spPr>
        <a:xfrm>
          <a:off x="322200" y="1006819"/>
          <a:ext cx="716187" cy="716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9B88C-89C4-4B67-863D-83D334B21845}">
      <dsp:nvSpPr>
        <dsp:cNvPr id="0" name=""/>
        <dsp:cNvSpPr/>
      </dsp:nvSpPr>
      <dsp:spPr>
        <a:xfrm>
          <a:off x="1285944" y="713834"/>
          <a:ext cx="9301357" cy="13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2" tIns="137812" rIns="137812" bIns="137812" numCol="1" spcCol="1270" anchor="ctr" anchorCtr="0">
          <a:noAutofit/>
        </a:bodyPr>
        <a:lstStyle/>
        <a:p>
          <a:pPr marL="0" lvl="0" indent="0" algn="l" defTabSz="933450">
            <a:lnSpc>
              <a:spcPct val="100000"/>
            </a:lnSpc>
            <a:spcBef>
              <a:spcPct val="0"/>
            </a:spcBef>
            <a:spcAft>
              <a:spcPct val="35000"/>
            </a:spcAft>
            <a:buNone/>
          </a:pPr>
          <a:r>
            <a:rPr lang="zh-CN" sz="2100" b="0" i="0" kern="1200" baseline="0" dirty="0"/>
            <a:t>□ </a:t>
          </a:r>
          <a:r>
            <a:rPr lang="en-US" sz="2100" b="0" i="0" kern="1200" baseline="0" dirty="0">
              <a:latin typeface="Novecento wide Bold" panose="00000805000000000000"/>
            </a:rPr>
            <a:t>The multiple sensing could be achieved through combining multiple kinds of</a:t>
          </a:r>
          <a:r>
            <a:rPr lang="en-US" sz="2100" kern="1200" dirty="0">
              <a:latin typeface="Novecento wide Bold" panose="00000805000000000000"/>
            </a:rPr>
            <a:t> sensing techniques, which bring in multiple types of perturbations simultaneously.</a:t>
          </a:r>
        </a:p>
      </dsp:txBody>
      <dsp:txXfrm>
        <a:off x="1285944" y="713834"/>
        <a:ext cx="9301357" cy="1302158"/>
      </dsp:txXfrm>
    </dsp:sp>
    <dsp:sp modelId="{BE142B16-B7A7-4920-B370-EED474E9C5D6}">
      <dsp:nvSpPr>
        <dsp:cNvPr id="0" name=""/>
        <dsp:cNvSpPr/>
      </dsp:nvSpPr>
      <dsp:spPr>
        <a:xfrm>
          <a:off x="-71701" y="2341531"/>
          <a:ext cx="10515600" cy="1302158"/>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412CE4D6-CFD5-4D3E-93A8-41DF19C94B15}">
      <dsp:nvSpPr>
        <dsp:cNvPr id="0" name=""/>
        <dsp:cNvSpPr/>
      </dsp:nvSpPr>
      <dsp:spPr>
        <a:xfrm>
          <a:off x="322200" y="2634517"/>
          <a:ext cx="716187" cy="716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9EAF3-9AE8-4C3E-9998-49EC046D737F}">
      <dsp:nvSpPr>
        <dsp:cNvPr id="0" name=""/>
        <dsp:cNvSpPr/>
      </dsp:nvSpPr>
      <dsp:spPr>
        <a:xfrm>
          <a:off x="1432290" y="2341531"/>
          <a:ext cx="9008665" cy="13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2" tIns="137812" rIns="137812" bIns="137812" numCol="1" spcCol="1270" anchor="ctr" anchorCtr="0">
          <a:noAutofit/>
        </a:bodyPr>
        <a:lstStyle/>
        <a:p>
          <a:pPr marL="0" lvl="0" indent="0" algn="l" defTabSz="933450">
            <a:lnSpc>
              <a:spcPct val="100000"/>
            </a:lnSpc>
            <a:spcBef>
              <a:spcPct val="0"/>
            </a:spcBef>
            <a:spcAft>
              <a:spcPct val="35000"/>
            </a:spcAft>
            <a:buNone/>
          </a:pPr>
          <a:r>
            <a:rPr lang="zh-CN" sz="2100" b="0" i="0" kern="1200" baseline="0" dirty="0"/>
            <a:t>□</a:t>
          </a:r>
          <a:r>
            <a:rPr lang="en-US" sz="2100" b="0" i="0" kern="1200" baseline="0" dirty="0"/>
            <a:t> T</a:t>
          </a:r>
          <a:r>
            <a:rPr lang="en-US" sz="2100" b="0" i="0" kern="1200" baseline="0" dirty="0">
              <a:latin typeface="Novecento wide Bold" panose="00000805000000000000"/>
            </a:rPr>
            <a:t>hrough monitoring the system’s resonance frequencies variation due to different perturbations, the multiple sensing could be optimized.</a:t>
          </a:r>
          <a:endParaRPr lang="en-US" sz="2100" kern="1200" dirty="0">
            <a:latin typeface="Novecento wide Bold" panose="00000805000000000000"/>
          </a:endParaRPr>
        </a:p>
      </dsp:txBody>
      <dsp:txXfrm>
        <a:off x="1432290" y="2341531"/>
        <a:ext cx="9008665" cy="13021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9B6B4-0EF8-4141-83D3-7E7AB60DFA1C}" type="datetimeFigureOut">
              <a:rPr lang="en-GB" smtClean="0"/>
              <a:t>11/06/2023</a:t>
            </a:fld>
            <a:endParaRPr lang="en-GB"/>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19C2C-F624-49D2-8E6D-0235E8005825}" type="slidenum">
              <a:rPr lang="en-GB" smtClean="0"/>
              <a:t>‹#›</a:t>
            </a:fld>
            <a:endParaRPr lang="en-GB"/>
          </a:p>
        </p:txBody>
      </p:sp>
    </p:spTree>
    <p:extLst>
      <p:ext uri="{BB962C8B-B14F-4D97-AF65-F5344CB8AC3E}">
        <p14:creationId xmlns:p14="http://schemas.microsoft.com/office/powerpoint/2010/main" val="156287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I’m very honor to present our spiring research today. Our research title is </a:t>
            </a:r>
            <a:r>
              <a:rPr lang="en-GB" altLang="zh-CN"/>
              <a:t>Triple sensing scheme based on nonlinear coupled micromachined resonators,</a:t>
            </a:r>
            <a:r>
              <a:rPr lang="en-US" altLang="zh-CN" dirty="0"/>
              <a:t>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my name is Zhengliang, I’m from Loughborough University.</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314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Euler-Bernoulli equations represent the system motions. The W1, W2, and W3 are </a:t>
            </a:r>
            <a:r>
              <a:rPr lang="en-US" altLang="zh-CN" sz="1800" kern="0" dirty="0">
                <a:effectLst/>
                <a:latin typeface="Times New Roman" panose="02020603050405020304" pitchFamily="18" charset="0"/>
                <a:ea typeface="宋体" panose="02010600030101010101" pitchFamily="2" charset="-122"/>
              </a:rPr>
              <a:t>transverse deflections for three resonators respectively. The detailed derivation process is omitted here, if you are interested with them, you could contact </a:t>
            </a:r>
            <a:r>
              <a:rPr lang="en-GB" altLang="zh-CN" sz="1800" kern="0" dirty="0">
                <a:effectLst/>
                <a:latin typeface="Times New Roman" panose="02020603050405020304" pitchFamily="18" charset="0"/>
                <a:ea typeface="宋体" panose="02010600030101010101" pitchFamily="2" charset="-122"/>
              </a:rPr>
              <a:t>us </a:t>
            </a:r>
            <a:r>
              <a:rPr lang="en-US" altLang="zh-CN" sz="1800" kern="0" dirty="0">
                <a:effectLst/>
                <a:latin typeface="Times New Roman" panose="02020603050405020304" pitchFamily="18" charset="0"/>
                <a:ea typeface="宋体" panose="02010600030101010101" pitchFamily="2" charset="-122"/>
              </a:rPr>
              <a:t>with e-mail later.</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570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0" dirty="0">
                <a:effectLst/>
                <a:latin typeface="Novecento wide Bold" panose="00000805000000000000"/>
                <a:ea typeface="宋体" panose="02010600030101010101" pitchFamily="2" charset="-122"/>
              </a:rPr>
              <a:t>After </a:t>
            </a:r>
            <a:r>
              <a:rPr lang="en-US" altLang="zh-CN" sz="1200" b="1" kern="0" dirty="0" err="1">
                <a:effectLst/>
                <a:latin typeface="Novecento wide Bold" panose="00000805000000000000"/>
                <a:ea typeface="宋体" panose="02010600030101010101" pitchFamily="2" charset="-122"/>
              </a:rPr>
              <a:t>nondimensionalising</a:t>
            </a:r>
            <a:r>
              <a:rPr lang="en-US" altLang="zh-CN" sz="1200" b="1" kern="0" dirty="0">
                <a:effectLst/>
                <a:latin typeface="Novecento wide Bold" panose="00000805000000000000"/>
                <a:ea typeface="宋体" panose="02010600030101010101" pitchFamily="2" charset="-122"/>
              </a:rPr>
              <a:t> and </a:t>
            </a:r>
            <a:r>
              <a:rPr lang="en-US" altLang="zh-CN" sz="1200" b="1" kern="0" dirty="0" err="1">
                <a:effectLst/>
                <a:latin typeface="Novecento wide Bold" panose="00000805000000000000"/>
                <a:ea typeface="宋体" panose="02010600030101010101" pitchFamily="2" charset="-122"/>
              </a:rPr>
              <a:t>discretising</a:t>
            </a:r>
            <a:r>
              <a:rPr lang="en-US" altLang="zh-CN" sz="1200" b="1" kern="0" dirty="0">
                <a:effectLst/>
                <a:latin typeface="Novecento wide Bold" panose="00000805000000000000"/>
                <a:ea typeface="宋体" panose="02010600030101010101" pitchFamily="2" charset="-122"/>
              </a:rPr>
              <a:t> using </a:t>
            </a:r>
            <a:r>
              <a:rPr lang="en-US" altLang="zh-CN" sz="1200" b="1" kern="0" dirty="0" err="1">
                <a:effectLst/>
                <a:latin typeface="Novecento wide Bold" panose="00000805000000000000"/>
                <a:ea typeface="宋体" panose="02010600030101010101" pitchFamily="2" charset="-122"/>
              </a:rPr>
              <a:t>Galerkin</a:t>
            </a:r>
            <a:r>
              <a:rPr lang="en-US" altLang="zh-CN" sz="1200" b="1" kern="0" dirty="0">
                <a:effectLst/>
                <a:latin typeface="Novecento wide Bold" panose="00000805000000000000"/>
                <a:ea typeface="宋体" panose="02010600030101010101" pitchFamily="2" charset="-122"/>
              </a:rPr>
              <a:t> procedure</a:t>
            </a:r>
            <a:r>
              <a:rPr lang="en-US" altLang="zh-CN" sz="1200" b="0" i="1" kern="0" dirty="0">
                <a:effectLst/>
                <a:latin typeface="Novecento wide Bold" panose="00000805000000000000"/>
                <a:ea typeface="宋体" panose="02010600030101010101" pitchFamily="2" charset="-122"/>
              </a:rPr>
              <a:t>, </a:t>
            </a:r>
            <a:r>
              <a:rPr lang="en-US" altLang="zh-CN" sz="1200" b="0" i="0" kern="0" dirty="0">
                <a:effectLst/>
                <a:latin typeface="Novecento wide Bold" panose="00000805000000000000"/>
                <a:ea typeface="宋体" panose="02010600030101010101" pitchFamily="2" charset="-122"/>
              </a:rPr>
              <a:t>t</a:t>
            </a:r>
            <a:r>
              <a:rPr lang="en-US" altLang="zh-CN" sz="1800" kern="0" dirty="0">
                <a:effectLst/>
                <a:latin typeface="Times New Roman" panose="02020603050405020304" pitchFamily="18" charset="0"/>
                <a:ea typeface="宋体" panose="02010600030101010101" pitchFamily="2" charset="-122"/>
              </a:rPr>
              <a:t>he governing non-dimensional equations are written as shown. The equation 1 on above represent</a:t>
            </a:r>
            <a:r>
              <a:rPr lang="en-GB" altLang="zh-CN" sz="1800" kern="0" dirty="0">
                <a:effectLst/>
                <a:latin typeface="Times New Roman" panose="02020603050405020304" pitchFamily="18" charset="0"/>
                <a:ea typeface="宋体" panose="02010600030101010101" pitchFamily="2" charset="-122"/>
              </a:rPr>
              <a:t>s </a:t>
            </a:r>
            <a:r>
              <a:rPr lang="en-US" altLang="zh-CN" sz="1800" kern="0" dirty="0">
                <a:effectLst/>
                <a:latin typeface="Times New Roman" panose="02020603050405020304" pitchFamily="18" charset="0"/>
                <a:ea typeface="宋体" panose="02010600030101010101" pitchFamily="2" charset="-122"/>
              </a:rPr>
              <a:t>the motion of bridge w1 with stiffness perturbation delta k, while the medium equation show</a:t>
            </a:r>
            <a:r>
              <a:rPr lang="en-GB" altLang="zh-CN" sz="1800" kern="0" dirty="0">
                <a:effectLst/>
                <a:latin typeface="Times New Roman" panose="02020603050405020304" pitchFamily="18" charset="0"/>
                <a:ea typeface="宋体" panose="02010600030101010101" pitchFamily="2" charset="-122"/>
              </a:rPr>
              <a:t>s</a:t>
            </a:r>
            <a:r>
              <a:rPr lang="en-US" altLang="zh-CN" sz="1800" kern="0" dirty="0">
                <a:effectLst/>
                <a:latin typeface="Times New Roman" panose="02020603050405020304" pitchFamily="18" charset="0"/>
                <a:ea typeface="宋体" panose="02010600030101010101" pitchFamily="2" charset="-122"/>
              </a:rPr>
              <a:t> the motion of cantilever w2 with mass perturbation delta m, and the below equation gives the motion of bridge w3 with acceleration perturbation delta </a:t>
            </a:r>
            <a:r>
              <a:rPr lang="en-US" altLang="zh-CN" sz="1800" kern="0" dirty="0" err="1">
                <a:effectLst/>
                <a:latin typeface="Times New Roman" panose="02020603050405020304" pitchFamily="18" charset="0"/>
                <a:ea typeface="宋体" panose="02010600030101010101" pitchFamily="2" charset="-122"/>
              </a:rPr>
              <a:t>Wa</a:t>
            </a:r>
            <a:r>
              <a:rPr lang="en-US" altLang="zh-CN" sz="1800" kern="0" dirty="0">
                <a:effectLst/>
                <a:latin typeface="Times New Roman" panose="02020603050405020304" pitchFamily="18" charset="0"/>
                <a:ea typeface="宋体" panose="02010600030101010101" pitchFamily="2" charset="-122"/>
              </a:rPr>
              <a:t>.</a:t>
            </a:r>
            <a:r>
              <a:rPr lang="en-GB" altLang="zh-CN" sz="1800" kern="0" dirty="0">
                <a:effectLst/>
                <a:latin typeface="Times New Roman" panose="02020603050405020304" pitchFamily="18" charset="0"/>
                <a:ea typeface="宋体" panose="02010600030101010101" pitchFamily="2" charset="-122"/>
              </a:rPr>
              <a:t> The following simulation is based on these equations.</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626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investigate the nonlinear behavior of the system, </a:t>
            </a:r>
            <a:r>
              <a:rPr lang="en-US" altLang="zh-CN" sz="1800" kern="0" dirty="0">
                <a:effectLst/>
                <a:latin typeface="Times New Roman" panose="02020603050405020304" pitchFamily="18" charset="0"/>
                <a:ea typeface="宋体" panose="02010600030101010101" pitchFamily="2" charset="-122"/>
              </a:rPr>
              <a:t>continuous analyses using the shooting technique were conducted and here we show the selected results. These are frequency response curves of first three global modes, the green dotted lines represent the unstable branches. We could find a fold bifurcation jump in U1 near 71 kilohertz, and a peak in U2 near 54 kilohertz, and a peak in U3 near 52 kilohertz. These three phenomena are suitable for detecting.</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615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slide, </a:t>
            </a:r>
            <a:r>
              <a:rPr lang="en-GB" altLang="zh-CN" dirty="0"/>
              <a:t>We</a:t>
            </a:r>
            <a:r>
              <a:rPr lang="en-US" altLang="zh-CN" dirty="0"/>
              <a:t> provide the changing value of stiffness perturbation delta k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to simulate the </a:t>
            </a:r>
            <a:r>
              <a:rPr kumimoji="0" lang="en-US"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convectively heating or cooling on </a:t>
            </a:r>
            <a:r>
              <a:rPr kumimoji="0" lang="en-GB"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bridge</a:t>
            </a:r>
            <a:r>
              <a:rPr kumimoji="0" lang="en-US" altLang="zh-CN" sz="1200" b="0" i="0" u="none" strike="noStrike" kern="1200" cap="none" spc="0" normalizeH="0" baseline="0" noProof="0" dirty="0">
                <a:ln>
                  <a:noFill/>
                </a:ln>
                <a:solidFill>
                  <a:srgbClr val="FF0000"/>
                </a:solidFill>
                <a:effectLst/>
                <a:uLnTx/>
                <a:uFillTx/>
                <a:latin typeface="Novecento wide Bold" panose="00000805000000000000"/>
                <a:ea typeface="微软雅黑" panose="020B0503020204020204" pitchFamily="34" charset="-122"/>
                <a:cs typeface="+mn-cs"/>
              </a:rPr>
              <a:t>. Different colors curves mean the different value of stiffness from minus 0.1 to plus 0.1. The results show that the fold </a:t>
            </a:r>
            <a:r>
              <a:rPr lang="en-GB" altLang="zh-CN" dirty="0">
                <a:solidFill>
                  <a:srgbClr val="FF0000"/>
                </a:solidFill>
                <a:latin typeface="Novecento wide Bold" panose="00000805000000000000"/>
                <a:ea typeface="宋体" panose="02010600030101010101" pitchFamily="2" charset="-122"/>
              </a:rPr>
              <a:t>jump frequency in U1 is influenced due to the stiffness perturbation, however, the peak frequency in U2 and U3 keeps same.</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285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Similar simulation is also completed for mass perturbation. In this slide, different colors curves represent the increasing mass perturbation delta m, which simulates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 </a:t>
            </a:r>
            <a:r>
              <a:rPr kumimoji="0" lang="en-US"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absorption of the coating</a:t>
            </a:r>
            <a:r>
              <a:rPr kumimoji="0" lang="en-GB"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 on cantilever. </a:t>
            </a:r>
            <a:r>
              <a:rPr kumimoji="0" lang="en-US" altLang="zh-CN" sz="1200" b="0" i="0" u="none" strike="noStrike" kern="1200" cap="none" spc="0" normalizeH="0" baseline="0" noProof="0" dirty="0">
                <a:ln>
                  <a:noFill/>
                </a:ln>
                <a:solidFill>
                  <a:srgbClr val="0070C0"/>
                </a:solidFill>
                <a:effectLst/>
                <a:uLnTx/>
                <a:uFillTx/>
                <a:latin typeface="Novecento wide Bold" panose="00000805000000000000"/>
                <a:ea typeface="微软雅黑" panose="020B0503020204020204" pitchFamily="34" charset="-122"/>
                <a:cs typeface="+mn-cs"/>
              </a:rPr>
              <a:t>The results indicate that </a:t>
            </a:r>
            <a:r>
              <a:rPr lang="en-GB" altLang="zh-CN" dirty="0">
                <a:solidFill>
                  <a:srgbClr val="FF0000"/>
                </a:solidFill>
                <a:latin typeface="Novecento wide Bold" panose="00000805000000000000"/>
                <a:ea typeface="宋体" panose="02010600030101010101" pitchFamily="2" charset="-122"/>
              </a:rPr>
              <a:t>the nonlinear jump frequency in U1 doesn’t change, while </a:t>
            </a:r>
            <a:r>
              <a:rPr lang="en-GB" altLang="zh-CN" dirty="0">
                <a:solidFill>
                  <a:srgbClr val="00B0F0"/>
                </a:solidFill>
                <a:latin typeface="Novecento wide Bold" panose="00000805000000000000"/>
                <a:ea typeface="宋体" panose="02010600030101010101" pitchFamily="2" charset="-122"/>
              </a:rPr>
              <a:t>the peak frequency in U2 </a:t>
            </a:r>
            <a:r>
              <a:rPr lang="en-US" altLang="zh-CN" dirty="0">
                <a:solidFill>
                  <a:srgbClr val="00B0F0"/>
                </a:solidFill>
                <a:latin typeface="Novecento wide Bold" panose="00000805000000000000"/>
                <a:ea typeface="宋体" panose="02010600030101010101" pitchFamily="2" charset="-122"/>
              </a:rPr>
              <a:t>varies with mass perturbation. </a:t>
            </a:r>
            <a:endParaRPr lang="zh-CN" altLang="en-US" dirty="0">
              <a:solidFill>
                <a:srgbClr val="00B0F0"/>
              </a:solidFill>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574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黑体" panose="02010609060101010101" pitchFamily="49" charset="-122"/>
                  </a:rPr>
                  <a:t>The situation of acceleration perturbation on the sided bridge resonator </a:t>
                </a:r>
                <a14:m>
                  <m:oMath xmlns:m="http://schemas.openxmlformats.org/officeDocument/2006/math">
                    <m:sSub>
                      <m:sSubPr>
                        <m:ctrlPr>
                          <a:rPr lang="en-GB" sz="1800" i="1" kern="1200">
                            <a:effectLst/>
                            <a:latin typeface="Cambria Math" panose="02040503050406030204" pitchFamily="18" charset="0"/>
                            <a:cs typeface="Times New Roman" panose="02020603050405020304" pitchFamily="18" charset="0"/>
                          </a:rPr>
                        </m:ctrlPr>
                      </m:sSubPr>
                      <m:e>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𝑊</m:t>
                        </m:r>
                      </m:e>
                      <m:sub>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3</m:t>
                        </m:r>
                      </m:sub>
                    </m:sSub>
                  </m:oMath>
                </a14:m>
                <a:r>
                  <a:rPr lang="en-GB" sz="1800" kern="1200" dirty="0">
                    <a:effectLst/>
                    <a:latin typeface="Times New Roman" panose="02020603050405020304" pitchFamily="18" charset="0"/>
                    <a:ea typeface="黑体" panose="02010609060101010101" pitchFamily="49" charset="-122"/>
                  </a:rPr>
                  <a:t> is different, specifically the longitudinal acceleration </a:t>
                </a:r>
                <a14:m>
                  <m:oMath xmlns:m="http://schemas.openxmlformats.org/officeDocument/2006/math">
                    <m:sSub>
                      <m:sSubPr>
                        <m:ctrlPr>
                          <a:rPr lang="en-GB" sz="1800" i="1" kern="1200">
                            <a:effectLst/>
                            <a:latin typeface="Cambria Math" panose="02040503050406030204" pitchFamily="18" charset="0"/>
                            <a:cs typeface="Times New Roman" panose="02020603050405020304" pitchFamily="18" charset="0"/>
                          </a:rPr>
                        </m:ctrlPr>
                      </m:sSubPr>
                      <m:e>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𝑊</m:t>
                        </m:r>
                      </m:e>
                      <m:sub>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𝑎</m:t>
                        </m:r>
                      </m:sub>
                    </m:sSub>
                  </m:oMath>
                </a14:m>
                <a:r>
                  <a:rPr lang="en-GB" sz="1800" kern="1200" dirty="0">
                    <a:effectLst/>
                    <a:latin typeface="Times New Roman" panose="02020603050405020304" pitchFamily="18" charset="0"/>
                    <a:ea typeface="黑体" panose="02010609060101010101" pitchFamily="49" charset="-122"/>
                  </a:rPr>
                  <a:t> would compress or tense the resonator </a:t>
                </a:r>
                <a14:m>
                  <m:oMath xmlns:m="http://schemas.openxmlformats.org/officeDocument/2006/math">
                    <m:sSub>
                      <m:sSubPr>
                        <m:ctrlPr>
                          <a:rPr lang="en-GB" sz="1800" i="1" kern="1200">
                            <a:effectLst/>
                            <a:latin typeface="Cambria Math" panose="02040503050406030204" pitchFamily="18" charset="0"/>
                            <a:cs typeface="Times New Roman" panose="02020603050405020304" pitchFamily="18" charset="0"/>
                          </a:rPr>
                        </m:ctrlPr>
                      </m:sSubPr>
                      <m:e>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𝑊</m:t>
                        </m:r>
                      </m:e>
                      <m:sub>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3</m:t>
                        </m:r>
                      </m:sub>
                    </m:sSub>
                  </m:oMath>
                </a14:m>
                <a:r>
                  <a:rPr lang="en-GB" sz="1800" kern="1200" dirty="0">
                    <a:effectLst/>
                    <a:latin typeface="Times New Roman" panose="02020603050405020304" pitchFamily="18" charset="0"/>
                    <a:ea typeface="黑体" panose="02010609060101010101" pitchFamily="49" charset="-122"/>
                  </a:rPr>
                  <a:t> which would change resonator </a:t>
                </a:r>
                <a14:m>
                  <m:oMath xmlns:m="http://schemas.openxmlformats.org/officeDocument/2006/math">
                    <m:sSub>
                      <m:sSubPr>
                        <m:ctrlPr>
                          <a:rPr lang="en-GB" sz="1800" i="1" kern="1200">
                            <a:effectLst/>
                            <a:latin typeface="Cambria Math" panose="02040503050406030204" pitchFamily="18" charset="0"/>
                            <a:cs typeface="Times New Roman" panose="02020603050405020304" pitchFamily="18" charset="0"/>
                          </a:rPr>
                        </m:ctrlPr>
                      </m:sSubPr>
                      <m:e>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𝑊</m:t>
                        </m:r>
                      </m:e>
                      <m:sub>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3</m:t>
                        </m:r>
                      </m:sub>
                    </m:sSub>
                  </m:oMath>
                </a14:m>
                <a:r>
                  <a:rPr lang="en-GB" sz="1800" kern="1200" dirty="0">
                    <a:effectLst/>
                    <a:latin typeface="Times New Roman" panose="02020603050405020304" pitchFamily="18" charset="0"/>
                    <a:ea typeface="黑体" panose="02010609060101010101" pitchFamily="49" charset="-122"/>
                  </a:rPr>
                  <a:t>'s geometric nonlinearity. </a:t>
                </a:r>
                <a:r>
                  <a:rPr lang="en-GB" sz="1200" kern="1200" dirty="0">
                    <a:solidFill>
                      <a:schemeClr val="tx1"/>
                    </a:solidFill>
                    <a:effectLst/>
                    <a:latin typeface="+mn-lt"/>
                    <a:ea typeface="+mn-ea"/>
                    <a:cs typeface="+mn-cs"/>
                  </a:rPr>
                  <a:t>As right</a:t>
                </a:r>
                <a:r>
                  <a:rPr lang="en-GB" sz="1200" kern="1200" baseline="0" dirty="0">
                    <a:solidFill>
                      <a:schemeClr val="tx1"/>
                    </a:solidFill>
                    <a:effectLst/>
                    <a:latin typeface="+mn-lt"/>
                    <a:ea typeface="+mn-ea"/>
                    <a:cs typeface="+mn-cs"/>
                  </a:rPr>
                  <a:t> figure shows</a:t>
                </a:r>
                <a:r>
                  <a:rPr lang="en-GB" sz="1200" kern="1200" dirty="0">
                    <a:solidFill>
                      <a:schemeClr val="tx1"/>
                    </a:solidFill>
                    <a:effectLst/>
                    <a:latin typeface="+mn-lt"/>
                    <a:ea typeface="+mn-ea"/>
                    <a:cs typeface="+mn-cs"/>
                  </a:rPr>
                  <a:t>, the variation of acceleration perturbation from -0.2m/s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to 0.2 m/s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would change the nonlinear behaviour of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𝑈</m:t>
                        </m:r>
                      </m:e>
                      <m:sub>
                        <m:r>
                          <a:rPr lang="en-US" sz="1200" i="1" kern="1200">
                            <a:solidFill>
                              <a:schemeClr val="tx1"/>
                            </a:solidFill>
                            <a:effectLst/>
                            <a:latin typeface="Cambria Math" panose="02040503050406030204" pitchFamily="18" charset="0"/>
                            <a:ea typeface="+mn-ea"/>
                            <a:cs typeface="+mn-cs"/>
                          </a:rPr>
                          <m:t>3</m:t>
                        </m:r>
                      </m:sub>
                    </m:sSub>
                  </m:oMath>
                </a14:m>
                <a:r>
                  <a:rPr lang="en-GB" sz="1200" kern="1200" dirty="0">
                    <a:solidFill>
                      <a:schemeClr val="tx1"/>
                    </a:solidFill>
                    <a:effectLst/>
                    <a:latin typeface="+mn-lt"/>
                    <a:ea typeface="+mn-ea"/>
                    <a:cs typeface="+mn-cs"/>
                  </a:rPr>
                  <a:t> from hardening to softening, which also influences its peak frequency. However, the </a:t>
                </a:r>
                <a:r>
                  <a:rPr lang="en-US" sz="1200" kern="1200" dirty="0">
                    <a:solidFill>
                      <a:schemeClr val="tx1"/>
                    </a:solidFill>
                    <a:effectLst/>
                    <a:latin typeface="+mn-lt"/>
                    <a:ea typeface="+mn-ea"/>
                    <a:cs typeface="+mn-cs"/>
                  </a:rPr>
                  <a:t>fold bifurcation jumps in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𝑈</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and the peak frequency in </a:t>
                </a:r>
                <a14:m>
                  <m:oMath xmlns:m="http://schemas.openxmlformats.org/officeDocument/2006/math">
                    <m:sSub>
                      <m:sSubPr>
                        <m:ctrlPr>
                          <a:rPr lang="en-GB"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𝑈</m:t>
                        </m:r>
                      </m:e>
                      <m:sub>
                        <m:r>
                          <a:rPr lang="en-US" sz="1200" i="1"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won</a:t>
                </a:r>
                <a:r>
                  <a:rPr lang="en-GB" sz="1200" kern="1200" dirty="0">
                    <a:solidFill>
                      <a:schemeClr val="tx1"/>
                    </a:solidFill>
                    <a:effectLst/>
                    <a:latin typeface="+mn-lt"/>
                    <a:ea typeface="+mn-ea"/>
                    <a:cs typeface="+mn-cs"/>
                  </a:rPr>
                  <a:t>'t change. </a:t>
                </a:r>
                <a:r>
                  <a:rPr lang="en-US" altLang="zh-CN" dirty="0">
                    <a:solidFill>
                      <a:srgbClr val="00B0F0"/>
                    </a:solidFill>
                    <a:latin typeface="Novecento wide Bold" panose="00000805000000000000"/>
                    <a:ea typeface="宋体" panose="02010600030101010101" pitchFamily="2" charset="-122"/>
                  </a:rPr>
                  <a:t>Combine three kinds of perturbation results, it</a:t>
                </a:r>
                <a:r>
                  <a:rPr lang="en-US" altLang="zh-CN" baseline="0" dirty="0">
                    <a:solidFill>
                      <a:srgbClr val="00B0F0"/>
                    </a:solidFill>
                    <a:latin typeface="Novecento wide Bold" panose="00000805000000000000"/>
                    <a:ea typeface="宋体" panose="02010600030101010101" pitchFamily="2" charset="-122"/>
                  </a:rPr>
                  <a:t> proves the</a:t>
                </a:r>
                <a:r>
                  <a:rPr lang="en-US" altLang="zh-CN" dirty="0">
                    <a:solidFill>
                      <a:srgbClr val="00B0F0"/>
                    </a:solidFill>
                    <a:latin typeface="Novecento wide Bold" panose="00000805000000000000"/>
                    <a:ea typeface="宋体" panose="02010600030101010101" pitchFamily="2" charset="-122"/>
                  </a:rPr>
                  <a:t> reliability and feasibility to detect three different perturbations </a:t>
                </a:r>
                <a:r>
                  <a:rPr lang="en-US" altLang="zh-CN" sz="1200" kern="100" dirty="0">
                    <a:effectLst/>
                    <a:latin typeface="Novecento wide Bold" panose="00000805000000000000"/>
                    <a:ea typeface="+mn-ea"/>
                    <a:cs typeface="Times New Roman" panose="02020603050405020304" pitchFamily="18" charset="0"/>
                  </a:rPr>
                  <a:t>through tracking </a:t>
                </a:r>
                <a:r>
                  <a:rPr lang="en-GB" altLang="zh-CN" sz="1200" kern="100" dirty="0">
                    <a:effectLst/>
                    <a:latin typeface="Novecento wide Bold" panose="00000805000000000000"/>
                    <a:ea typeface="+mn-ea"/>
                    <a:cs typeface="Times New Roman" panose="02020603050405020304" pitchFamily="18" charset="0"/>
                  </a:rPr>
                  <a:t>three</a:t>
                </a:r>
                <a:r>
                  <a:rPr lang="en-US" altLang="zh-CN" sz="1200" kern="100" dirty="0">
                    <a:effectLst/>
                    <a:latin typeface="Novecento wide Bold" panose="00000805000000000000"/>
                    <a:ea typeface="+mn-ea"/>
                    <a:cs typeface="Times New Roman" panose="02020603050405020304" pitchFamily="18" charset="0"/>
                  </a:rPr>
                  <a:t> modes of vibration. Therefore, realizing the triple-sensing in single structure.</a:t>
                </a:r>
                <a:endParaRPr lang="zh-CN" altLang="en-US" dirty="0">
                  <a:solidFill>
                    <a:srgbClr val="00B0F0"/>
                  </a:solidFill>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黑体" panose="02010609060101010101" pitchFamily="49" charset="-122"/>
                  </a:rPr>
                  <a:t>The situation of acceleration perturbation on the sided bridge resonator </a:t>
                </a:r>
                <a:r>
                  <a:rPr lang="en-GB" sz="1800" i="0" kern="1200">
                    <a:effectLst/>
                    <a:latin typeface="Cambria Math" panose="02040503050406030204" pitchFamily="18" charset="0"/>
                    <a:ea typeface="黑体" panose="02010609060101010101" pitchFamily="49" charset="-122"/>
                    <a:cs typeface="Times New Roman" panose="02020603050405020304" pitchFamily="18" charset="0"/>
                  </a:rPr>
                  <a:t>𝑊_3</a:t>
                </a:r>
                <a:r>
                  <a:rPr lang="en-GB" sz="1800" kern="1200" dirty="0">
                    <a:effectLst/>
                    <a:latin typeface="Times New Roman" panose="02020603050405020304" pitchFamily="18" charset="0"/>
                    <a:ea typeface="黑体" panose="02010609060101010101" pitchFamily="49" charset="-122"/>
                  </a:rPr>
                  <a:t> is different, specifically the longitudinal acceleration </a:t>
                </a:r>
                <a:r>
                  <a:rPr lang="en-GB" sz="1800" i="0" kern="1200">
                    <a:effectLst/>
                    <a:latin typeface="Cambria Math" panose="02040503050406030204" pitchFamily="18" charset="0"/>
                    <a:ea typeface="黑体" panose="02010609060101010101" pitchFamily="49" charset="-122"/>
                    <a:cs typeface="Times New Roman" panose="02020603050405020304" pitchFamily="18" charset="0"/>
                  </a:rPr>
                  <a:t>𝑊_𝑎</a:t>
                </a:r>
                <a:r>
                  <a:rPr lang="en-GB" sz="1800" kern="1200" dirty="0">
                    <a:effectLst/>
                    <a:latin typeface="Times New Roman" panose="02020603050405020304" pitchFamily="18" charset="0"/>
                    <a:ea typeface="黑体" panose="02010609060101010101" pitchFamily="49" charset="-122"/>
                  </a:rPr>
                  <a:t> would compress or tense the resonator </a:t>
                </a:r>
                <a:r>
                  <a:rPr lang="en-GB" sz="1800" i="0" kern="1200">
                    <a:effectLst/>
                    <a:latin typeface="Cambria Math" panose="02040503050406030204" pitchFamily="18" charset="0"/>
                    <a:ea typeface="黑体" panose="02010609060101010101" pitchFamily="49" charset="-122"/>
                    <a:cs typeface="Times New Roman" panose="02020603050405020304" pitchFamily="18" charset="0"/>
                  </a:rPr>
                  <a:t>𝑊_3</a:t>
                </a:r>
                <a:r>
                  <a:rPr lang="en-GB" sz="1800" kern="1200" dirty="0">
                    <a:effectLst/>
                    <a:latin typeface="Times New Roman" panose="02020603050405020304" pitchFamily="18" charset="0"/>
                    <a:ea typeface="黑体" panose="02010609060101010101" pitchFamily="49" charset="-122"/>
                  </a:rPr>
                  <a:t> which would change resonator </a:t>
                </a:r>
                <a:r>
                  <a:rPr lang="en-GB" sz="1800" i="0" kern="1200">
                    <a:effectLst/>
                    <a:latin typeface="Cambria Math" panose="02040503050406030204" pitchFamily="18" charset="0"/>
                    <a:ea typeface="黑体" panose="02010609060101010101" pitchFamily="49" charset="-122"/>
                    <a:cs typeface="Times New Roman" panose="02020603050405020304" pitchFamily="18" charset="0"/>
                  </a:rPr>
                  <a:t>𝑊_3</a:t>
                </a:r>
                <a:r>
                  <a:rPr lang="en-GB" sz="1800" kern="1200" dirty="0">
                    <a:effectLst/>
                    <a:latin typeface="Times New Roman" panose="02020603050405020304" pitchFamily="18" charset="0"/>
                    <a:ea typeface="黑体" panose="02010609060101010101" pitchFamily="49" charset="-122"/>
                  </a:rPr>
                  <a:t>'s geometric nonlinearity. </a:t>
                </a:r>
                <a:r>
                  <a:rPr lang="en-GB" sz="1200" kern="1200" dirty="0">
                    <a:solidFill>
                      <a:schemeClr val="tx1"/>
                    </a:solidFill>
                    <a:effectLst/>
                    <a:latin typeface="+mn-lt"/>
                    <a:ea typeface="+mn-ea"/>
                    <a:cs typeface="+mn-cs"/>
                  </a:rPr>
                  <a:t>As right</a:t>
                </a:r>
                <a:r>
                  <a:rPr lang="en-GB" sz="1200" kern="1200" baseline="0" dirty="0">
                    <a:solidFill>
                      <a:schemeClr val="tx1"/>
                    </a:solidFill>
                    <a:effectLst/>
                    <a:latin typeface="+mn-lt"/>
                    <a:ea typeface="+mn-ea"/>
                    <a:cs typeface="+mn-cs"/>
                  </a:rPr>
                  <a:t> figure shows</a:t>
                </a:r>
                <a:r>
                  <a:rPr lang="en-GB" sz="1200" kern="1200" dirty="0">
                    <a:solidFill>
                      <a:schemeClr val="tx1"/>
                    </a:solidFill>
                    <a:effectLst/>
                    <a:latin typeface="+mn-lt"/>
                    <a:ea typeface="+mn-ea"/>
                    <a:cs typeface="+mn-cs"/>
                  </a:rPr>
                  <a:t>, the variation of acceleration perturbation from -0.2m/s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to 0.2 m/s</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would change the nonlinear behaviour of </a:t>
                </a:r>
                <a:r>
                  <a:rPr lang="en-GB" sz="1200" i="0" kern="1200">
                    <a:solidFill>
                      <a:schemeClr val="tx1"/>
                    </a:solidFill>
                    <a:effectLst/>
                    <a:latin typeface="+mn-lt"/>
                    <a:ea typeface="+mn-ea"/>
                    <a:cs typeface="+mn-cs"/>
                  </a:rPr>
                  <a:t>𝑈_</a:t>
                </a:r>
                <a:r>
                  <a:rPr lang="en-US" sz="1200" i="0" kern="1200">
                    <a:solidFill>
                      <a:schemeClr val="tx1"/>
                    </a:solidFill>
                    <a:effectLst/>
                    <a:latin typeface="+mn-lt"/>
                    <a:ea typeface="+mn-ea"/>
                    <a:cs typeface="+mn-cs"/>
                  </a:rPr>
                  <a:t>3</a:t>
                </a:r>
                <a:r>
                  <a:rPr lang="en-GB" sz="1200" kern="1200" dirty="0">
                    <a:solidFill>
                      <a:schemeClr val="tx1"/>
                    </a:solidFill>
                    <a:effectLst/>
                    <a:latin typeface="+mn-lt"/>
                    <a:ea typeface="+mn-ea"/>
                    <a:cs typeface="+mn-cs"/>
                  </a:rPr>
                  <a:t> from hardening to softening, which also influences its peak frequency. However, the </a:t>
                </a:r>
                <a:r>
                  <a:rPr lang="en-US" sz="1200" kern="1200" dirty="0">
                    <a:solidFill>
                      <a:schemeClr val="tx1"/>
                    </a:solidFill>
                    <a:effectLst/>
                    <a:latin typeface="+mn-lt"/>
                    <a:ea typeface="+mn-ea"/>
                    <a:cs typeface="+mn-cs"/>
                  </a:rPr>
                  <a:t>fold bifurcation jumps in </a:t>
                </a:r>
                <a:r>
                  <a:rPr lang="en-GB" sz="1200" i="0" kern="1200">
                    <a:solidFill>
                      <a:schemeClr val="tx1"/>
                    </a:solidFill>
                    <a:effectLst/>
                    <a:latin typeface="+mn-lt"/>
                    <a:ea typeface="+mn-ea"/>
                    <a:cs typeface="+mn-cs"/>
                  </a:rPr>
                  <a:t>𝑈_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and the peak frequency in </a:t>
                </a:r>
                <a:r>
                  <a:rPr lang="en-GB" sz="1200" i="0" kern="1200">
                    <a:solidFill>
                      <a:schemeClr val="tx1"/>
                    </a:solidFill>
                    <a:effectLst/>
                    <a:latin typeface="+mn-lt"/>
                    <a:ea typeface="+mn-ea"/>
                    <a:cs typeface="+mn-cs"/>
                  </a:rPr>
                  <a:t>𝑈_</a:t>
                </a:r>
                <a:r>
                  <a:rPr lang="en-US" sz="1200" i="0" kern="1200">
                    <a:solidFill>
                      <a:schemeClr val="tx1"/>
                    </a:solidFill>
                    <a:effectLst/>
                    <a:latin typeface="+mn-lt"/>
                    <a:ea typeface="+mn-ea"/>
                    <a:cs typeface="+mn-cs"/>
                  </a:rPr>
                  <a:t>2</a:t>
                </a:r>
                <a:r>
                  <a:rPr lang="en-US" sz="1200" kern="1200" dirty="0">
                    <a:solidFill>
                      <a:schemeClr val="tx1"/>
                    </a:solidFill>
                    <a:effectLst/>
                    <a:latin typeface="+mn-lt"/>
                    <a:ea typeface="+mn-ea"/>
                    <a:cs typeface="+mn-cs"/>
                  </a:rPr>
                  <a:t> won</a:t>
                </a:r>
                <a:r>
                  <a:rPr lang="en-GB" sz="1200" kern="1200" dirty="0">
                    <a:solidFill>
                      <a:schemeClr val="tx1"/>
                    </a:solidFill>
                    <a:effectLst/>
                    <a:latin typeface="+mn-lt"/>
                    <a:ea typeface="+mn-ea"/>
                    <a:cs typeface="+mn-cs"/>
                  </a:rPr>
                  <a:t>'t change. </a:t>
                </a:r>
                <a:r>
                  <a:rPr lang="en-US" altLang="zh-CN" dirty="0">
                    <a:solidFill>
                      <a:srgbClr val="00B0F0"/>
                    </a:solidFill>
                    <a:latin typeface="Novecento wide Bold" panose="00000805000000000000"/>
                    <a:ea typeface="宋体" panose="02010600030101010101" pitchFamily="2" charset="-122"/>
                  </a:rPr>
                  <a:t>Combine three kinds of perturbation results, it</a:t>
                </a:r>
                <a:r>
                  <a:rPr lang="en-US" altLang="zh-CN" baseline="0" dirty="0">
                    <a:solidFill>
                      <a:srgbClr val="00B0F0"/>
                    </a:solidFill>
                    <a:latin typeface="Novecento wide Bold" panose="00000805000000000000"/>
                    <a:ea typeface="宋体" panose="02010600030101010101" pitchFamily="2" charset="-122"/>
                  </a:rPr>
                  <a:t> proves the</a:t>
                </a:r>
                <a:r>
                  <a:rPr lang="en-US" altLang="zh-CN" dirty="0">
                    <a:solidFill>
                      <a:srgbClr val="00B0F0"/>
                    </a:solidFill>
                    <a:latin typeface="Novecento wide Bold" panose="00000805000000000000"/>
                    <a:ea typeface="宋体" panose="02010600030101010101" pitchFamily="2" charset="-122"/>
                  </a:rPr>
                  <a:t> reliability and feasibility to detect three different perturbations </a:t>
                </a:r>
                <a:r>
                  <a:rPr lang="en-US" altLang="zh-CN" sz="1200" kern="100" dirty="0">
                    <a:effectLst/>
                    <a:latin typeface="Novecento wide Bold" panose="00000805000000000000"/>
                    <a:ea typeface="+mn-ea"/>
                    <a:cs typeface="Times New Roman" panose="02020603050405020304" pitchFamily="18" charset="0"/>
                  </a:rPr>
                  <a:t>through tracking </a:t>
                </a:r>
                <a:r>
                  <a:rPr lang="en-GB" altLang="zh-CN" sz="1200" kern="100" dirty="0">
                    <a:effectLst/>
                    <a:latin typeface="Novecento wide Bold" panose="00000805000000000000"/>
                    <a:ea typeface="+mn-ea"/>
                    <a:cs typeface="Times New Roman" panose="02020603050405020304" pitchFamily="18" charset="0"/>
                  </a:rPr>
                  <a:t>three</a:t>
                </a:r>
                <a:r>
                  <a:rPr lang="en-US" altLang="zh-CN" sz="1200" kern="100" dirty="0">
                    <a:effectLst/>
                    <a:latin typeface="Novecento wide Bold" panose="00000805000000000000"/>
                    <a:ea typeface="+mn-ea"/>
                    <a:cs typeface="Times New Roman" panose="02020603050405020304" pitchFamily="18" charset="0"/>
                  </a:rPr>
                  <a:t> modes of vibration. Therefore, realizing the triple-sensing in single structure.</a:t>
                </a:r>
                <a:endParaRPr lang="zh-CN" altLang="en-US" dirty="0">
                  <a:solidFill>
                    <a:srgbClr val="00B0F0"/>
                  </a:solidFill>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05530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would like to conclude our research. Firstly,</a:t>
            </a:r>
            <a:r>
              <a:rPr lang="en-US" altLang="zh-CN" sz="1200" dirty="0">
                <a:latin typeface="Novecento wide Bold" panose="00000805000000000000"/>
              </a:rPr>
              <a:t> three kinds of</a:t>
            </a:r>
            <a:r>
              <a:rPr lang="en-US" altLang="zh-CN" sz="1200" kern="0" dirty="0">
                <a:effectLst/>
                <a:latin typeface="Novecento wide Bold" panose="00000805000000000000"/>
                <a:ea typeface="宋体" panose="02010600030101010101" pitchFamily="2" charset="-122"/>
              </a:rPr>
              <a:t> perturbations were found to have an independent influence on the first three vibration modes, proving the promising potential of multi-gas sensing on a single device.</a:t>
            </a:r>
            <a:r>
              <a:rPr lang="en-US" altLang="zh-CN" dirty="0"/>
              <a:t> Secondly, setting the fold </a:t>
            </a:r>
            <a:r>
              <a:rPr lang="en-US" altLang="zh-CN" sz="1200" kern="0" dirty="0">
                <a:latin typeface="Novecento wide Bold" panose="00000805000000000000"/>
                <a:ea typeface="宋体" panose="02010600030101010101" pitchFamily="2" charset="-122"/>
              </a:rPr>
              <a:t>bifurcation and peaks as sensing targets could improve the accuracy and sensitivity of the sensor. At last, </a:t>
            </a:r>
            <a:r>
              <a:rPr lang="en-US" altLang="zh-CN" sz="1200" dirty="0">
                <a:latin typeface="Novecento wide Bold" panose="00000805000000000000"/>
              </a:rPr>
              <a:t>future work will include the practical sensor system design and fabrication, specifically, the matched testing circuit and platform. Also, actuating the whole system in higher-order modes is also a potential direction because it may increase the response amplitude and improve the sensitivity. Moreover, the potential of quadruple sensing on four resonators coupled system is attractive.</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550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98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 start the main content, I would like to give the structure of my presentation. Firstly, I will introduce some background about the MEMS multi-sensing technique, and give our</a:t>
            </a:r>
            <a:r>
              <a:rPr lang="zh-CN" altLang="en-US" dirty="0"/>
              <a:t> </a:t>
            </a:r>
            <a:r>
              <a:rPr lang="en-US" altLang="zh-CN" dirty="0"/>
              <a:t>motivation of the project. After that, I will show the sensor structure and methodology with corresponding equations. Then, the simulation results and discussions will be demonstrated. At last, I will conclude the whole research.</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94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Recently, the MEMS sensor receives remarkable success. </a:t>
            </a:r>
            <a:r>
              <a:rPr lang="en-US" sz="1800" dirty="0">
                <a:effectLst/>
                <a:latin typeface="Times New Roman" panose="02020603050405020304" pitchFamily="18" charset="0"/>
                <a:ea typeface="Times New Roman" panose="02020603050405020304" pitchFamily="18" charset="0"/>
              </a:rPr>
              <a:t>By taking advantage of their proven high sensitivity, low power consumption, miniaturization design, and long-term stability, MEMS sensors </a:t>
            </a:r>
            <a:r>
              <a:rPr lang="en-US" sz="1800" dirty="0">
                <a:effectLst/>
                <a:latin typeface="Times New Roman" panose="02020603050405020304" pitchFamily="18" charset="0"/>
                <a:ea typeface="黑体" panose="02010609060101010101" pitchFamily="49" charset="-122"/>
              </a:rPr>
              <a:t>have</a:t>
            </a:r>
            <a:r>
              <a:rPr lang="en-US" sz="1800" dirty="0">
                <a:effectLst/>
                <a:latin typeface="Times New Roman" panose="02020603050405020304" pitchFamily="18" charset="0"/>
                <a:ea typeface="Times New Roman" panose="02020603050405020304" pitchFamily="18" charset="0"/>
              </a:rPr>
              <a:t> been utilized in a wide range of applications including biosensors, medical treatment, gas sensors,  gyroscopes, accelerometers and mass sensors. Numerous commercial sensor products prove their value and replace the traditional sensors.</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3</a:t>
            </a:fld>
            <a:endParaRPr lang="zh-CN" altLang="en-US"/>
          </a:p>
        </p:txBody>
      </p:sp>
    </p:spTree>
    <p:extLst>
      <p:ext uri="{BB962C8B-B14F-4D97-AF65-F5344CB8AC3E}">
        <p14:creationId xmlns:p14="http://schemas.microsoft.com/office/powerpoint/2010/main" val="68997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on </a:t>
            </a:r>
            <a:r>
              <a:rPr lang="en-GB" sz="1200" dirty="0">
                <a:effectLst/>
                <a:latin typeface="Times New Roman" panose="02020603050405020304" pitchFamily="18" charset="0"/>
                <a:ea typeface="宋体" panose="02010600030101010101" pitchFamily="2" charset="-122"/>
              </a:rPr>
              <a:t>multiple parameters sensing</a:t>
            </a:r>
            <a:r>
              <a:rPr lang="en-US" altLang="zh-CN" dirty="0"/>
              <a:t> is also a fascinating topic. The traditional solution for multiple parameter sensing is integrating multiple kinds of sensors in a chip which leads to high cost and power consumption. To reach the multiple parameter sensing on single device, some researchers adopt machine learning algorithm to distinguish different stimuli. In this literature, researches gather the sensing response for three kinds of gases as dataset and yield a </a:t>
            </a:r>
            <a:r>
              <a:rPr lang="en-GB" altLang="zh-CN" dirty="0"/>
              <a:t>high accuracy algorithm for multiple gas sensing. </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922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our research, we raised a solution for the multiple sensing based on the special sensor design. We combine different kinds of sensing techniques into single coupled structure and monitor them through the system’s resonance frequencies simultaneously, hence generates the special MEMS structure which has the ability to detect multi type parameters. </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026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This i</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s</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the main structure of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our</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sensor. This sensor comprises a weakly coupled-resonator, including a cantilever and two </a:t>
            </a:r>
            <a:r>
              <a:rPr kumimoji="0" lang="en-US" altLang="zh-CN" sz="1200" b="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bridge r</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esonators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with</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thin coupling beam weakly couples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them</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All three resonators are driven electrostatically by a DC polarization actuating V</a:t>
            </a:r>
            <a:r>
              <a:rPr kumimoji="0" lang="en-US" altLang="zh-CN" sz="1200" b="0" i="0" u="none" strike="noStrike" kern="1200" cap="none" spc="0" normalizeH="0" baseline="-25000" noProof="0" dirty="0">
                <a:ln>
                  <a:noFill/>
                </a:ln>
                <a:solidFill>
                  <a:prstClr val="black"/>
                </a:solidFill>
                <a:effectLst/>
                <a:uLnTx/>
                <a:uFillTx/>
                <a:latin typeface="Novecento wide Bold" panose="00000805000000000000"/>
                <a:ea typeface="微软雅黑" panose="020B0503020204020204" pitchFamily="34" charset="-122"/>
                <a:cs typeface="+mn-cs"/>
              </a:rPr>
              <a:t>DC</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And the AC harmonic actuation V</a:t>
            </a:r>
            <a:r>
              <a:rPr kumimoji="0" lang="en-US" altLang="zh-CN" sz="1200" b="0" i="0" u="none" strike="noStrike" kern="1200" cap="none" spc="0" normalizeH="0" baseline="-25000" noProof="0" dirty="0">
                <a:ln>
                  <a:noFill/>
                </a:ln>
                <a:solidFill>
                  <a:prstClr val="black"/>
                </a:solidFill>
                <a:effectLst/>
                <a:uLnTx/>
                <a:uFillTx/>
                <a:latin typeface="Novecento wide Bold" panose="00000805000000000000"/>
                <a:ea typeface="微软雅黑" panose="020B0503020204020204" pitchFamily="34" charset="-122"/>
                <a:cs typeface="+mn-cs"/>
              </a:rPr>
              <a:t>AC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is given on</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a:t>
            </a: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one of them</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depends on the actuation theory. On this coupled structure, we combine three kinds of sensing technique. </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253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For the bridge resonator W1 in the middle, the thermal conductivity sensing technique is applied. </a:t>
            </a:r>
            <a:r>
              <a:rPr lang="en-US" altLang="zh-CN" dirty="0"/>
              <a:t>The resonator W1 will be heated electrostatically and experience the convectively heating or cooling due to the change of ambient thermal conductivity, this would lead to the thermal expansion, hence </a:t>
            </a:r>
            <a:r>
              <a:rPr lang="en-GB" altLang="zh-CN" dirty="0"/>
              <a:t>introducing</a:t>
            </a:r>
            <a:r>
              <a:rPr lang="en-US" altLang="zh-CN" dirty="0"/>
              <a:t> the stiffness perturbation to bridge.</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58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For the cantilever resonator w2, the mass sensing technique is achieved by the coating on the top, which is noted as red. By absorbing the target material, the mass perturbation will be introduced on cantilever. The sensing target could be gas, bio-cells and chemicals based on the coating material.</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885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 bridge resonator W3, which connects to inertial mass, </a:t>
                </a:r>
                <a:r>
                  <a:rPr lang="en-US" sz="1800" kern="1200" dirty="0">
                    <a:effectLst/>
                    <a:latin typeface="Times New Roman" panose="02020603050405020304" pitchFamily="18" charset="0"/>
                    <a:ea typeface="黑体" panose="02010609060101010101" pitchFamily="49" charset="-122"/>
                  </a:rPr>
                  <a:t>is used to detect longitudinal acceleration. When the external longitudinal acceleration is applied to the sensor, the inertial mass generates a longitudinal compressive or tensile force depending on the acceleration direction. This induced force influences significantly the resonator </a:t>
                </a:r>
                <a14:m>
                  <m:oMath xmlns:m="http://schemas.openxmlformats.org/officeDocument/2006/math">
                    <m:sSub>
                      <m:sSubPr>
                        <m:ctrlPr>
                          <a:rPr lang="en-GB" sz="1800" i="1" kern="1200">
                            <a:effectLst/>
                            <a:latin typeface="Cambria Math" panose="02040503050406030204" pitchFamily="18" charset="0"/>
                            <a:cs typeface="Times New Roman" panose="02020603050405020304" pitchFamily="18" charset="0"/>
                          </a:rPr>
                        </m:ctrlPr>
                      </m:sSubPr>
                      <m:e>
                        <m:r>
                          <a:rPr lang="en-GB" sz="1800" i="1" kern="1200">
                            <a:effectLst/>
                            <a:latin typeface="Cambria Math" panose="02040503050406030204" pitchFamily="18" charset="0"/>
                            <a:ea typeface="黑体" panose="02010609060101010101" pitchFamily="49" charset="-122"/>
                            <a:cs typeface="Times New Roman" panose="02020603050405020304" pitchFamily="18" charset="0"/>
                          </a:rPr>
                          <m:t>𝑊</m:t>
                        </m:r>
                      </m:e>
                      <m:sub>
                        <m:r>
                          <a:rPr lang="en-US" sz="1800" i="1" kern="1200">
                            <a:effectLst/>
                            <a:latin typeface="Cambria Math" panose="02040503050406030204" pitchFamily="18" charset="0"/>
                            <a:ea typeface="黑体" panose="02010609060101010101" pitchFamily="49" charset="-122"/>
                            <a:cs typeface="Times New Roman" panose="02020603050405020304" pitchFamily="18" charset="0"/>
                          </a:rPr>
                          <m:t>3</m:t>
                        </m:r>
                      </m:sub>
                    </m:sSub>
                  </m:oMath>
                </a14:m>
                <a:r>
                  <a:rPr lang="en-US" sz="1800" kern="1200" dirty="0">
                    <a:effectLst/>
                    <a:latin typeface="Times New Roman" panose="02020603050405020304" pitchFamily="18" charset="0"/>
                    <a:ea typeface="黑体" panose="02010609060101010101" pitchFamily="49" charset="-122"/>
                  </a:rPr>
                  <a:t>'s axial force, hence its resonance frequency. </a:t>
                </a:r>
                <a:r>
                  <a:rPr lang="en-US" altLang="zh-CN" sz="1800" dirty="0"/>
                  <a:t>Now three different sensing techniques are perfect combined in this structure, bring the mass, stiffness, and acceleration perturbations respectively</a:t>
                </a:r>
                <a:r>
                  <a:rPr lang="en-GB" altLang="zh-CN" sz="1800" dirty="0"/>
                  <a:t>.</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The bridge resonator W3, which connects to inertial mass, </a:t>
                </a:r>
                <a:r>
                  <a:rPr lang="en-US" sz="1800" kern="1200" dirty="0">
                    <a:effectLst/>
                    <a:latin typeface="Times New Roman" panose="02020603050405020304" pitchFamily="18" charset="0"/>
                    <a:ea typeface="黑体" panose="02010609060101010101" pitchFamily="49" charset="-122"/>
                  </a:rPr>
                  <a:t>is used to detect longitudinal acceleration. When the external longitudinal acceleration is applied to the sensor, the inertial mass generates a longitudinal compressive or tensile force depending on the acceleration direction. This induced force influences significantly the resonator </a:t>
                </a:r>
                <a:r>
                  <a:rPr lang="en-GB" sz="1800" i="0" kern="1200">
                    <a:effectLst/>
                    <a:latin typeface="Cambria Math" panose="02040503050406030204" pitchFamily="18" charset="0"/>
                    <a:ea typeface="黑体" panose="02010609060101010101" pitchFamily="49" charset="-122"/>
                    <a:cs typeface="Times New Roman" panose="02020603050405020304" pitchFamily="18" charset="0"/>
                  </a:rPr>
                  <a:t>𝑊_</a:t>
                </a:r>
                <a:r>
                  <a:rPr lang="en-US" sz="1800" i="0" kern="1200">
                    <a:effectLst/>
                    <a:latin typeface="Cambria Math" panose="02040503050406030204" pitchFamily="18" charset="0"/>
                    <a:ea typeface="黑体" panose="02010609060101010101" pitchFamily="49" charset="-122"/>
                    <a:cs typeface="Times New Roman" panose="02020603050405020304" pitchFamily="18" charset="0"/>
                  </a:rPr>
                  <a:t>3</a:t>
                </a:r>
                <a:r>
                  <a:rPr lang="en-US" sz="1800" kern="1200" dirty="0">
                    <a:effectLst/>
                    <a:latin typeface="Times New Roman" panose="02020603050405020304" pitchFamily="18" charset="0"/>
                    <a:ea typeface="黑体" panose="02010609060101010101" pitchFamily="49" charset="-122"/>
                  </a:rPr>
                  <a:t>'s axial force, hence its resonance frequency. </a:t>
                </a:r>
                <a:r>
                  <a:rPr lang="en-US" altLang="zh-CN" sz="1800" dirty="0"/>
                  <a:t>Now three different sensing techniques are perfect combined in this structure, bring the mass, stiffness, and acceleration perturbations respectively</a:t>
                </a:r>
                <a:r>
                  <a:rPr lang="en-GB" altLang="zh-CN" sz="1800" dirty="0"/>
                  <a:t>.</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endParaRP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61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53A4C-9DAB-B69A-AD33-DB4E745EB25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9A404A9-0872-AAF7-5DF2-3C4CBA921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8FDE146-9B64-D3A0-E784-C7CABE87114F}"/>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8C5352A5-3036-BE93-D995-5A88912E12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AD2FB1-5F27-BBB7-65D7-AC36D241E24F}"/>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8044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8E0007-4670-0F24-216F-F2E68694D8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0E93103-E3F0-832F-4410-C31EB82277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5DAA70-4F0C-6997-C42A-94DE5887C83B}"/>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9E63F89E-EA5B-22BD-12FB-16C584C40B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A48BC5-C8A7-7D49-3DE0-3AF406487392}"/>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82912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C74824-83EE-68A8-B598-9D5317B49A3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06CE530-112E-F3F7-3728-3F03998DE9B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F82E01-CE5D-16EA-D164-138E46DB3013}"/>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F40DD763-00E7-8182-8CCC-3827D7B150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CCD791-E41D-CE08-9A24-12A000EA4276}"/>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9823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14D19-13BE-BA7B-A1B9-B0B7FCFA78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369D28-EE21-168F-63BC-0740B1B93A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724237-87CA-4FEB-7252-65396A82B29D}"/>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96E858BE-CA2C-E8DE-C0B7-9A96DFF4B3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5B528A-A363-0EE9-ACD4-CE5D9577D940}"/>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75086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1F0D6-6541-706C-31E0-DA1193FAFAC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1050B84-BAE3-512C-222C-209B0B255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80D8D49-7826-69DC-B767-D9608DAD1DFF}"/>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1C809483-83ED-8805-655E-E352F117AE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BF982C-F1D5-9E2C-961D-AE97A464F1E8}"/>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3775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374ED-CE9B-C8AC-4ACD-9A9424E505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2E750-2DE2-85D8-14C8-C58612146CF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51C275B-D380-1BE6-8887-53670FD14CD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3EAB41-0CFF-33F2-3B5C-CFBF24846417}"/>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6" name="页脚占位符 5">
            <a:extLst>
              <a:ext uri="{FF2B5EF4-FFF2-40B4-BE49-F238E27FC236}">
                <a16:creationId xmlns:a16="http://schemas.microsoft.com/office/drawing/2014/main" id="{B527B96A-2F6F-5C16-0DBD-8B550DE504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F57DD8-7C24-9942-E447-7F7D72E82984}"/>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74308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72B86-83A0-0ECA-CA4F-0794E23678F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164F2CA-C326-F22D-8F0B-23178B82F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73BE99B-D9D5-3559-D8E9-24D5EA1C2E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1ECC201-B0AC-E84E-AC28-7D3212237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958EE1-37FD-A905-CE43-B879EB0465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168386-9DFA-05BA-D43B-56F6ADF8FF4F}"/>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8" name="页脚占位符 7">
            <a:extLst>
              <a:ext uri="{FF2B5EF4-FFF2-40B4-BE49-F238E27FC236}">
                <a16:creationId xmlns:a16="http://schemas.microsoft.com/office/drawing/2014/main" id="{E92E2680-5835-4383-0A17-AD4FD84C610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9CCA1B-233D-28FC-F9C2-27FD8F2995CC}"/>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400793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43307-6F35-127B-C8C3-EACBA34059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4A49B1-9B0E-4657-4EA5-9FB7BB29AB57}"/>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4" name="页脚占位符 3">
            <a:extLst>
              <a:ext uri="{FF2B5EF4-FFF2-40B4-BE49-F238E27FC236}">
                <a16:creationId xmlns:a16="http://schemas.microsoft.com/office/drawing/2014/main" id="{B3D9D7EF-075B-9FD2-457F-B11DF2592D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9BA1A4F-11CC-74EE-14EE-4FAFEB4C86EA}"/>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9196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DB4F93-0460-FA7E-1F83-9C9D8515E808}"/>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3" name="页脚占位符 2">
            <a:extLst>
              <a:ext uri="{FF2B5EF4-FFF2-40B4-BE49-F238E27FC236}">
                <a16:creationId xmlns:a16="http://schemas.microsoft.com/office/drawing/2014/main" id="{154FC61E-5A84-62C4-BB52-73DBBFB7965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94E8FDD-227E-19F8-A237-03549A33D795}"/>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57886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10FB55-A915-0B57-2D73-3A163B65BF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00E746-9BBD-3B74-F605-75A047956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D56265D-0AE7-3A76-7A40-F72EFDA07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EBBE5D-415C-9A35-E913-C2F20F4F61FD}"/>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6" name="页脚占位符 5">
            <a:extLst>
              <a:ext uri="{FF2B5EF4-FFF2-40B4-BE49-F238E27FC236}">
                <a16:creationId xmlns:a16="http://schemas.microsoft.com/office/drawing/2014/main" id="{E8A4C4F1-D707-292C-5B0B-9DAF8C7E0C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8A1DE2-81CA-9DCD-8285-DCFDEC8545A2}"/>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6547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BB2CF-26BE-E6C5-5768-29A63692D5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7549A2-EBB0-62D2-987C-9935E0DCF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F702EE-6C04-A0D5-BDEA-8ADAFE9C6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99B3CA-B207-D708-35BD-C113CEF0CA10}"/>
              </a:ext>
            </a:extLst>
          </p:cNvPr>
          <p:cNvSpPr>
            <a:spLocks noGrp="1"/>
          </p:cNvSpPr>
          <p:nvPr>
            <p:ph type="dt" sz="half" idx="10"/>
          </p:nvPr>
        </p:nvSpPr>
        <p:spPr/>
        <p:txBody>
          <a:bodyPr/>
          <a:lstStyle/>
          <a:p>
            <a:fld id="{BFADFDB0-3C6C-4721-B97C-E2EE87259F15}" type="datetimeFigureOut">
              <a:rPr lang="zh-CN" altLang="en-US" smtClean="0"/>
              <a:t>2023/6/11</a:t>
            </a:fld>
            <a:endParaRPr lang="zh-CN" altLang="en-US"/>
          </a:p>
        </p:txBody>
      </p:sp>
      <p:sp>
        <p:nvSpPr>
          <p:cNvPr id="6" name="页脚占位符 5">
            <a:extLst>
              <a:ext uri="{FF2B5EF4-FFF2-40B4-BE49-F238E27FC236}">
                <a16:creationId xmlns:a16="http://schemas.microsoft.com/office/drawing/2014/main" id="{AED73E75-5233-3182-CE8C-4417396FAB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C7E880-88E5-10F0-7CA9-A19A07454D68}"/>
              </a:ext>
            </a:extLst>
          </p:cNvPr>
          <p:cNvSpPr>
            <a:spLocks noGrp="1"/>
          </p:cNvSpPr>
          <p:nvPr>
            <p:ph type="sldNum" sz="quarter" idx="12"/>
          </p:nvPr>
        </p:nvSpPr>
        <p:spPr/>
        <p:txBody>
          <a:body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92413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3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4A47E3-9E5E-A8FA-D396-5D63B12C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09950E-16A5-B592-A6A4-8E7E4A33C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EAED81-672E-47E6-F0F7-7DBACDF3D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FDB0-3C6C-4721-B97C-E2EE87259F15}" type="datetimeFigureOut">
              <a:rPr lang="zh-CN" altLang="en-US" smtClean="0"/>
              <a:t>2023/6/11</a:t>
            </a:fld>
            <a:endParaRPr lang="zh-CN" altLang="en-US"/>
          </a:p>
        </p:txBody>
      </p:sp>
      <p:sp>
        <p:nvSpPr>
          <p:cNvPr id="5" name="页脚占位符 4">
            <a:extLst>
              <a:ext uri="{FF2B5EF4-FFF2-40B4-BE49-F238E27FC236}">
                <a16:creationId xmlns:a16="http://schemas.microsoft.com/office/drawing/2014/main" id="{850B1A3B-9439-883B-EA38-434C5CA01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C0C7E6-7D61-15EA-8340-5B027C133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E3330-0C61-439D-91DE-0B6A698A6237}" type="slidenum">
              <a:rPr lang="zh-CN" altLang="en-US" smtClean="0"/>
              <a:t>‹#›</a:t>
            </a:fld>
            <a:endParaRPr lang="zh-CN" altLang="en-US"/>
          </a:p>
        </p:txBody>
      </p:sp>
    </p:spTree>
    <p:extLst>
      <p:ext uri="{BB962C8B-B14F-4D97-AF65-F5344CB8AC3E}">
        <p14:creationId xmlns:p14="http://schemas.microsoft.com/office/powerpoint/2010/main" val="1266757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Fang@lboro.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a.hajjaj@lboro.ac.uk" TargetMode="External"/><Relationship Id="rId4" Type="http://schemas.openxmlformats.org/officeDocument/2006/relationships/hyperlink" Target="mailto:s.theodossiades@lboro.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snb.2017.07.142" TargetMode="External"/><Relationship Id="rId2" Type="http://schemas.openxmlformats.org/officeDocument/2006/relationships/hyperlink" Target="https://doi.org/10.1088/1361-6439/aaedf9" TargetMode="External"/><Relationship Id="rId1" Type="http://schemas.openxmlformats.org/officeDocument/2006/relationships/slideLayout" Target="../slideLayouts/slideLayout7.xml"/><Relationship Id="rId6" Type="http://schemas.openxmlformats.org/officeDocument/2006/relationships/hyperlink" Target="https://doi.org/10.1109/JSEN.2022.3203816" TargetMode="External"/><Relationship Id="rId5" Type="http://schemas.openxmlformats.org/officeDocument/2006/relationships/hyperlink" Target="https://doi.org/10.1109/JMEMS.2014.2349894" TargetMode="External"/><Relationship Id="rId4" Type="http://schemas.openxmlformats.org/officeDocument/2006/relationships/hyperlink" Target="https://doi.org/10.1038/s41598-020-67046-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78211D93-181D-654B-5D4B-9A819EB292ED}"/>
              </a:ext>
            </a:extLst>
          </p:cNvPr>
          <p:cNvSpPr>
            <a:spLocks noGrp="1"/>
          </p:cNvSpPr>
          <p:nvPr>
            <p:ph type="subTitle" idx="1"/>
          </p:nvPr>
        </p:nvSpPr>
        <p:spPr>
          <a:xfrm>
            <a:off x="1524000" y="3602038"/>
            <a:ext cx="9144000" cy="2640142"/>
          </a:xfrm>
        </p:spPr>
        <p:txBody>
          <a:bodyPr>
            <a:normAutofit/>
          </a:bodyPr>
          <a:lstStyle/>
          <a:p>
            <a:pPr>
              <a:lnSpc>
                <a:spcPct val="100000"/>
              </a:lnSpc>
            </a:pPr>
            <a:r>
              <a:rPr lang="en-US" altLang="zh-CN" i="1" spc="-15" dirty="0">
                <a:effectLst/>
                <a:latin typeface="Novecento wide Bold" panose="00000805000000000000"/>
                <a:ea typeface="宋体" panose="02010600030101010101" pitchFamily="2" charset="-122"/>
              </a:rPr>
              <a:t>Zhengliang Fang, Stephanos </a:t>
            </a:r>
            <a:r>
              <a:rPr lang="en-US" altLang="zh-CN" i="1" spc="-15" dirty="0" err="1">
                <a:effectLst/>
                <a:latin typeface="Novecento wide Bold" panose="00000805000000000000"/>
                <a:ea typeface="宋体" panose="02010600030101010101" pitchFamily="2" charset="-122"/>
              </a:rPr>
              <a:t>Theodossiades</a:t>
            </a:r>
            <a:r>
              <a:rPr lang="en-US" altLang="zh-CN" i="1" spc="-15" dirty="0">
                <a:effectLst/>
                <a:latin typeface="Novecento wide Bold" panose="00000805000000000000"/>
                <a:ea typeface="宋体" panose="02010600030101010101" pitchFamily="2" charset="-122"/>
              </a:rPr>
              <a:t> and Amal Z. </a:t>
            </a:r>
            <a:r>
              <a:rPr lang="en-US" altLang="zh-CN" i="1" spc="-15" dirty="0" err="1">
                <a:effectLst/>
                <a:latin typeface="Novecento wide Bold" panose="00000805000000000000"/>
                <a:ea typeface="宋体" panose="02010600030101010101" pitchFamily="2" charset="-122"/>
              </a:rPr>
              <a:t>Hajjaj</a:t>
            </a:r>
            <a:endParaRPr lang="en-US" altLang="zh-CN" i="1" spc="-15" dirty="0">
              <a:latin typeface="Novecento wide Bold" panose="00000805000000000000"/>
              <a:ea typeface="宋体" panose="02010600030101010101" pitchFamily="2" charset="-122"/>
            </a:endParaRPr>
          </a:p>
          <a:p>
            <a:pPr>
              <a:lnSpc>
                <a:spcPct val="110000"/>
              </a:lnSpc>
            </a:pPr>
            <a:r>
              <a:rPr lang="en-US" altLang="zh-CN" sz="2200" i="1" dirty="0">
                <a:latin typeface="Novecento wide Bold" panose="00000805000000000000"/>
              </a:rPr>
              <a:t>Wolfson School of Mechanical, Electrical and Manufacturing Engineering, Loughborough, LE11 3TU, UK</a:t>
            </a:r>
          </a:p>
          <a:p>
            <a:pPr>
              <a:lnSpc>
                <a:spcPct val="100000"/>
              </a:lnSpc>
            </a:pPr>
            <a:r>
              <a:rPr lang="en-US" altLang="zh-CN" sz="2200" i="1" dirty="0">
                <a:latin typeface="Novecento wide Bold" panose="00000805000000000000"/>
              </a:rPr>
              <a:t>E-mail: </a:t>
            </a:r>
            <a:r>
              <a:rPr lang="en-US" altLang="zh-CN" sz="2200" i="1" dirty="0">
                <a:latin typeface="Novecento wide Bold" panose="00000805000000000000"/>
                <a:hlinkClick r:id="rId3"/>
              </a:rPr>
              <a:t>Z.Fang@lboro.ac.uk</a:t>
            </a:r>
            <a:r>
              <a:rPr lang="en-US" altLang="zh-CN" sz="2200" i="1" dirty="0">
                <a:latin typeface="Novecento wide Bold" panose="00000805000000000000"/>
              </a:rPr>
              <a:t> , </a:t>
            </a:r>
            <a:r>
              <a:rPr lang="en-US" altLang="zh-CN" sz="2200" i="1" dirty="0">
                <a:latin typeface="Novecento wide Bold" panose="00000805000000000000"/>
                <a:hlinkClick r:id="rId4"/>
              </a:rPr>
              <a:t>s.theodossiades@lboro.ac.uk</a:t>
            </a:r>
            <a:r>
              <a:rPr lang="en-US" altLang="zh-CN" sz="2200" i="1" dirty="0">
                <a:latin typeface="Novecento wide Bold" panose="00000805000000000000"/>
              </a:rPr>
              <a:t> , </a:t>
            </a:r>
            <a:r>
              <a:rPr lang="en-US" altLang="zh-CN" sz="2200" i="1" dirty="0">
                <a:latin typeface="Novecento wide Bold" panose="00000805000000000000"/>
                <a:hlinkClick r:id="rId5"/>
              </a:rPr>
              <a:t>a.a.hajjaj@lboro.ac.uk</a:t>
            </a:r>
            <a:r>
              <a:rPr lang="en-US" altLang="zh-CN" sz="2200" i="1" dirty="0">
                <a:latin typeface="Novecento wide Bold" panose="00000805000000000000"/>
              </a:rPr>
              <a:t> </a:t>
            </a:r>
          </a:p>
          <a:p>
            <a:pPr>
              <a:lnSpc>
                <a:spcPct val="100000"/>
              </a:lnSpc>
            </a:pPr>
            <a:r>
              <a:rPr lang="en-US" altLang="zh-CN" sz="2200" b="1" dirty="0">
                <a:latin typeface="Novecento wide Bold" panose="00000805000000000000" charset="0"/>
                <a:cs typeface="Novecento wide Bold" panose="00000805000000000000" charset="0"/>
              </a:rPr>
              <a:t>NODYCON 2023</a:t>
            </a:r>
            <a:r>
              <a:rPr lang="en-US" altLang="zh-CN" sz="2200" dirty="0">
                <a:latin typeface="Novecento wide Bold" panose="00000805000000000000" charset="0"/>
                <a:cs typeface="Novecento wide Bold" panose="00000805000000000000" charset="0"/>
              </a:rPr>
              <a:t>, June 18-22, 2023, Rome, Italy</a:t>
            </a:r>
            <a:endParaRPr lang="en-US" altLang="zh-CN" sz="2200" b="1" dirty="0">
              <a:latin typeface="Novecento wide Bold" panose="00000805000000000000" charset="0"/>
              <a:cs typeface="Novecento wide Bold" panose="00000805000000000000" charset="0"/>
            </a:endParaRPr>
          </a:p>
          <a:p>
            <a:pPr>
              <a:lnSpc>
                <a:spcPct val="110000"/>
              </a:lnSpc>
            </a:pPr>
            <a:endParaRPr lang="zh-CN" altLang="en-US" sz="2200" i="1" dirty="0">
              <a:latin typeface="Novecento wide Bold" panose="00000805000000000000"/>
            </a:endParaRPr>
          </a:p>
        </p:txBody>
      </p:sp>
      <p:sp>
        <p:nvSpPr>
          <p:cNvPr id="5" name="标题 4">
            <a:extLst>
              <a:ext uri="{FF2B5EF4-FFF2-40B4-BE49-F238E27FC236}">
                <a16:creationId xmlns:a16="http://schemas.microsoft.com/office/drawing/2014/main" id="{BB04DD6D-D642-F4B2-CB2F-6F9105C6E42C}"/>
              </a:ext>
            </a:extLst>
          </p:cNvPr>
          <p:cNvSpPr>
            <a:spLocks noGrp="1"/>
          </p:cNvSpPr>
          <p:nvPr>
            <p:ph type="ctrTitle"/>
          </p:nvPr>
        </p:nvSpPr>
        <p:spPr/>
        <p:txBody>
          <a:bodyPr/>
          <a:lstStyle/>
          <a:p>
            <a:pPr marL="0" marR="0" lvl="0" indent="0" defTabSz="914400" rtl="0" eaLnBrk="1" fontAlgn="auto" latinLnBrk="0" hangingPunct="1">
              <a:lnSpc>
                <a:spcPct val="100000"/>
              </a:lnSpc>
              <a:spcBef>
                <a:spcPts val="0"/>
              </a:spcBef>
              <a:spcAft>
                <a:spcPts val="600"/>
              </a:spcAft>
              <a:tabLst/>
              <a:defRPr/>
            </a:pPr>
            <a:r>
              <a:rPr kumimoji="0" lang="en-GB" altLang="zh-CN" sz="3600" b="1" i="1" u="none" strike="noStrike" kern="1200" cap="none" spc="0" normalizeH="0" baseline="0" noProof="0" dirty="0">
                <a:ln>
                  <a:noFill/>
                </a:ln>
                <a:solidFill>
                  <a:prstClr val="black"/>
                </a:solidFill>
                <a:effectLst/>
                <a:uLnTx/>
                <a:uFillTx/>
                <a:latin typeface="Novecento wide Bold" panose="00000805000000000000"/>
                <a:ea typeface="MS Mincho" panose="02020609040205080304" pitchFamily="49" charset="-128"/>
                <a:cs typeface="+mn-cs"/>
              </a:rPr>
              <a:t>Triple sensing scheme based on nonlinear coupled micromachined resonators</a:t>
            </a:r>
            <a:endParaRPr lang="zh-CN" altLang="en-US" dirty="0"/>
          </a:p>
        </p:txBody>
      </p:sp>
    </p:spTree>
    <p:extLst>
      <p:ext uri="{BB962C8B-B14F-4D97-AF65-F5344CB8AC3E}">
        <p14:creationId xmlns:p14="http://schemas.microsoft.com/office/powerpoint/2010/main" val="65977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Equations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6A93C3-8DFF-287B-25CE-F3897C679522}"/>
                  </a:ext>
                </a:extLst>
              </p:cNvPr>
              <p:cNvSpPr>
                <a:spLocks noGrp="1"/>
              </p:cNvSpPr>
              <p:nvPr>
                <p:ph sz="half" idx="1"/>
              </p:nvPr>
            </p:nvSpPr>
            <p:spPr>
              <a:xfrm>
                <a:off x="895985" y="1396417"/>
                <a:ext cx="10400030" cy="4351338"/>
              </a:xfrm>
            </p:spPr>
            <p:txBody>
              <a:bodyPr>
                <a:normAutofit/>
              </a:bodyPr>
              <a:lstStyle/>
              <a:p>
                <a:pPr marL="0" indent="0" algn="just">
                  <a:lnSpc>
                    <a:spcPct val="150000"/>
                  </a:lnSpc>
                  <a:buNone/>
                </a:pPr>
                <a:r>
                  <a:rPr lang="en-US" altLang="zh-CN" sz="2400" b="1" kern="0" dirty="0">
                    <a:effectLst/>
                    <a:latin typeface="Novecento wide Bold" panose="00000805000000000000"/>
                    <a:ea typeface="宋体" panose="02010600030101010101" pitchFamily="2" charset="-122"/>
                  </a:rPr>
                  <a:t>Euler-Bernoulli Equations:</a:t>
                </a:r>
                <a:endParaRPr lang="en-US" altLang="zh-CN" sz="2400" b="1" i="1" dirty="0">
                  <a:effectLst/>
                  <a:latin typeface="Novecento wide Bold" panose="00000805000000000000"/>
                  <a:ea typeface="宋体" panose="02010600030101010101" pitchFamily="2" charset="-122"/>
                </a:endParaRPr>
              </a:p>
              <a:p>
                <a14:m>
                  <m:oMath xmlns:m="http://schemas.openxmlformats.org/officeDocument/2006/math">
                    <m:r>
                      <a:rPr lang="en-GB" sz="1700" i="1">
                        <a:latin typeface="Cambria Math" panose="02040503050406030204" pitchFamily="18" charset="0"/>
                        <a:ea typeface="黑体" panose="02010609060101010101" pitchFamily="49" charset="-122"/>
                        <a:cs typeface="Calibri" panose="020F0502020204030204" pitchFamily="34" charset="0"/>
                      </a:rPr>
                      <m:t>𝐸𝐼</m:t>
                    </m:r>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r>
                      <a:rPr lang="en-GB" sz="1700">
                        <a:latin typeface="Cambria Math" panose="02040503050406030204" pitchFamily="18" charset="0"/>
                        <a:ea typeface="黑体" panose="02010609060101010101" pitchFamily="49" charset="-122"/>
                        <a:cs typeface="Calibri" panose="020F0502020204030204" pitchFamily="34" charset="0"/>
                      </a:rPr>
                      <m:t>+</m:t>
                    </m:r>
                    <m:r>
                      <a:rPr lang="en-GB" sz="1700" i="1">
                        <a:latin typeface="Cambria Math" panose="02040503050406030204" pitchFamily="18" charset="0"/>
                        <a:ea typeface="黑体" panose="02010609060101010101" pitchFamily="49" charset="-122"/>
                        <a:cs typeface="Calibri" panose="020F0502020204030204" pitchFamily="34" charset="0"/>
                      </a:rPr>
                      <m:t>𝜌</m:t>
                    </m:r>
                    <m:r>
                      <a:rPr lang="en-GB" sz="1700" i="1">
                        <a:latin typeface="Cambria Math" panose="02040503050406030204" pitchFamily="18" charset="0"/>
                        <a:ea typeface="黑体" panose="02010609060101010101" pitchFamily="49" charset="-122"/>
                        <a:cs typeface="Calibri" panose="020F0502020204030204" pitchFamily="34" charset="0"/>
                      </a:rPr>
                      <m:t>𝐴</m:t>
                    </m:r>
                    <m:acc>
                      <m:accPr>
                        <m:chr m:val="̈"/>
                        <m:ctrlPr>
                          <a:rPr lang="en-GB" sz="1700" i="1">
                            <a:latin typeface="Cambria Math" panose="02040503050406030204" pitchFamily="18" charset="0"/>
                            <a:cs typeface="Calibri" panose="020F0502020204030204" pitchFamily="34" charset="0"/>
                          </a:rPr>
                        </m:ctrlPr>
                      </m:acc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Sub>
                      </m:e>
                    </m:acc>
                    <m:r>
                      <a:rPr lang="en-GB" sz="1700">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𝑐</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Sub>
                    <m:acc>
                      <m:accPr>
                        <m:chr m:val="̇"/>
                        <m:ctrlPr>
                          <a:rPr lang="en-GB" sz="1700" i="1">
                            <a:latin typeface="Cambria Math" panose="02040503050406030204" pitchFamily="18" charset="0"/>
                            <a:cs typeface="Calibri" panose="020F0502020204030204" pitchFamily="34" charset="0"/>
                          </a:rPr>
                        </m:ctrlPr>
                      </m:acc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Sub>
                      </m:e>
                    </m:acc>
                    <m:r>
                      <a:rPr lang="en-GB" sz="1700">
                        <a:latin typeface="Cambria Math" panose="02040503050406030204" pitchFamily="18" charset="0"/>
                        <a:ea typeface="黑体" panose="02010609060101010101" pitchFamily="49" charset="-122"/>
                        <a:cs typeface="Calibri" panose="020F0502020204030204" pitchFamily="34" charset="0"/>
                      </a:rPr>
                      <m:t>+</m:t>
                    </m:r>
                    <m:d>
                      <m:dPr>
                        <m:begChr m:val="["/>
                        <m:endChr m:val="]"/>
                        <m:ctrlPr>
                          <a:rPr lang="en-GB" sz="1700" i="1">
                            <a:latin typeface="Cambria Math" panose="02040503050406030204" pitchFamily="18" charset="0"/>
                            <a:cs typeface="Calibri" panose="020F0502020204030204" pitchFamily="34" charset="0"/>
                          </a:rPr>
                        </m:ctrlPr>
                      </m:d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𝑁</m:t>
                            </m:r>
                          </m:e>
                        </m:acc>
                        <m:r>
                          <a:rPr lang="en-GB" sz="1700" i="1">
                            <a:latin typeface="Cambria Math" panose="02040503050406030204" pitchFamily="18" charset="0"/>
                            <a:ea typeface="黑体" panose="02010609060101010101" pitchFamily="49" charset="-122"/>
                            <a:cs typeface="Calibri" panose="020F0502020204030204" pitchFamily="34" charset="0"/>
                          </a:rPr>
                          <m:t>−</m:t>
                        </m:r>
                        <m:f>
                          <m:fPr>
                            <m:ctrlPr>
                              <a:rPr lang="en-GB" sz="1700" i="1">
                                <a:latin typeface="Cambria Math" panose="02040503050406030204" pitchFamily="18" charset="0"/>
                                <a:cs typeface="Calibri" panose="020F0502020204030204" pitchFamily="34" charset="0"/>
                              </a:rPr>
                            </m:ctrlPr>
                          </m:fPr>
                          <m:num>
                            <m:r>
                              <a:rPr lang="en-GB" sz="1700" i="1">
                                <a:latin typeface="Cambria Math" panose="02040503050406030204" pitchFamily="18" charset="0"/>
                                <a:ea typeface="黑体" panose="02010609060101010101" pitchFamily="49" charset="-122"/>
                                <a:cs typeface="Calibri" panose="020F0502020204030204" pitchFamily="34" charset="0"/>
                              </a:rPr>
                              <m:t>𝐸𝐴</m:t>
                            </m:r>
                          </m:num>
                          <m:den>
                            <m:r>
                              <a:rPr lang="en-GB" sz="1700">
                                <a:latin typeface="Cambria Math" panose="02040503050406030204" pitchFamily="18" charset="0"/>
                                <a:ea typeface="黑体" panose="02010609060101010101" pitchFamily="49" charset="-122"/>
                                <a:cs typeface="Calibri" panose="020F0502020204030204" pitchFamily="34" charset="0"/>
                              </a:rPr>
                              <m:t>2</m:t>
                            </m:r>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𝐿</m:t>
                                </m:r>
                              </m:e>
                              <m:sub>
                                <m:r>
                                  <a:rPr lang="en-GB" sz="1700">
                                    <a:latin typeface="Cambria Math" panose="02040503050406030204" pitchFamily="18" charset="0"/>
                                    <a:ea typeface="黑体" panose="02010609060101010101" pitchFamily="49" charset="-122"/>
                                    <a:cs typeface="Calibri" panose="020F0502020204030204" pitchFamily="34" charset="0"/>
                                  </a:rPr>
                                  <m:t>1</m:t>
                                </m:r>
                              </m:sub>
                            </m:sSub>
                          </m:den>
                        </m:f>
                        <m:nary>
                          <m:naryPr>
                            <m:limLoc m:val="subSup"/>
                            <m:ctrlPr>
                              <a:rPr lang="en-GB" sz="1700" i="1">
                                <a:latin typeface="Cambria Math" panose="02040503050406030204" pitchFamily="18" charset="0"/>
                                <a:cs typeface="Calibri" panose="020F0502020204030204" pitchFamily="34" charset="0"/>
                              </a:rPr>
                            </m:ctrlPr>
                          </m:naryPr>
                          <m:sub>
                            <m:r>
                              <a:rPr lang="en-GB" sz="1700">
                                <a:latin typeface="Cambria Math" panose="02040503050406030204" pitchFamily="18" charset="0"/>
                                <a:ea typeface="黑体" panose="02010609060101010101" pitchFamily="49" charset="-122"/>
                                <a:cs typeface="Calibri" panose="020F0502020204030204" pitchFamily="34" charset="0"/>
                              </a:rPr>
                              <m:t>0</m:t>
                            </m:r>
                          </m:sub>
                          <m:sup>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𝐿</m:t>
                                </m:r>
                              </m:e>
                              <m:sub>
                                <m:r>
                                  <a:rPr lang="en-GB" sz="1700">
                                    <a:latin typeface="Cambria Math" panose="02040503050406030204" pitchFamily="18" charset="0"/>
                                    <a:ea typeface="黑体" panose="02010609060101010101" pitchFamily="49" charset="-122"/>
                                    <a:cs typeface="Calibri" panose="020F0502020204030204" pitchFamily="34" charset="0"/>
                                  </a:rPr>
                                  <m:t>1</m:t>
                                </m:r>
                              </m:sub>
                            </m:sSub>
                          </m:sup>
                          <m:e>
                            <m:sSup>
                              <m:sSupPr>
                                <m:ctrlPr>
                                  <a:rPr lang="en-GB" sz="1700" i="1">
                                    <a:latin typeface="Cambria Math" panose="02040503050406030204" pitchFamily="18" charset="0"/>
                                    <a:cs typeface="Calibri" panose="020F0502020204030204" pitchFamily="34" charset="0"/>
                                  </a:rPr>
                                </m:ctrlPr>
                              </m:sSupPr>
                              <m:e>
                                <m:d>
                                  <m:dPr>
                                    <m:ctrlPr>
                                      <a:rPr lang="en-GB" sz="1700" i="1">
                                        <a:latin typeface="Cambria Math" panose="02040503050406030204" pitchFamily="18" charset="0"/>
                                        <a:cs typeface="Calibri" panose="020F0502020204030204" pitchFamily="34" charset="0"/>
                                      </a:rPr>
                                    </m:ctrlPr>
                                  </m:dPr>
                                  <m:e>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e>
                                </m:d>
                              </m:e>
                              <m:sup>
                                <m:r>
                                  <a:rPr lang="en-GB" sz="1700">
                                    <a:latin typeface="Cambria Math" panose="02040503050406030204" pitchFamily="18" charset="0"/>
                                    <a:ea typeface="黑体" panose="02010609060101010101" pitchFamily="49" charset="-122"/>
                                    <a:cs typeface="Calibri" panose="020F0502020204030204" pitchFamily="34" charset="0"/>
                                  </a:rPr>
                                  <m:t>2</m:t>
                                </m:r>
                              </m:sup>
                            </m:sSup>
                            <m:r>
                              <a:rPr lang="en-GB" sz="1700" i="1">
                                <a:latin typeface="Cambria Math" panose="02040503050406030204" pitchFamily="18" charset="0"/>
                                <a:ea typeface="黑体" panose="02010609060101010101" pitchFamily="49" charset="-122"/>
                                <a:cs typeface="Calibri" panose="020F0502020204030204" pitchFamily="34" charset="0"/>
                              </a:rPr>
                              <m:t>𝑑𝑥</m:t>
                            </m:r>
                          </m:e>
                        </m:nary>
                      </m:e>
                    </m:d>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r>
                      <a:rPr lang="en-GB" sz="1700">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𝑘</m:t>
                            </m:r>
                          </m:e>
                        </m:acc>
                      </m:e>
                      <m:sub>
                        <m:r>
                          <a:rPr lang="en-GB" sz="1700" i="1">
                            <a:latin typeface="Cambria Math" panose="02040503050406030204" pitchFamily="18" charset="0"/>
                            <a:ea typeface="黑体" panose="02010609060101010101" pitchFamily="49" charset="-122"/>
                            <a:cs typeface="Calibri" panose="020F0502020204030204" pitchFamily="34" charset="0"/>
                          </a:rPr>
                          <m:t>𝑟</m:t>
                        </m:r>
                      </m:sub>
                    </m:sSub>
                    <m:d>
                      <m:dPr>
                        <m:ctrlPr>
                          <a:rPr lang="en-GB" sz="1700" i="1">
                            <a:latin typeface="Cambria Math" panose="02040503050406030204" pitchFamily="18" charset="0"/>
                            <a:cs typeface="Calibri" panose="020F0502020204030204" pitchFamily="34" charset="0"/>
                          </a:rPr>
                        </m:ctrlPr>
                      </m:dPr>
                      <m:e>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r>
                          <a:rPr lang="en-GB" sz="1700" i="1">
                            <a:latin typeface="Cambria Math" panose="02040503050406030204" pitchFamily="18" charset="0"/>
                            <a:ea typeface="黑体" panose="02010609060101010101" pitchFamily="49" charset="-122"/>
                            <a:cs typeface="Calibri" panose="020F0502020204030204" pitchFamily="34" charset="0"/>
                          </a:rPr>
                          <m:t>−</m:t>
                        </m:r>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2</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e>
                    </m:d>
                    <m:sSup>
                      <m:sSupPr>
                        <m:ctrlPr>
                          <a:rPr lang="en-GB" sz="1700" i="1">
                            <a:latin typeface="Cambria Math" panose="02040503050406030204" pitchFamily="18" charset="0"/>
                            <a:cs typeface="Calibri" panose="020F0502020204030204" pitchFamily="34" charset="0"/>
                          </a:rPr>
                        </m:ctrlPr>
                      </m:sSupPr>
                      <m:e>
                        <m:r>
                          <a:rPr lang="en-GB" sz="1700" i="1">
                            <a:latin typeface="Cambria Math" panose="02040503050406030204" pitchFamily="18" charset="0"/>
                            <a:ea typeface="黑体" panose="02010609060101010101" pitchFamily="49" charset="-122"/>
                            <a:cs typeface="Calibri" panose="020F0502020204030204" pitchFamily="34" charset="0"/>
                          </a:rPr>
                          <m:t>𝛿</m:t>
                        </m:r>
                      </m:e>
                      <m:sup>
                        <m:r>
                          <a:rPr lang="en-GB" sz="1700" i="1">
                            <a:latin typeface="Cambria Math" panose="02040503050406030204" pitchFamily="18" charset="0"/>
                            <a:ea typeface="黑体" panose="02010609060101010101" pitchFamily="49" charset="-122"/>
                            <a:cs typeface="Calibri" panose="020F0502020204030204" pitchFamily="34" charset="0"/>
                          </a:rPr>
                          <m:t>′</m:t>
                        </m:r>
                      </m:sup>
                    </m:sSup>
                    <m:d>
                      <m:dPr>
                        <m:ctrlPr>
                          <a:rPr lang="en-GB" sz="1700" i="1">
                            <a:latin typeface="Cambria Math" panose="02040503050406030204" pitchFamily="18" charset="0"/>
                            <a:cs typeface="Calibri" panose="020F0502020204030204" pitchFamily="34" charset="0"/>
                          </a:rPr>
                        </m:ctrlPr>
                      </m:d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𝑥</m:t>
                            </m:r>
                          </m:e>
                        </m:acc>
                        <m:r>
                          <a:rPr lang="en-GB" sz="1700" i="1">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r>
                      <a:rPr lang="en-GB" sz="1700" i="1">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𝑘</m:t>
                            </m:r>
                          </m:e>
                        </m:acc>
                      </m:e>
                      <m:sub>
                        <m:r>
                          <a:rPr lang="en-GB" sz="1700" i="1">
                            <a:latin typeface="Cambria Math" panose="02040503050406030204" pitchFamily="18" charset="0"/>
                            <a:ea typeface="黑体" panose="02010609060101010101" pitchFamily="49" charset="-122"/>
                            <a:cs typeface="Calibri" panose="020F0502020204030204" pitchFamily="34" charset="0"/>
                          </a:rPr>
                          <m:t>𝑟</m:t>
                        </m:r>
                      </m:sub>
                    </m:sSub>
                    <m:d>
                      <m:dPr>
                        <m:ctrlPr>
                          <a:rPr lang="en-GB" sz="1700" i="1">
                            <a:latin typeface="Cambria Math" panose="02040503050406030204" pitchFamily="18" charset="0"/>
                            <a:cs typeface="Calibri" panose="020F0502020204030204" pitchFamily="34" charset="0"/>
                          </a:rPr>
                        </m:ctrlPr>
                      </m:dPr>
                      <m:e>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r>
                          <a:rPr lang="en-GB" sz="1700" i="1">
                            <a:latin typeface="Cambria Math" panose="02040503050406030204" pitchFamily="18" charset="0"/>
                            <a:ea typeface="黑体" panose="02010609060101010101" pitchFamily="49" charset="-122"/>
                            <a:cs typeface="Calibri" panose="020F0502020204030204" pitchFamily="34" charset="0"/>
                          </a:rPr>
                          <m:t>−</m:t>
                        </m:r>
                        <m:sSubSup>
                          <m:sSubSupPr>
                            <m:ctrlPr>
                              <a:rPr lang="en-GB" sz="1700" i="1">
                                <a:latin typeface="Cambria Math" panose="02040503050406030204" pitchFamily="18" charset="0"/>
                                <a:cs typeface="Calibri" panose="020F0502020204030204" pitchFamily="34" charset="0"/>
                              </a:rPr>
                            </m:ctrlPr>
                          </m:sSubSup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3</m:t>
                            </m:r>
                          </m:sub>
                          <m:sup>
                            <m:r>
                              <a:rPr lang="en-GB" sz="1700" i="1">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e>
                    </m:d>
                    <m:sSup>
                      <m:sSupPr>
                        <m:ctrlPr>
                          <a:rPr lang="en-GB" sz="1700" i="1">
                            <a:latin typeface="Cambria Math" panose="02040503050406030204" pitchFamily="18" charset="0"/>
                            <a:cs typeface="Calibri" panose="020F0502020204030204" pitchFamily="34" charset="0"/>
                          </a:rPr>
                        </m:ctrlPr>
                      </m:sSupPr>
                      <m:e>
                        <m:r>
                          <a:rPr lang="en-GB" sz="1700" i="1">
                            <a:latin typeface="Cambria Math" panose="02040503050406030204" pitchFamily="18" charset="0"/>
                            <a:ea typeface="黑体" panose="02010609060101010101" pitchFamily="49" charset="-122"/>
                            <a:cs typeface="Calibri" panose="020F0502020204030204" pitchFamily="34" charset="0"/>
                          </a:rPr>
                          <m:t>𝛿</m:t>
                        </m:r>
                      </m:e>
                      <m:sup>
                        <m:r>
                          <a:rPr lang="en-GB" sz="1700" i="1">
                            <a:latin typeface="Cambria Math" panose="02040503050406030204" pitchFamily="18" charset="0"/>
                            <a:ea typeface="黑体" panose="02010609060101010101" pitchFamily="49" charset="-122"/>
                            <a:cs typeface="Calibri" panose="020F0502020204030204" pitchFamily="34" charset="0"/>
                          </a:rPr>
                          <m:t>′</m:t>
                        </m:r>
                      </m:sup>
                    </m:sSup>
                    <m:d>
                      <m:dPr>
                        <m:ctrlPr>
                          <a:rPr lang="en-GB" sz="1700" i="1">
                            <a:latin typeface="Cambria Math" panose="02040503050406030204" pitchFamily="18" charset="0"/>
                            <a:cs typeface="Calibri" panose="020F0502020204030204" pitchFamily="34" charset="0"/>
                          </a:rPr>
                        </m:ctrlPr>
                      </m:d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𝑥</m:t>
                            </m:r>
                          </m:e>
                        </m:acc>
                        <m:r>
                          <a:rPr lang="en-GB" sz="1700" i="1">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𝑋</m:t>
                                </m:r>
                              </m:e>
                            </m:acc>
                          </m:e>
                          <m:sub>
                            <m:r>
                              <a:rPr lang="en-GB" sz="1700" i="1">
                                <a:latin typeface="Cambria Math" panose="02040503050406030204" pitchFamily="18" charset="0"/>
                                <a:ea typeface="黑体" panose="02010609060101010101" pitchFamily="49" charset="-122"/>
                                <a:cs typeface="Calibri" panose="020F0502020204030204" pitchFamily="34" charset="0"/>
                              </a:rPr>
                              <m:t>𝑐</m:t>
                            </m:r>
                          </m:sub>
                        </m:sSub>
                      </m:e>
                    </m:d>
                    <m:r>
                      <a:rPr lang="en-GB" sz="1700">
                        <a:latin typeface="Cambria Math" panose="02040503050406030204" pitchFamily="18" charset="0"/>
                        <a:ea typeface="黑体" panose="02010609060101010101" pitchFamily="49" charset="-122"/>
                        <a:cs typeface="Calibri" panose="020F0502020204030204" pitchFamily="34" charset="0"/>
                      </a:rPr>
                      <m:t> =</m:t>
                    </m:r>
                    <m:f>
                      <m:fPr>
                        <m:ctrlPr>
                          <a:rPr lang="en-GB" sz="1700" i="1">
                            <a:latin typeface="Cambria Math" panose="02040503050406030204" pitchFamily="18" charset="0"/>
                            <a:cs typeface="Calibri" panose="020F0502020204030204" pitchFamily="34" charset="0"/>
                          </a:rPr>
                        </m:ctrlPr>
                      </m:fPr>
                      <m:num>
                        <m:r>
                          <a:rPr lang="en-GB" sz="1700">
                            <a:latin typeface="Cambria Math" panose="02040503050406030204" pitchFamily="18" charset="0"/>
                            <a:ea typeface="黑体" panose="02010609060101010101" pitchFamily="49" charset="-122"/>
                            <a:cs typeface="Calibri" panose="020F0502020204030204" pitchFamily="34" charset="0"/>
                          </a:rPr>
                          <m:t>1</m:t>
                        </m:r>
                      </m:num>
                      <m:den>
                        <m:r>
                          <a:rPr lang="en-GB" sz="1700">
                            <a:latin typeface="Cambria Math" panose="02040503050406030204" pitchFamily="18" charset="0"/>
                            <a:ea typeface="黑体" panose="02010609060101010101" pitchFamily="49" charset="-122"/>
                            <a:cs typeface="Calibri" panose="020F0502020204030204" pitchFamily="34" charset="0"/>
                          </a:rPr>
                          <m:t>2</m:t>
                        </m:r>
                      </m:den>
                    </m:f>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𝜀</m:t>
                        </m:r>
                      </m:e>
                      <m:sub>
                        <m:r>
                          <a:rPr lang="en-GB" sz="1700">
                            <a:latin typeface="Cambria Math" panose="02040503050406030204" pitchFamily="18" charset="0"/>
                            <a:ea typeface="黑体" panose="02010609060101010101" pitchFamily="49" charset="-122"/>
                            <a:cs typeface="Calibri" panose="020F0502020204030204" pitchFamily="34" charset="0"/>
                          </a:rPr>
                          <m:t>0</m:t>
                        </m:r>
                      </m:sub>
                    </m:sSub>
                    <m:f>
                      <m:fPr>
                        <m:ctrlPr>
                          <a:rPr lang="en-GB" sz="1700" i="1">
                            <a:latin typeface="Cambria Math" panose="02040503050406030204" pitchFamily="18" charset="0"/>
                            <a:cs typeface="Calibri" panose="020F0502020204030204" pitchFamily="34" charset="0"/>
                          </a:rPr>
                        </m:ctrlPr>
                      </m:fPr>
                      <m:num>
                        <m:r>
                          <a:rPr lang="en-GB" sz="1700" i="1">
                            <a:latin typeface="Cambria Math" panose="02040503050406030204" pitchFamily="18" charset="0"/>
                            <a:ea typeface="黑体" panose="02010609060101010101" pitchFamily="49" charset="-122"/>
                            <a:cs typeface="Calibri" panose="020F0502020204030204" pitchFamily="34" charset="0"/>
                          </a:rPr>
                          <m:t>𝑏</m:t>
                        </m:r>
                        <m:sSup>
                          <m:sSupPr>
                            <m:ctrlPr>
                              <a:rPr lang="en-GB" sz="1700" i="1">
                                <a:latin typeface="Cambria Math" panose="02040503050406030204" pitchFamily="18" charset="0"/>
                                <a:cs typeface="Calibri" panose="020F0502020204030204" pitchFamily="34" charset="0"/>
                              </a:rPr>
                            </m:ctrlPr>
                          </m:sSupPr>
                          <m:e>
                            <m:d>
                              <m:dPr>
                                <m:begChr m:val="["/>
                                <m:endChr m:val="]"/>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𝑉</m:t>
                                    </m:r>
                                  </m:e>
                                  <m:sub>
                                    <m:r>
                                      <a:rPr lang="en-GB" sz="1700" i="1">
                                        <a:latin typeface="Cambria Math" panose="02040503050406030204" pitchFamily="18" charset="0"/>
                                        <a:ea typeface="黑体" panose="02010609060101010101" pitchFamily="49" charset="-122"/>
                                        <a:cs typeface="Calibri" panose="020F0502020204030204" pitchFamily="34" charset="0"/>
                                      </a:rPr>
                                      <m:t>𝐷𝐶</m:t>
                                    </m:r>
                                    <m:r>
                                      <a:rPr lang="en-GB" sz="1700" i="1">
                                        <a:latin typeface="Cambria Math" panose="02040503050406030204" pitchFamily="18" charset="0"/>
                                        <a:ea typeface="黑体" panose="02010609060101010101" pitchFamily="49" charset="-122"/>
                                        <a:cs typeface="Calibri" panose="020F0502020204030204" pitchFamily="34" charset="0"/>
                                      </a:rPr>
                                      <m:t>1</m:t>
                                    </m:r>
                                  </m:sub>
                                </m:sSub>
                                <m:r>
                                  <a:rPr lang="en-GB" sz="1700">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𝑉</m:t>
                                    </m:r>
                                  </m:e>
                                  <m:sub>
                                    <m:r>
                                      <a:rPr lang="en-GB" sz="1700" i="1">
                                        <a:latin typeface="Cambria Math" panose="02040503050406030204" pitchFamily="18" charset="0"/>
                                        <a:ea typeface="黑体" panose="02010609060101010101" pitchFamily="49" charset="-122"/>
                                        <a:cs typeface="Calibri" panose="020F0502020204030204" pitchFamily="34" charset="0"/>
                                      </a:rPr>
                                      <m:t>𝐴𝐶</m:t>
                                    </m:r>
                                    <m:r>
                                      <a:rPr lang="en-GB" sz="1700" i="1">
                                        <a:latin typeface="Cambria Math" panose="02040503050406030204" pitchFamily="18" charset="0"/>
                                        <a:ea typeface="黑体" panose="02010609060101010101" pitchFamily="49" charset="-122"/>
                                        <a:cs typeface="Calibri" panose="020F0502020204030204" pitchFamily="34" charset="0"/>
                                      </a:rPr>
                                      <m:t>1</m:t>
                                    </m:r>
                                  </m:sub>
                                </m:sSub>
                                <m:r>
                                  <a:rPr lang="en-GB" sz="1700" i="1">
                                    <a:latin typeface="Cambria Math" panose="02040503050406030204" pitchFamily="18" charset="0"/>
                                    <a:ea typeface="黑体" panose="02010609060101010101" pitchFamily="49" charset="-122"/>
                                    <a:cs typeface="Calibri" panose="020F0502020204030204" pitchFamily="34" charset="0"/>
                                  </a:rPr>
                                  <m:t>∗</m:t>
                                </m:r>
                                <m:func>
                                  <m:funcPr>
                                    <m:ctrlPr>
                                      <a:rPr lang="en-GB" sz="1700" i="1">
                                        <a:latin typeface="Cambria Math" panose="02040503050406030204" pitchFamily="18" charset="0"/>
                                        <a:cs typeface="Calibri" panose="020F0502020204030204" pitchFamily="34" charset="0"/>
                                      </a:rPr>
                                    </m:ctrlPr>
                                  </m:funcPr>
                                  <m:fName>
                                    <m:r>
                                      <m:rPr>
                                        <m:sty m:val="p"/>
                                      </m:rPr>
                                      <a:rPr lang="en-GB" sz="1700">
                                        <a:latin typeface="Cambria Math" panose="02040503050406030204" pitchFamily="18" charset="0"/>
                                        <a:ea typeface="黑体" panose="02010609060101010101" pitchFamily="49" charset="-122"/>
                                        <a:cs typeface="Calibri" panose="020F0502020204030204" pitchFamily="34" charset="0"/>
                                      </a:rPr>
                                      <m:t>cos</m:t>
                                    </m:r>
                                  </m:fName>
                                  <m:e>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𝛺</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Sub>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𝑡</m:t>
                                            </m:r>
                                          </m:e>
                                        </m:acc>
                                      </m:e>
                                    </m:d>
                                  </m:e>
                                </m:func>
                              </m:e>
                            </m:d>
                          </m:e>
                          <m:sup>
                            <m:r>
                              <a:rPr lang="en-GB" sz="1700">
                                <a:latin typeface="Cambria Math" panose="02040503050406030204" pitchFamily="18" charset="0"/>
                                <a:ea typeface="黑体" panose="02010609060101010101" pitchFamily="49" charset="-122"/>
                                <a:cs typeface="Calibri" panose="020F0502020204030204" pitchFamily="34" charset="0"/>
                              </a:rPr>
                              <m:t>2</m:t>
                            </m:r>
                          </m:sup>
                        </m:sSup>
                      </m:num>
                      <m:den>
                        <m:sSup>
                          <m:sSupPr>
                            <m:ctrlPr>
                              <a:rPr lang="en-GB" sz="1700" i="1">
                                <a:latin typeface="Cambria Math" panose="02040503050406030204" pitchFamily="18" charset="0"/>
                                <a:cs typeface="Calibri" panose="020F0502020204030204" pitchFamily="34" charset="0"/>
                              </a:rPr>
                            </m:ctrlPr>
                          </m:sSupPr>
                          <m:e>
                            <m:d>
                              <m:dPr>
                                <m:ctrlPr>
                                  <a:rPr lang="en-GB" sz="1700" i="1">
                                    <a:latin typeface="Cambria Math" panose="02040503050406030204" pitchFamily="18" charset="0"/>
                                    <a:cs typeface="Calibri" panose="020F0502020204030204" pitchFamily="34" charset="0"/>
                                  </a:rPr>
                                </m:ctrlPr>
                              </m:dPr>
                              <m:e>
                                <m:sSub>
                                  <m:sSubPr>
                                    <m:ctrlPr>
                                      <a:rPr lang="en-GB" sz="1700" i="1">
                                        <a:latin typeface="Cambria Math" panose="02040503050406030204" pitchFamily="18" charset="0"/>
                                        <a:cs typeface="Calibri" panose="020F0502020204030204" pitchFamily="34" charset="0"/>
                                      </a:rPr>
                                    </m:ctrlPr>
                                  </m:sSubPr>
                                  <m:e>
                                    <m:r>
                                      <a:rPr lang="en-GB" sz="1700" i="1">
                                        <a:latin typeface="Cambria Math" panose="02040503050406030204" pitchFamily="18" charset="0"/>
                                        <a:ea typeface="黑体" panose="02010609060101010101" pitchFamily="49" charset="-122"/>
                                        <a:cs typeface="Calibri" panose="020F0502020204030204" pitchFamily="34" charset="0"/>
                                      </a:rPr>
                                      <m:t>𝑑</m:t>
                                    </m:r>
                                  </m:e>
                                  <m:sub>
                                    <m:r>
                                      <a:rPr lang="en-GB" sz="1700">
                                        <a:latin typeface="Cambria Math" panose="02040503050406030204" pitchFamily="18" charset="0"/>
                                        <a:ea typeface="黑体" panose="02010609060101010101" pitchFamily="49" charset="-122"/>
                                        <a:cs typeface="Calibri" panose="020F0502020204030204" pitchFamily="34" charset="0"/>
                                      </a:rPr>
                                      <m:t>1</m:t>
                                    </m:r>
                                  </m:sub>
                                </m:sSub>
                                <m:r>
                                  <a:rPr lang="en-GB" sz="1700" i="1">
                                    <a:latin typeface="Cambria Math" panose="02040503050406030204" pitchFamily="18" charset="0"/>
                                    <a:ea typeface="黑体" panose="02010609060101010101" pitchFamily="49" charset="-122"/>
                                    <a:cs typeface="Calibri" panose="020F0502020204030204" pitchFamily="34" charset="0"/>
                                  </a:rPr>
                                  <m:t>−</m:t>
                                </m:r>
                                <m:sSub>
                                  <m:sSubPr>
                                    <m:ctrlPr>
                                      <a:rPr lang="en-GB" sz="1700" i="1">
                                        <a:latin typeface="Cambria Math" panose="02040503050406030204" pitchFamily="18" charset="0"/>
                                        <a:cs typeface="Calibri" panose="020F0502020204030204" pitchFamily="34" charset="0"/>
                                      </a:rPr>
                                    </m:ctrlPr>
                                  </m:sSubPr>
                                  <m:e>
                                    <m:acc>
                                      <m:accPr>
                                        <m:chr m:val="̃"/>
                                        <m:ctrlPr>
                                          <a:rPr lang="en-GB" sz="1700" i="1">
                                            <a:latin typeface="Cambria Math" panose="02040503050406030204" pitchFamily="18" charset="0"/>
                                            <a:cs typeface="Calibri" panose="020F0502020204030204" pitchFamily="34" charset="0"/>
                                          </a:rPr>
                                        </m:ctrlPr>
                                      </m:accPr>
                                      <m:e>
                                        <m:r>
                                          <a:rPr lang="en-GB" sz="1700" i="1">
                                            <a:latin typeface="Cambria Math" panose="02040503050406030204" pitchFamily="18" charset="0"/>
                                            <a:ea typeface="黑体" panose="02010609060101010101" pitchFamily="49" charset="-122"/>
                                            <a:cs typeface="Calibri" panose="020F0502020204030204" pitchFamily="34" charset="0"/>
                                          </a:rPr>
                                          <m:t>𝑤</m:t>
                                        </m:r>
                                      </m:e>
                                    </m:acc>
                                  </m:e>
                                  <m:sub>
                                    <m:r>
                                      <a:rPr lang="en-GB" sz="1700">
                                        <a:latin typeface="Cambria Math" panose="02040503050406030204" pitchFamily="18" charset="0"/>
                                        <a:ea typeface="黑体" panose="02010609060101010101" pitchFamily="49" charset="-122"/>
                                        <a:cs typeface="Calibri" panose="020F0502020204030204" pitchFamily="34" charset="0"/>
                                      </a:rPr>
                                      <m:t>1</m:t>
                                    </m:r>
                                  </m:sub>
                                </m:sSub>
                              </m:e>
                            </m:d>
                          </m:e>
                          <m:sup>
                            <m:r>
                              <a:rPr lang="en-GB" sz="1700">
                                <a:latin typeface="Cambria Math" panose="02040503050406030204" pitchFamily="18" charset="0"/>
                                <a:ea typeface="黑体" panose="02010609060101010101" pitchFamily="49" charset="-122"/>
                                <a:cs typeface="Calibri" panose="020F0502020204030204" pitchFamily="34" charset="0"/>
                              </a:rPr>
                              <m:t>2</m:t>
                            </m:r>
                          </m:sup>
                        </m:sSup>
                      </m:den>
                    </m:f>
                  </m:oMath>
                </a14:m>
                <a:endParaRPr lang="en-GB" sz="1700" dirty="0">
                  <a:latin typeface="Times New Roman" panose="02020603050405020304" pitchFamily="18" charset="0"/>
                  <a:ea typeface="黑体" panose="02010609060101010101" pitchFamily="49" charset="-122"/>
                  <a:cs typeface="Calibri" panose="020F0502020204030204" pitchFamily="34" charset="0"/>
                </a:endParaRPr>
              </a:p>
              <a:p>
                <a14:m>
                  <m:oMath xmlns:m="http://schemas.openxmlformats.org/officeDocument/2006/math">
                    <m:r>
                      <a:rPr lang="en-GB" sz="1800" i="1" smtClean="0">
                        <a:effectLst/>
                        <a:latin typeface="Cambria Math" panose="02040503050406030204" pitchFamily="18" charset="0"/>
                        <a:ea typeface="黑体" panose="02010609060101010101" pitchFamily="49" charset="-122"/>
                        <a:cs typeface="Arial" panose="020B0604020202020204" pitchFamily="34" charset="0"/>
                      </a:rPr>
                      <m:t>𝐸𝐼</m:t>
                    </m:r>
                    <m:sSubSup>
                      <m:sSubSupPr>
                        <m:ctrlPr>
                          <a:rPr lang="en-GB" sz="1800" i="1">
                            <a:effectLst/>
                            <a:latin typeface="Cambria Math" panose="02040503050406030204" pitchFamily="18" charset="0"/>
                          </a:rPr>
                        </m:ctrlPr>
                      </m:sSubSup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up>
                        <m:r>
                          <a:rPr lang="en-GB" sz="1800" i="1">
                            <a:effectLst/>
                            <a:latin typeface="Cambria Math" panose="02040503050406030204" pitchFamily="18" charset="0"/>
                            <a:ea typeface="黑体" panose="02010609060101010101" pitchFamily="49" charset="-122"/>
                            <a:cs typeface="Arial" panose="020B0604020202020204" pitchFamily="34" charset="0"/>
                          </a:rPr>
                          <m:t>′′′′</m:t>
                        </m:r>
                      </m:sup>
                    </m:sSubSup>
                    <m:r>
                      <a:rPr lang="en-GB" sz="1800" i="1">
                        <a:effectLst/>
                        <a:latin typeface="Cambria Math" panose="02040503050406030204" pitchFamily="18" charset="0"/>
                        <a:ea typeface="黑体" panose="02010609060101010101" pitchFamily="49" charset="-122"/>
                        <a:cs typeface="Arial" panose="020B0604020202020204" pitchFamily="34" charset="0"/>
                      </a:rPr>
                      <m:t>+</m:t>
                    </m:r>
                    <m:d>
                      <m:dPr>
                        <m:ctrlPr>
                          <a:rPr lang="en-GB" sz="1800" i="1">
                            <a:effectLst/>
                            <a:latin typeface="Cambria Math" panose="02040503050406030204" pitchFamily="18" charset="0"/>
                          </a:rPr>
                        </m:ctrlPr>
                      </m:dPr>
                      <m:e>
                        <m:r>
                          <a:rPr lang="en-GB" sz="1800" i="1">
                            <a:effectLst/>
                            <a:latin typeface="Cambria Math" panose="02040503050406030204" pitchFamily="18" charset="0"/>
                            <a:ea typeface="黑体" panose="02010609060101010101" pitchFamily="49" charset="-122"/>
                            <a:cs typeface="Arial" panose="020B0604020202020204" pitchFamily="34" charset="0"/>
                          </a:rPr>
                          <m:t>𝜌</m:t>
                        </m:r>
                        <m:r>
                          <a:rPr lang="en-GB" sz="1800" i="1">
                            <a:effectLst/>
                            <a:latin typeface="Cambria Math" panose="02040503050406030204" pitchFamily="18" charset="0"/>
                            <a:ea typeface="黑体" panose="02010609060101010101" pitchFamily="49" charset="-122"/>
                            <a:cs typeface="Arial" panose="020B0604020202020204" pitchFamily="34" charset="0"/>
                          </a:rPr>
                          <m:t>𝐴</m:t>
                        </m:r>
                        <m:r>
                          <a:rPr lang="en-GB" sz="1800">
                            <a:effectLst/>
                            <a:latin typeface="Cambria Math" panose="02040503050406030204" pitchFamily="18" charset="0"/>
                            <a:ea typeface="黑体" panose="02010609060101010101" pitchFamily="49" charset="-122"/>
                            <a:cs typeface="Arial" panose="020B0604020202020204" pitchFamily="34" charset="0"/>
                          </a:rPr>
                          <m:t>+</m:t>
                        </m:r>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𝑚</m:t>
                            </m:r>
                          </m:e>
                        </m:acc>
                        <m:r>
                          <a:rPr lang="en-GB" sz="1800" i="1">
                            <a:effectLst/>
                            <a:latin typeface="Cambria Math" panose="02040503050406030204" pitchFamily="18" charset="0"/>
                            <a:ea typeface="黑体" panose="02010609060101010101" pitchFamily="49" charset="-122"/>
                            <a:cs typeface="Arial" panose="020B0604020202020204" pitchFamily="34" charset="0"/>
                          </a:rPr>
                          <m:t>𝛿</m:t>
                        </m:r>
                        <m:d>
                          <m:dPr>
                            <m:ctrlPr>
                              <a:rPr lang="en-GB" sz="1800" i="1">
                                <a:effectLst/>
                                <a:latin typeface="Cambria Math" panose="02040503050406030204" pitchFamily="18" charset="0"/>
                              </a:rPr>
                            </m:ctrlPr>
                          </m:d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𝑥</m:t>
                                </m:r>
                              </m:e>
                            </m:acc>
                            <m:r>
                              <a:rPr lang="en-GB" sz="18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𝑋</m:t>
                                    </m:r>
                                  </m:e>
                                </m:acc>
                              </m:e>
                              <m:sub>
                                <m:r>
                                  <a:rPr lang="en-GB" sz="1800" i="1">
                                    <a:effectLst/>
                                    <a:latin typeface="Cambria Math" panose="02040503050406030204" pitchFamily="18" charset="0"/>
                                    <a:ea typeface="黑体" panose="02010609060101010101" pitchFamily="49" charset="-122"/>
                                    <a:cs typeface="Arial" panose="020B0604020202020204" pitchFamily="34" charset="0"/>
                                  </a:rPr>
                                  <m:t>𝑚</m:t>
                                </m:r>
                              </m:sub>
                            </m:sSub>
                          </m:e>
                        </m:d>
                      </m:e>
                    </m:d>
                    <m:acc>
                      <m:accPr>
                        <m:chr m:val="̈"/>
                        <m:ctrlPr>
                          <a:rPr lang="en-GB" sz="1800" i="1">
                            <a:effectLst/>
                            <a:latin typeface="Cambria Math" panose="02040503050406030204" pitchFamily="18" charset="0"/>
                          </a:rPr>
                        </m:ctrlPr>
                      </m:accPr>
                      <m:e>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e>
                    </m:acc>
                    <m:r>
                      <a:rPr lang="en-GB" sz="1800">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𝑐</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acc>
                      <m:accPr>
                        <m:chr m:val="̇"/>
                        <m:ctrlPr>
                          <a:rPr lang="en-GB" sz="1800" i="1">
                            <a:effectLst/>
                            <a:latin typeface="Cambria Math" panose="02040503050406030204" pitchFamily="18" charset="0"/>
                          </a:rPr>
                        </m:ctrlPr>
                      </m:accPr>
                      <m:e>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e>
                    </m:acc>
                    <m:r>
                      <a:rPr lang="en-GB" sz="1800">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黑体" panose="02010609060101010101" pitchFamily="49" charset="-122"/>
                            <a:cs typeface="Arial" panose="020B0604020202020204" pitchFamily="34" charset="0"/>
                          </a:rPr>
                          <m:t>𝑘</m:t>
                        </m:r>
                      </m:e>
                      <m:sub>
                        <m:r>
                          <a:rPr lang="en-GB" sz="1800" i="1">
                            <a:effectLst/>
                            <a:latin typeface="Cambria Math" panose="02040503050406030204" pitchFamily="18" charset="0"/>
                            <a:ea typeface="黑体" panose="02010609060101010101" pitchFamily="49" charset="-122"/>
                            <a:cs typeface="Arial" panose="020B0604020202020204" pitchFamily="34" charset="0"/>
                          </a:rPr>
                          <m:t>𝑟</m:t>
                        </m:r>
                      </m:sub>
                    </m:sSub>
                    <m:d>
                      <m:dPr>
                        <m:ctrlPr>
                          <a:rPr lang="en-GB" sz="1800" i="1">
                            <a:effectLst/>
                            <a:latin typeface="Cambria Math" panose="02040503050406030204" pitchFamily="18" charset="0"/>
                          </a:rPr>
                        </m:ctrlPr>
                      </m:dPr>
                      <m:e>
                        <m:sSubSup>
                          <m:sSubSupPr>
                            <m:ctrlPr>
                              <a:rPr lang="en-GB" sz="1800" i="1">
                                <a:effectLst/>
                                <a:latin typeface="Cambria Math" panose="02040503050406030204" pitchFamily="18" charset="0"/>
                              </a:rPr>
                            </m:ctrlPr>
                          </m:sSubSup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up>
                            <m:r>
                              <a:rPr lang="en-GB" sz="1800" i="1">
                                <a:effectLst/>
                                <a:latin typeface="Cambria Math" panose="02040503050406030204" pitchFamily="18" charset="0"/>
                                <a:ea typeface="黑体" panose="02010609060101010101" pitchFamily="49" charset="-122"/>
                                <a:cs typeface="Arial" panose="020B0604020202020204" pitchFamily="34" charset="0"/>
                              </a:rPr>
                              <m:t>′</m:t>
                            </m:r>
                          </m:sup>
                        </m:sSubSup>
                        <m:d>
                          <m:dPr>
                            <m:ctrlPr>
                              <a:rPr lang="en-GB" sz="1800" i="1">
                                <a:effectLst/>
                                <a:latin typeface="Cambria Math" panose="02040503050406030204" pitchFamily="18" charset="0"/>
                              </a:rPr>
                            </m:ctrlPr>
                          </m:d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𝑋</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𝑐</m:t>
                                </m:r>
                              </m:sub>
                            </m:sSub>
                          </m:e>
                        </m:d>
                        <m:r>
                          <a:rPr lang="en-GB" sz="1800" i="1">
                            <a:effectLst/>
                            <a:latin typeface="Cambria Math" panose="02040503050406030204" pitchFamily="18" charset="0"/>
                            <a:ea typeface="黑体" panose="02010609060101010101" pitchFamily="49" charset="-122"/>
                            <a:cs typeface="Arial" panose="020B0604020202020204" pitchFamily="34" charset="0"/>
                          </a:rPr>
                          <m:t>−</m:t>
                        </m:r>
                        <m:sSubSup>
                          <m:sSubSupPr>
                            <m:ctrlPr>
                              <a:rPr lang="en-GB" sz="1800" i="1">
                                <a:effectLst/>
                                <a:latin typeface="Cambria Math" panose="02040503050406030204" pitchFamily="18" charset="0"/>
                              </a:rPr>
                            </m:ctrlPr>
                          </m:sSubSup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1</m:t>
                            </m:r>
                          </m:sub>
                          <m:sup>
                            <m:r>
                              <a:rPr lang="en-GB" sz="1800" i="1">
                                <a:effectLst/>
                                <a:latin typeface="Cambria Math" panose="02040503050406030204" pitchFamily="18" charset="0"/>
                                <a:ea typeface="黑体" panose="02010609060101010101" pitchFamily="49" charset="-122"/>
                                <a:cs typeface="Arial" panose="020B0604020202020204" pitchFamily="34" charset="0"/>
                              </a:rPr>
                              <m:t>′</m:t>
                            </m:r>
                          </m:sup>
                        </m:sSubSup>
                        <m:d>
                          <m:dPr>
                            <m:ctrlPr>
                              <a:rPr lang="en-GB" sz="1800" i="1">
                                <a:effectLst/>
                                <a:latin typeface="Cambria Math" panose="02040503050406030204" pitchFamily="18" charset="0"/>
                              </a:rPr>
                            </m:ctrlPr>
                          </m:d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𝑋</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𝑐</m:t>
                                </m:r>
                              </m:sub>
                            </m:sSub>
                          </m:e>
                        </m:d>
                      </m:e>
                    </m:d>
                    <m:sSup>
                      <m:sSupPr>
                        <m:ctrlPr>
                          <a:rPr lang="en-GB" sz="1800" i="1">
                            <a:effectLst/>
                            <a:latin typeface="Cambria Math" panose="02040503050406030204" pitchFamily="18" charset="0"/>
                          </a:rPr>
                        </m:ctrlPr>
                      </m:sSupPr>
                      <m:e>
                        <m:r>
                          <a:rPr lang="en-GB" sz="1800" i="1">
                            <a:effectLst/>
                            <a:latin typeface="Cambria Math" panose="02040503050406030204" pitchFamily="18" charset="0"/>
                            <a:ea typeface="黑体" panose="02010609060101010101" pitchFamily="49" charset="-122"/>
                            <a:cs typeface="Arial" panose="020B0604020202020204" pitchFamily="34" charset="0"/>
                          </a:rPr>
                          <m:t>𝛿</m:t>
                        </m:r>
                      </m:e>
                      <m:sup>
                        <m:r>
                          <a:rPr lang="en-GB" sz="1800" i="1">
                            <a:effectLst/>
                            <a:latin typeface="Cambria Math" panose="02040503050406030204" pitchFamily="18" charset="0"/>
                            <a:ea typeface="黑体" panose="02010609060101010101" pitchFamily="49" charset="-122"/>
                            <a:cs typeface="Arial" panose="020B0604020202020204" pitchFamily="34" charset="0"/>
                          </a:rPr>
                          <m:t>′</m:t>
                        </m:r>
                      </m:sup>
                    </m:sSup>
                    <m:d>
                      <m:dPr>
                        <m:ctrlPr>
                          <a:rPr lang="en-GB" sz="1800" i="1">
                            <a:effectLst/>
                            <a:latin typeface="Cambria Math" panose="02040503050406030204" pitchFamily="18" charset="0"/>
                          </a:rPr>
                        </m:ctrlPr>
                      </m:d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𝑥</m:t>
                            </m:r>
                          </m:e>
                        </m:acc>
                        <m:r>
                          <a:rPr lang="en-GB" sz="18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𝑋</m:t>
                                </m:r>
                              </m:e>
                            </m:acc>
                          </m:e>
                          <m:sub>
                            <m:r>
                              <a:rPr lang="en-GB" sz="1800" i="1">
                                <a:effectLst/>
                                <a:latin typeface="Cambria Math" panose="02040503050406030204" pitchFamily="18" charset="0"/>
                                <a:ea typeface="黑体" panose="02010609060101010101" pitchFamily="49" charset="-122"/>
                                <a:cs typeface="Arial" panose="020B0604020202020204" pitchFamily="34" charset="0"/>
                              </a:rPr>
                              <m:t>𝑐</m:t>
                            </m:r>
                          </m:sub>
                        </m:sSub>
                      </m:e>
                    </m:d>
                    <m:r>
                      <a:rPr lang="en-GB" sz="1800">
                        <a:effectLst/>
                        <a:latin typeface="Cambria Math" panose="02040503050406030204" pitchFamily="18" charset="0"/>
                        <a:ea typeface="黑体" panose="02010609060101010101" pitchFamily="49" charset="-122"/>
                        <a:cs typeface="Arial" panose="020B0604020202020204" pitchFamily="34"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ea typeface="黑体" panose="02010609060101010101" pitchFamily="49" charset="-122"/>
                            <a:cs typeface="Arial" panose="020B0604020202020204" pitchFamily="34" charset="0"/>
                          </a:rPr>
                          <m:t>1</m:t>
                        </m:r>
                      </m:num>
                      <m:den>
                        <m:r>
                          <a:rPr lang="en-GB" sz="1800">
                            <a:effectLst/>
                            <a:latin typeface="Cambria Math" panose="02040503050406030204" pitchFamily="18" charset="0"/>
                            <a:ea typeface="黑体" panose="02010609060101010101" pitchFamily="49" charset="-122"/>
                            <a:cs typeface="Arial" panose="020B0604020202020204" pitchFamily="34" charset="0"/>
                          </a:rPr>
                          <m:t>2</m:t>
                        </m:r>
                      </m:den>
                    </m:f>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黑体" panose="02010609060101010101" pitchFamily="49" charset="-122"/>
                            <a:cs typeface="Arial" panose="020B0604020202020204" pitchFamily="34" charset="0"/>
                          </a:rPr>
                          <m:t>𝜀</m:t>
                        </m:r>
                      </m:e>
                      <m:sub>
                        <m:r>
                          <a:rPr lang="en-GB" sz="1800">
                            <a:effectLst/>
                            <a:latin typeface="Cambria Math" panose="02040503050406030204" pitchFamily="18" charset="0"/>
                            <a:ea typeface="黑体" panose="02010609060101010101" pitchFamily="49" charset="-122"/>
                            <a:cs typeface="Arial" panose="020B0604020202020204" pitchFamily="34" charset="0"/>
                          </a:rPr>
                          <m:t>0</m:t>
                        </m:r>
                      </m:sub>
                    </m:sSub>
                    <m:f>
                      <m:fPr>
                        <m:ctrlPr>
                          <a:rPr lang="en-GB" sz="1800" i="1">
                            <a:effectLst/>
                            <a:latin typeface="Cambria Math" panose="02040503050406030204" pitchFamily="18" charset="0"/>
                          </a:rPr>
                        </m:ctrlPr>
                      </m:fPr>
                      <m:num>
                        <m:r>
                          <a:rPr lang="en-GB" sz="1800" i="1">
                            <a:effectLst/>
                            <a:latin typeface="Cambria Math" panose="02040503050406030204" pitchFamily="18" charset="0"/>
                            <a:ea typeface="黑体" panose="02010609060101010101" pitchFamily="49" charset="-122"/>
                            <a:cs typeface="Arial" panose="020B0604020202020204" pitchFamily="34" charset="0"/>
                          </a:rPr>
                          <m:t>𝑏</m:t>
                        </m:r>
                        <m:sSup>
                          <m:sSupPr>
                            <m:ctrlPr>
                              <a:rPr lang="en-GB" sz="1800" i="1">
                                <a:effectLst/>
                                <a:latin typeface="Cambria Math" panose="02040503050406030204" pitchFamily="18" charset="0"/>
                              </a:rPr>
                            </m:ctrlPr>
                          </m:sSupPr>
                          <m:e>
                            <m:d>
                              <m:dPr>
                                <m:begChr m:val="["/>
                                <m:endChr m:val="]"/>
                                <m:ctrlPr>
                                  <a:rPr lang="en-GB" sz="1800" i="1">
                                    <a:effectLst/>
                                    <a:latin typeface="Cambria Math" panose="02040503050406030204" pitchFamily="18" charset="0"/>
                                  </a:rPr>
                                </m:ctrlPr>
                              </m:dPr>
                              <m:e>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黑体" panose="02010609060101010101" pitchFamily="49" charset="-122"/>
                                        <a:cs typeface="Arial" panose="020B0604020202020204" pitchFamily="34" charset="0"/>
                                      </a:rPr>
                                      <m:t>𝑉</m:t>
                                    </m:r>
                                  </m:e>
                                  <m:sub>
                                    <m:r>
                                      <a:rPr lang="en-GB" sz="1800" i="1">
                                        <a:effectLst/>
                                        <a:latin typeface="Cambria Math" panose="02040503050406030204" pitchFamily="18" charset="0"/>
                                        <a:ea typeface="黑体" panose="02010609060101010101" pitchFamily="49" charset="-122"/>
                                        <a:cs typeface="Arial" panose="020B0604020202020204" pitchFamily="34" charset="0"/>
                                      </a:rPr>
                                      <m:t>𝐷𝐶</m:t>
                                    </m:r>
                                    <m:r>
                                      <a:rPr lang="en-GB" sz="1800" i="1">
                                        <a:effectLst/>
                                        <a:latin typeface="Cambria Math" panose="02040503050406030204" pitchFamily="18" charset="0"/>
                                        <a:ea typeface="黑体" panose="02010609060101010101" pitchFamily="49" charset="-122"/>
                                        <a:cs typeface="Arial" panose="020B0604020202020204" pitchFamily="34" charset="0"/>
                                      </a:rPr>
                                      <m:t>2</m:t>
                                    </m:r>
                                  </m:sub>
                                </m:sSub>
                                <m:r>
                                  <a:rPr lang="en-GB" sz="1800">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黑体" panose="02010609060101010101" pitchFamily="49" charset="-122"/>
                                        <a:cs typeface="Arial" panose="020B0604020202020204" pitchFamily="34" charset="0"/>
                                      </a:rPr>
                                      <m:t>𝑉</m:t>
                                    </m:r>
                                  </m:e>
                                  <m:sub>
                                    <m:r>
                                      <a:rPr lang="en-GB" sz="1800" i="1">
                                        <a:effectLst/>
                                        <a:latin typeface="Cambria Math" panose="02040503050406030204" pitchFamily="18" charset="0"/>
                                        <a:ea typeface="黑体" panose="02010609060101010101" pitchFamily="49" charset="-122"/>
                                        <a:cs typeface="Arial" panose="020B0604020202020204" pitchFamily="34" charset="0"/>
                                      </a:rPr>
                                      <m:t>𝐴𝐶</m:t>
                                    </m:r>
                                    <m:r>
                                      <a:rPr lang="en-GB" sz="1800" i="1">
                                        <a:effectLst/>
                                        <a:latin typeface="Cambria Math" panose="02040503050406030204" pitchFamily="18" charset="0"/>
                                        <a:ea typeface="黑体" panose="02010609060101010101" pitchFamily="49" charset="-122"/>
                                        <a:cs typeface="Arial" panose="020B0604020202020204" pitchFamily="34" charset="0"/>
                                      </a:rPr>
                                      <m:t>2</m:t>
                                    </m:r>
                                  </m:sub>
                                </m:sSub>
                                <m:r>
                                  <a:rPr lang="en-GB" sz="1800" i="1">
                                    <a:effectLst/>
                                    <a:latin typeface="Cambria Math" panose="02040503050406030204" pitchFamily="18" charset="0"/>
                                    <a:ea typeface="黑体" panose="02010609060101010101" pitchFamily="49" charset="-122"/>
                                    <a:cs typeface="Arial" panose="020B0604020202020204" pitchFamily="34" charset="0"/>
                                  </a:rPr>
                                  <m:t>∗</m:t>
                                </m:r>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ea typeface="黑体" panose="02010609060101010101" pitchFamily="49" charset="-122"/>
                                        <a:cs typeface="Arial" panose="020B0604020202020204" pitchFamily="34" charset="0"/>
                                      </a:rPr>
                                      <m:t>cos</m:t>
                                    </m:r>
                                  </m:fName>
                                  <m:e>
                                    <m:d>
                                      <m:dPr>
                                        <m:ctrlPr>
                                          <a:rPr lang="en-GB" sz="1800" i="1">
                                            <a:effectLst/>
                                            <a:latin typeface="Cambria Math" panose="02040503050406030204" pitchFamily="18" charset="0"/>
                                          </a:rPr>
                                        </m:ctrlPr>
                                      </m:dPr>
                                      <m:e>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𝛺</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𝑡</m:t>
                                            </m:r>
                                          </m:e>
                                        </m:acc>
                                      </m:e>
                                    </m:d>
                                  </m:e>
                                </m:func>
                              </m:e>
                            </m:d>
                          </m:e>
                          <m:sup>
                            <m:r>
                              <a:rPr lang="en-GB" sz="1800">
                                <a:effectLst/>
                                <a:latin typeface="Cambria Math" panose="02040503050406030204" pitchFamily="18" charset="0"/>
                                <a:ea typeface="黑体" panose="02010609060101010101" pitchFamily="49" charset="-122"/>
                                <a:cs typeface="Arial" panose="020B0604020202020204" pitchFamily="34" charset="0"/>
                              </a:rPr>
                              <m:t>2</m:t>
                            </m:r>
                          </m:sup>
                        </m:sSup>
                      </m:num>
                      <m:den>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黑体" panose="02010609060101010101" pitchFamily="49" charset="-122"/>
                                        <a:cs typeface="Arial" panose="020B0604020202020204" pitchFamily="34" charset="0"/>
                                      </a:rPr>
                                      <m:t>𝑑</m:t>
                                    </m:r>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r>
                                  <a:rPr lang="en-GB" sz="18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800" i="1">
                                        <a:effectLst/>
                                        <a:latin typeface="Cambria Math" panose="02040503050406030204" pitchFamily="18" charset="0"/>
                                      </a:rPr>
                                    </m:ctrlPr>
                                  </m:sSubPr>
                                  <m:e>
                                    <m:acc>
                                      <m:accPr>
                                        <m:chr m:val="̃"/>
                                        <m:ctrlPr>
                                          <a:rPr lang="en-GB" sz="1800" i="1">
                                            <a:effectLst/>
                                            <a:latin typeface="Cambria Math" panose="02040503050406030204" pitchFamily="18" charset="0"/>
                                          </a:rPr>
                                        </m:ctrlPr>
                                      </m:accPr>
                                      <m:e>
                                        <m:r>
                                          <a:rPr lang="en-GB" sz="1800" i="1">
                                            <a:effectLst/>
                                            <a:latin typeface="Cambria Math" panose="02040503050406030204" pitchFamily="18" charset="0"/>
                                            <a:ea typeface="黑体" panose="02010609060101010101" pitchFamily="49" charset="-122"/>
                                            <a:cs typeface="Arial" panose="020B0604020202020204" pitchFamily="34" charset="0"/>
                                          </a:rPr>
                                          <m:t>𝑤</m:t>
                                        </m:r>
                                      </m:e>
                                    </m:acc>
                                  </m:e>
                                  <m:sub>
                                    <m:r>
                                      <a:rPr lang="en-GB" sz="1800">
                                        <a:effectLst/>
                                        <a:latin typeface="Cambria Math" panose="02040503050406030204" pitchFamily="18" charset="0"/>
                                        <a:ea typeface="黑体" panose="02010609060101010101" pitchFamily="49" charset="-122"/>
                                        <a:cs typeface="Arial" panose="020B0604020202020204" pitchFamily="34" charset="0"/>
                                      </a:rPr>
                                      <m:t>2</m:t>
                                    </m:r>
                                  </m:sub>
                                </m:sSub>
                              </m:e>
                            </m:d>
                          </m:e>
                          <m:sup>
                            <m:r>
                              <a:rPr lang="en-GB" sz="1800">
                                <a:effectLst/>
                                <a:latin typeface="Cambria Math" panose="02040503050406030204" pitchFamily="18" charset="0"/>
                                <a:ea typeface="黑体" panose="02010609060101010101" pitchFamily="49" charset="-122"/>
                                <a:cs typeface="Arial" panose="020B0604020202020204" pitchFamily="34" charset="0"/>
                              </a:rPr>
                              <m:t>2</m:t>
                            </m:r>
                          </m:sup>
                        </m:sSup>
                      </m:den>
                    </m:f>
                  </m:oMath>
                </a14:m>
                <a:endParaRPr lang="en-US" altLang="zh-CN" sz="1700" dirty="0">
                  <a:effectLst/>
                  <a:latin typeface="Times New Roman" panose="02020603050405020304" pitchFamily="18" charset="0"/>
                  <a:ea typeface="宋体" panose="02010600030101010101" pitchFamily="2" charset="-122"/>
                </a:endParaRPr>
              </a:p>
              <a:p>
                <a14:m>
                  <m:oMath xmlns:m="http://schemas.openxmlformats.org/officeDocument/2006/math">
                    <m:r>
                      <a:rPr lang="en-GB" sz="1800" i="1" smtClean="0">
                        <a:effectLst/>
                        <a:latin typeface="Cambria Math" panose="02040503050406030204" pitchFamily="18" charset="0"/>
                        <a:ea typeface="黑体" panose="02010609060101010101" pitchFamily="49" charset="-122"/>
                        <a:cs typeface="Calibri" panose="020F0502020204030204" pitchFamily="34" charset="0"/>
                      </a:rPr>
                      <m:t>𝐸𝐼</m:t>
                    </m:r>
                    <m:sSubSup>
                      <m:sSubSupPr>
                        <m:ctrlPr>
                          <a:rPr lang="en-GB" sz="1800" i="1">
                            <a:effectLst/>
                            <a:latin typeface="Cambria Math" panose="02040503050406030204" pitchFamily="18" charset="0"/>
                            <a:cs typeface="Calibri" panose="020F0502020204030204" pitchFamily="34" charset="0"/>
                          </a:rPr>
                        </m:ctrlPr>
                      </m:sSubSup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bSup>
                    <m:r>
                      <a:rPr lang="en-GB" sz="1800">
                        <a:effectLst/>
                        <a:latin typeface="Cambria Math" panose="02040503050406030204" pitchFamily="18" charset="0"/>
                        <a:ea typeface="黑体" panose="02010609060101010101" pitchFamily="49" charset="-122"/>
                        <a:cs typeface="Calibri" panose="020F0502020204030204" pitchFamily="34" charset="0"/>
                      </a:rPr>
                      <m:t>+</m:t>
                    </m:r>
                    <m:r>
                      <a:rPr lang="en-GB" sz="1800" i="1">
                        <a:effectLst/>
                        <a:latin typeface="Cambria Math" panose="02040503050406030204" pitchFamily="18" charset="0"/>
                        <a:ea typeface="黑体" panose="02010609060101010101" pitchFamily="49" charset="-122"/>
                        <a:cs typeface="Calibri" panose="020F0502020204030204" pitchFamily="34" charset="0"/>
                      </a:rPr>
                      <m:t>𝜌</m:t>
                    </m:r>
                    <m:r>
                      <a:rPr lang="en-GB" sz="1800" i="1">
                        <a:effectLst/>
                        <a:latin typeface="Cambria Math" panose="02040503050406030204" pitchFamily="18" charset="0"/>
                        <a:ea typeface="黑体" panose="02010609060101010101" pitchFamily="49" charset="-122"/>
                        <a:cs typeface="Calibri" panose="020F0502020204030204" pitchFamily="34" charset="0"/>
                      </a:rPr>
                      <m:t>𝐴</m:t>
                    </m:r>
                    <m:acc>
                      <m:accPr>
                        <m:chr m:val="̈"/>
                        <m:ctrlPr>
                          <a:rPr lang="en-GB" sz="1800" i="1">
                            <a:effectLst/>
                            <a:latin typeface="Cambria Math" panose="02040503050406030204" pitchFamily="18" charset="0"/>
                            <a:cs typeface="Calibri" panose="020F0502020204030204" pitchFamily="34" charset="0"/>
                          </a:rPr>
                        </m:ctrlPr>
                      </m:acc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e>
                    </m:acc>
                    <m:r>
                      <a:rPr lang="en-GB" sz="1800">
                        <a:effectLst/>
                        <a:latin typeface="Cambria Math" panose="02040503050406030204" pitchFamily="18" charset="0"/>
                        <a:ea typeface="黑体" panose="02010609060101010101" pitchFamily="49" charset="-122"/>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𝑐</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acc>
                      <m:accPr>
                        <m:chr m:val="̇"/>
                        <m:ctrlPr>
                          <a:rPr lang="en-GB" sz="1800" i="1">
                            <a:effectLst/>
                            <a:latin typeface="Cambria Math" panose="02040503050406030204" pitchFamily="18" charset="0"/>
                            <a:cs typeface="Calibri" panose="020F0502020204030204" pitchFamily="34" charset="0"/>
                          </a:rPr>
                        </m:ctrlPr>
                      </m:acc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e>
                    </m:acc>
                    <m:r>
                      <a:rPr lang="en-GB" sz="1800">
                        <a:effectLst/>
                        <a:latin typeface="Cambria Math" panose="02040503050406030204" pitchFamily="18" charset="0"/>
                        <a:ea typeface="黑体" panose="02010609060101010101" pitchFamily="49" charset="-122"/>
                        <a:cs typeface="Calibri" panose="020F0502020204030204" pitchFamily="34" charset="0"/>
                      </a:rPr>
                      <m:t>+</m:t>
                    </m:r>
                    <m:f>
                      <m:fPr>
                        <m:ctrlPr>
                          <a:rPr lang="en-GB" sz="1800" i="1">
                            <a:effectLst/>
                            <a:latin typeface="Cambria Math" panose="02040503050406030204" pitchFamily="18" charset="0"/>
                          </a:rPr>
                        </m:ctrlPr>
                      </m:fPr>
                      <m:num>
                        <m:r>
                          <a:rPr lang="en-GB" sz="1800" i="1">
                            <a:effectLst/>
                            <a:latin typeface="Cambria Math" panose="02040503050406030204" pitchFamily="18" charset="0"/>
                            <a:ea typeface="黑体" panose="02010609060101010101" pitchFamily="49" charset="-122"/>
                            <a:cs typeface="Arial" panose="020B0604020202020204" pitchFamily="34" charset="0"/>
                          </a:rPr>
                          <m:t>1</m:t>
                        </m:r>
                      </m:num>
                      <m:den>
                        <m:r>
                          <a:rPr lang="en-GB" sz="1800" i="1">
                            <a:effectLst/>
                            <a:latin typeface="Cambria Math" panose="02040503050406030204" pitchFamily="18" charset="0"/>
                            <a:ea typeface="黑体" panose="02010609060101010101" pitchFamily="49" charset="-122"/>
                            <a:cs typeface="Arial" panose="020B0604020202020204" pitchFamily="34" charset="0"/>
                          </a:rPr>
                          <m:t>2</m:t>
                        </m:r>
                      </m:den>
                    </m:f>
                    <m:d>
                      <m:dPr>
                        <m:begChr m:val="["/>
                        <m:endChr m:val="]"/>
                        <m:ctrlPr>
                          <a:rPr lang="en-GB" sz="1800" i="1">
                            <a:effectLst/>
                            <a:latin typeface="Cambria Math" panose="02040503050406030204" pitchFamily="18" charset="0"/>
                            <a:cs typeface="Calibri" panose="020F0502020204030204" pitchFamily="34" charset="0"/>
                          </a:rPr>
                        </m:ctrlPr>
                      </m:dPr>
                      <m:e>
                        <m:r>
                          <a:rPr lang="en-GB" sz="1800" i="1">
                            <a:effectLst/>
                            <a:latin typeface="Cambria Math" panose="02040503050406030204" pitchFamily="18" charset="0"/>
                            <a:ea typeface="黑体" panose="02010609060101010101" pitchFamily="49" charset="-122"/>
                            <a:cs typeface="Arial" panose="020B0604020202020204" pitchFamily="34" charset="0"/>
                          </a:rPr>
                          <m:t>𝑀</m:t>
                        </m:r>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𝑊</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𝑎</m:t>
                            </m:r>
                          </m:sub>
                        </m:sSub>
                        <m:r>
                          <a:rPr lang="en-GB" sz="1800" i="1">
                            <a:effectLst/>
                            <a:latin typeface="Cambria Math" panose="02040503050406030204" pitchFamily="18" charset="0"/>
                            <a:ea typeface="黑体" panose="02010609060101010101" pitchFamily="49" charset="-122"/>
                            <a:cs typeface="Arial" panose="020B0604020202020204" pitchFamily="34" charset="0"/>
                          </a:rPr>
                          <m:t>−</m:t>
                        </m:r>
                        <m:f>
                          <m:fPr>
                            <m:ctrlPr>
                              <a:rPr lang="en-GB" sz="1800" i="1">
                                <a:effectLst/>
                                <a:latin typeface="Cambria Math" panose="02040503050406030204" pitchFamily="18" charset="0"/>
                              </a:rPr>
                            </m:ctrlPr>
                          </m:fPr>
                          <m:num>
                            <m:r>
                              <a:rPr lang="en-GB" sz="1800" i="1">
                                <a:effectLst/>
                                <a:latin typeface="Cambria Math" panose="02040503050406030204" pitchFamily="18" charset="0"/>
                                <a:ea typeface="黑体" panose="02010609060101010101" pitchFamily="49" charset="-122"/>
                                <a:cs typeface="Arial" panose="020B0604020202020204" pitchFamily="34" charset="0"/>
                              </a:rPr>
                              <m:t>1</m:t>
                            </m:r>
                          </m:num>
                          <m:den>
                            <m:r>
                              <a:rPr lang="en-GB" sz="1800" i="1">
                                <a:effectLst/>
                                <a:latin typeface="Cambria Math" panose="02040503050406030204" pitchFamily="18" charset="0"/>
                                <a:ea typeface="黑体" panose="02010609060101010101" pitchFamily="49" charset="-122"/>
                                <a:cs typeface="Arial" panose="020B0604020202020204" pitchFamily="34" charset="0"/>
                              </a:rPr>
                              <m:t>2</m:t>
                            </m:r>
                          </m:den>
                        </m:f>
                        <m:r>
                          <a:rPr lang="en-GB" sz="1800" i="1">
                            <a:effectLst/>
                            <a:latin typeface="Cambria Math" panose="02040503050406030204" pitchFamily="18" charset="0"/>
                            <a:ea typeface="黑体" panose="02010609060101010101" pitchFamily="49" charset="-122"/>
                            <a:cs typeface="Arial" panose="020B0604020202020204" pitchFamily="34" charset="0"/>
                          </a:rPr>
                          <m:t>𝑘</m:t>
                        </m:r>
                        <m:nary>
                          <m:naryPr>
                            <m:limLoc m:val="subSup"/>
                            <m:ctrlPr>
                              <a:rPr lang="en-GB" sz="1800" i="1">
                                <a:effectLst/>
                                <a:latin typeface="Cambria Math" panose="02040503050406030204" pitchFamily="18" charset="0"/>
                                <a:cs typeface="Calibri" panose="020F0502020204030204" pitchFamily="34" charset="0"/>
                              </a:rPr>
                            </m:ctrlPr>
                          </m:naryPr>
                          <m:sub>
                            <m:r>
                              <a:rPr lang="en-GB" sz="1800">
                                <a:effectLst/>
                                <a:latin typeface="Cambria Math" panose="02040503050406030204" pitchFamily="18" charset="0"/>
                                <a:ea typeface="黑体" panose="02010609060101010101" pitchFamily="49" charset="-122"/>
                                <a:cs typeface="Calibri" panose="020F0502020204030204" pitchFamily="34" charset="0"/>
                              </a:rPr>
                              <m:t>0</m:t>
                            </m:r>
                          </m:sub>
                          <m:sup>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黑体" panose="02010609060101010101" pitchFamily="49" charset="-122"/>
                                    <a:cs typeface="Calibri" panose="020F0502020204030204" pitchFamily="34" charset="0"/>
                                  </a:rPr>
                                  <m:t>𝐿</m:t>
                                </m:r>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sup>
                          <m:e>
                            <m:sSup>
                              <m:sSupPr>
                                <m:ctrlPr>
                                  <a:rPr lang="en-GB" sz="1800" i="1">
                                    <a:effectLst/>
                                    <a:latin typeface="Cambria Math" panose="02040503050406030204" pitchFamily="18" charset="0"/>
                                    <a:cs typeface="Calibri" panose="020F0502020204030204" pitchFamily="34" charset="0"/>
                                  </a:rPr>
                                </m:ctrlPr>
                              </m:sSupPr>
                              <m:e>
                                <m:d>
                                  <m:dPr>
                                    <m:ctrlPr>
                                      <a:rPr lang="en-GB" sz="1800" i="1">
                                        <a:effectLst/>
                                        <a:latin typeface="Cambria Math" panose="02040503050406030204" pitchFamily="18" charset="0"/>
                                        <a:cs typeface="Calibri" panose="020F0502020204030204" pitchFamily="34" charset="0"/>
                                      </a:rPr>
                                    </m:ctrlPr>
                                  </m:dPr>
                                  <m:e>
                                    <m:sSubSup>
                                      <m:sSubSupPr>
                                        <m:ctrlPr>
                                          <a:rPr lang="en-GB" sz="1800" i="1">
                                            <a:effectLst/>
                                            <a:latin typeface="Cambria Math" panose="02040503050406030204" pitchFamily="18" charset="0"/>
                                            <a:cs typeface="Calibri" panose="020F0502020204030204" pitchFamily="34" charset="0"/>
                                          </a:rPr>
                                        </m:ctrlPr>
                                      </m:sSubSup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bSup>
                                  </m:e>
                                </m:d>
                              </m:e>
                              <m:sup>
                                <m:r>
                                  <a:rPr lang="en-GB" sz="1800">
                                    <a:effectLst/>
                                    <a:latin typeface="Cambria Math" panose="02040503050406030204" pitchFamily="18" charset="0"/>
                                    <a:ea typeface="黑体" panose="02010609060101010101" pitchFamily="49" charset="-122"/>
                                    <a:cs typeface="Calibri" panose="020F0502020204030204" pitchFamily="34" charset="0"/>
                                  </a:rPr>
                                  <m:t>2</m:t>
                                </m:r>
                              </m:sup>
                            </m:sSup>
                            <m:r>
                              <a:rPr lang="en-GB" sz="1800" i="1">
                                <a:effectLst/>
                                <a:latin typeface="Cambria Math" panose="02040503050406030204" pitchFamily="18" charset="0"/>
                                <a:ea typeface="黑体" panose="02010609060101010101" pitchFamily="49" charset="-122"/>
                                <a:cs typeface="Calibri" panose="020F0502020204030204" pitchFamily="34" charset="0"/>
                              </a:rPr>
                              <m:t>𝑑𝑥</m:t>
                            </m:r>
                          </m:e>
                        </m:nary>
                      </m:e>
                    </m:d>
                    <m:sSubSup>
                      <m:sSubSupPr>
                        <m:ctrlPr>
                          <a:rPr lang="en-GB" sz="1800" i="1">
                            <a:effectLst/>
                            <a:latin typeface="Cambria Math" panose="02040503050406030204" pitchFamily="18" charset="0"/>
                            <a:cs typeface="Calibri" panose="020F0502020204030204" pitchFamily="34" charset="0"/>
                          </a:rPr>
                        </m:ctrlPr>
                      </m:sSubSup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bSup>
                    <m:r>
                      <a:rPr lang="en-GB" sz="1800">
                        <a:effectLst/>
                        <a:latin typeface="Cambria Math" panose="02040503050406030204" pitchFamily="18" charset="0"/>
                        <a:ea typeface="黑体" panose="02010609060101010101" pitchFamily="49" charset="-122"/>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𝑘</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𝑟</m:t>
                        </m:r>
                      </m:sub>
                    </m:sSub>
                    <m:d>
                      <m:dPr>
                        <m:ctrlPr>
                          <a:rPr lang="en-GB" sz="1800" i="1">
                            <a:effectLst/>
                            <a:latin typeface="Cambria Math" panose="02040503050406030204" pitchFamily="18" charset="0"/>
                            <a:cs typeface="Calibri" panose="020F0502020204030204" pitchFamily="34" charset="0"/>
                          </a:rPr>
                        </m:ctrlPr>
                      </m:dPr>
                      <m:e>
                        <m:sSubSup>
                          <m:sSubSupPr>
                            <m:ctrlPr>
                              <a:rPr lang="en-GB" sz="1800" i="1">
                                <a:effectLst/>
                                <a:latin typeface="Cambria Math" panose="02040503050406030204" pitchFamily="18" charset="0"/>
                                <a:cs typeface="Calibri" panose="020F0502020204030204" pitchFamily="34" charset="0"/>
                              </a:rPr>
                            </m:ctrlPr>
                          </m:sSubSup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800" i="1">
                                <a:effectLst/>
                                <a:latin typeface="Cambria Math" panose="02040503050406030204" pitchFamily="18" charset="0"/>
                                <a:cs typeface="Calibri" panose="020F0502020204030204" pitchFamily="34" charset="0"/>
                              </a:rPr>
                            </m:ctrlPr>
                          </m:d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𝑋</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𝑐</m:t>
                                </m:r>
                              </m:sub>
                            </m:sSub>
                          </m:e>
                        </m:d>
                        <m:r>
                          <a:rPr lang="en-GB" sz="1800" i="1">
                            <a:effectLst/>
                            <a:latin typeface="Cambria Math" panose="02040503050406030204" pitchFamily="18" charset="0"/>
                            <a:ea typeface="黑体" panose="02010609060101010101" pitchFamily="49" charset="-122"/>
                            <a:cs typeface="Calibri" panose="020F0502020204030204" pitchFamily="34" charset="0"/>
                          </a:rPr>
                          <m:t>−</m:t>
                        </m:r>
                        <m:sSubSup>
                          <m:sSubSupPr>
                            <m:ctrlPr>
                              <a:rPr lang="en-GB" sz="1800" i="1">
                                <a:effectLst/>
                                <a:latin typeface="Cambria Math" panose="02040503050406030204" pitchFamily="18" charset="0"/>
                                <a:cs typeface="Calibri" panose="020F0502020204030204" pitchFamily="34" charset="0"/>
                              </a:rPr>
                            </m:ctrlPr>
                          </m:sSubSup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1</m:t>
                            </m:r>
                          </m:sub>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bSup>
                        <m:d>
                          <m:dPr>
                            <m:ctrlPr>
                              <a:rPr lang="en-GB" sz="1800" i="1">
                                <a:effectLst/>
                                <a:latin typeface="Cambria Math" panose="02040503050406030204" pitchFamily="18" charset="0"/>
                                <a:cs typeface="Calibri" panose="020F0502020204030204" pitchFamily="34" charset="0"/>
                              </a:rPr>
                            </m:ctrlPr>
                          </m:d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𝑋</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𝑐</m:t>
                                </m:r>
                              </m:sub>
                            </m:sSub>
                          </m:e>
                        </m:d>
                      </m:e>
                    </m:d>
                    <m:sSup>
                      <m:sSupPr>
                        <m:ctrlPr>
                          <a:rPr lang="en-GB" sz="1800" i="1">
                            <a:effectLst/>
                            <a:latin typeface="Cambria Math" panose="02040503050406030204" pitchFamily="18" charset="0"/>
                            <a:cs typeface="Calibri" panose="020F0502020204030204" pitchFamily="34" charset="0"/>
                          </a:rPr>
                        </m:ctrlPr>
                      </m:sSupPr>
                      <m:e>
                        <m:r>
                          <a:rPr lang="en-GB" sz="1800" i="1">
                            <a:effectLst/>
                            <a:latin typeface="Cambria Math" panose="02040503050406030204" pitchFamily="18" charset="0"/>
                            <a:ea typeface="黑体" panose="02010609060101010101" pitchFamily="49" charset="-122"/>
                            <a:cs typeface="Calibri" panose="020F0502020204030204" pitchFamily="34" charset="0"/>
                          </a:rPr>
                          <m:t>𝛿</m:t>
                        </m:r>
                      </m:e>
                      <m:sup>
                        <m:r>
                          <a:rPr lang="en-GB" sz="1800" i="1">
                            <a:effectLst/>
                            <a:latin typeface="Cambria Math" panose="02040503050406030204" pitchFamily="18" charset="0"/>
                            <a:ea typeface="黑体" panose="02010609060101010101" pitchFamily="49" charset="-122"/>
                            <a:cs typeface="Calibri" panose="020F0502020204030204" pitchFamily="34" charset="0"/>
                          </a:rPr>
                          <m:t>′</m:t>
                        </m:r>
                      </m:sup>
                    </m:sSup>
                    <m:d>
                      <m:dPr>
                        <m:ctrlPr>
                          <a:rPr lang="en-GB" sz="1800" i="1">
                            <a:effectLst/>
                            <a:latin typeface="Cambria Math" panose="02040503050406030204" pitchFamily="18" charset="0"/>
                            <a:cs typeface="Calibri" panose="020F0502020204030204" pitchFamily="34" charset="0"/>
                          </a:rPr>
                        </m:ctrlPr>
                      </m:d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𝑥</m:t>
                            </m:r>
                          </m:e>
                        </m:acc>
                        <m:r>
                          <a:rPr lang="en-GB" sz="1800" i="1">
                            <a:effectLst/>
                            <a:latin typeface="Cambria Math" panose="02040503050406030204" pitchFamily="18" charset="0"/>
                            <a:ea typeface="黑体" panose="02010609060101010101" pitchFamily="49" charset="-122"/>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𝑋</m:t>
                                </m:r>
                              </m:e>
                            </m:acc>
                          </m:e>
                          <m:sub>
                            <m:r>
                              <a:rPr lang="en-GB" sz="1800" i="1">
                                <a:effectLst/>
                                <a:latin typeface="Cambria Math" panose="02040503050406030204" pitchFamily="18" charset="0"/>
                                <a:ea typeface="黑体" panose="02010609060101010101" pitchFamily="49" charset="-122"/>
                                <a:cs typeface="Calibri" panose="020F0502020204030204" pitchFamily="34" charset="0"/>
                              </a:rPr>
                              <m:t>𝑐</m:t>
                            </m:r>
                          </m:sub>
                        </m:sSub>
                      </m:e>
                    </m:d>
                    <m:r>
                      <a:rPr lang="en-GB" sz="1800">
                        <a:effectLst/>
                        <a:latin typeface="Cambria Math" panose="02040503050406030204" pitchFamily="18" charset="0"/>
                        <a:ea typeface="黑体" panose="02010609060101010101" pitchFamily="49" charset="-122"/>
                        <a:cs typeface="Calibri" panose="020F0502020204030204" pitchFamily="34" charset="0"/>
                      </a:rPr>
                      <m:t>=</m:t>
                    </m:r>
                    <m:f>
                      <m:fPr>
                        <m:ctrlPr>
                          <a:rPr lang="en-GB" sz="1800" i="1">
                            <a:effectLst/>
                            <a:latin typeface="Cambria Math" panose="02040503050406030204" pitchFamily="18" charset="0"/>
                            <a:cs typeface="Calibri" panose="020F0502020204030204" pitchFamily="34" charset="0"/>
                          </a:rPr>
                        </m:ctrlPr>
                      </m:fPr>
                      <m:num>
                        <m:r>
                          <a:rPr lang="en-GB" sz="1800">
                            <a:effectLst/>
                            <a:latin typeface="Cambria Math" panose="02040503050406030204" pitchFamily="18" charset="0"/>
                            <a:ea typeface="黑体" panose="02010609060101010101" pitchFamily="49" charset="-122"/>
                            <a:cs typeface="Calibri" panose="020F0502020204030204" pitchFamily="34" charset="0"/>
                          </a:rPr>
                          <m:t>1</m:t>
                        </m:r>
                      </m:num>
                      <m:den>
                        <m:r>
                          <a:rPr lang="en-GB" sz="1800">
                            <a:effectLst/>
                            <a:latin typeface="Cambria Math" panose="02040503050406030204" pitchFamily="18" charset="0"/>
                            <a:ea typeface="黑体" panose="02010609060101010101" pitchFamily="49" charset="-122"/>
                            <a:cs typeface="Calibri" panose="020F0502020204030204" pitchFamily="34" charset="0"/>
                          </a:rPr>
                          <m:t>2</m:t>
                        </m:r>
                      </m:den>
                    </m:f>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黑体" panose="02010609060101010101" pitchFamily="49" charset="-122"/>
                            <a:cs typeface="Calibri" panose="020F0502020204030204" pitchFamily="34" charset="0"/>
                          </a:rPr>
                          <m:t>𝜀</m:t>
                        </m:r>
                      </m:e>
                      <m:sub>
                        <m:r>
                          <a:rPr lang="en-GB" sz="1800">
                            <a:effectLst/>
                            <a:latin typeface="Cambria Math" panose="02040503050406030204" pitchFamily="18" charset="0"/>
                            <a:ea typeface="黑体" panose="02010609060101010101" pitchFamily="49" charset="-122"/>
                            <a:cs typeface="Calibri" panose="020F0502020204030204" pitchFamily="34" charset="0"/>
                          </a:rPr>
                          <m:t>0</m:t>
                        </m:r>
                      </m:sub>
                    </m:sSub>
                    <m:f>
                      <m:fPr>
                        <m:ctrlPr>
                          <a:rPr lang="en-GB" sz="1800" i="1">
                            <a:effectLst/>
                            <a:latin typeface="Cambria Math" panose="02040503050406030204" pitchFamily="18" charset="0"/>
                            <a:cs typeface="Calibri" panose="020F0502020204030204" pitchFamily="34" charset="0"/>
                          </a:rPr>
                        </m:ctrlPr>
                      </m:fPr>
                      <m:num>
                        <m:r>
                          <a:rPr lang="en-GB" sz="1800" i="1">
                            <a:effectLst/>
                            <a:latin typeface="Cambria Math" panose="02040503050406030204" pitchFamily="18" charset="0"/>
                            <a:ea typeface="黑体" panose="02010609060101010101" pitchFamily="49" charset="-122"/>
                            <a:cs typeface="Calibri" panose="020F0502020204030204" pitchFamily="34" charset="0"/>
                          </a:rPr>
                          <m:t>𝑏</m:t>
                        </m:r>
                        <m:sSup>
                          <m:sSupPr>
                            <m:ctrlPr>
                              <a:rPr lang="en-GB" sz="1800" i="1">
                                <a:effectLst/>
                                <a:latin typeface="Cambria Math" panose="02040503050406030204" pitchFamily="18" charset="0"/>
                                <a:cs typeface="Calibri" panose="020F0502020204030204" pitchFamily="34" charset="0"/>
                              </a:rPr>
                            </m:ctrlPr>
                          </m:sSupPr>
                          <m:e>
                            <m:d>
                              <m:dPr>
                                <m:begChr m:val="["/>
                                <m:endChr m:val="]"/>
                                <m:ctrlPr>
                                  <a:rPr lang="en-GB" sz="1800" i="1">
                                    <a:effectLst/>
                                    <a:latin typeface="Cambria Math" panose="02040503050406030204" pitchFamily="18" charset="0"/>
                                    <a:cs typeface="Calibri" panose="020F0502020204030204" pitchFamily="34" charset="0"/>
                                  </a:rPr>
                                </m:ctrlPr>
                              </m:dPr>
                              <m:e>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黑体" panose="02010609060101010101" pitchFamily="49" charset="-122"/>
                                        <a:cs typeface="Calibri" panose="020F0502020204030204" pitchFamily="34" charset="0"/>
                                      </a:rPr>
                                      <m:t>𝑉</m:t>
                                    </m:r>
                                  </m:e>
                                  <m:sub>
                                    <m:r>
                                      <a:rPr lang="en-GB" sz="1800" i="1">
                                        <a:effectLst/>
                                        <a:latin typeface="Cambria Math" panose="02040503050406030204" pitchFamily="18" charset="0"/>
                                        <a:ea typeface="黑体" panose="02010609060101010101" pitchFamily="49" charset="-122"/>
                                        <a:cs typeface="Calibri" panose="020F0502020204030204" pitchFamily="34" charset="0"/>
                                      </a:rPr>
                                      <m:t>𝐷𝐶</m:t>
                                    </m:r>
                                    <m:r>
                                      <a:rPr lang="en-GB" sz="1800" i="1">
                                        <a:effectLst/>
                                        <a:latin typeface="Cambria Math" panose="02040503050406030204" pitchFamily="18" charset="0"/>
                                        <a:ea typeface="黑体" panose="02010609060101010101" pitchFamily="49" charset="-122"/>
                                        <a:cs typeface="Calibri" panose="020F0502020204030204" pitchFamily="34" charset="0"/>
                                      </a:rPr>
                                      <m:t>3</m:t>
                                    </m:r>
                                  </m:sub>
                                </m:sSub>
                                <m:r>
                                  <a:rPr lang="en-GB" sz="1800">
                                    <a:effectLst/>
                                    <a:latin typeface="Cambria Math" panose="02040503050406030204" pitchFamily="18" charset="0"/>
                                    <a:ea typeface="黑体" panose="02010609060101010101" pitchFamily="49" charset="-122"/>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黑体" panose="02010609060101010101" pitchFamily="49" charset="-122"/>
                                        <a:cs typeface="Calibri" panose="020F0502020204030204" pitchFamily="34" charset="0"/>
                                      </a:rPr>
                                      <m:t>𝑉</m:t>
                                    </m:r>
                                  </m:e>
                                  <m:sub>
                                    <m:r>
                                      <a:rPr lang="en-GB" sz="1800" i="1">
                                        <a:effectLst/>
                                        <a:latin typeface="Cambria Math" panose="02040503050406030204" pitchFamily="18" charset="0"/>
                                        <a:ea typeface="黑体" panose="02010609060101010101" pitchFamily="49" charset="-122"/>
                                        <a:cs typeface="Calibri" panose="020F0502020204030204" pitchFamily="34" charset="0"/>
                                      </a:rPr>
                                      <m:t>𝐴𝐶</m:t>
                                    </m:r>
                                    <m:r>
                                      <a:rPr lang="en-GB" sz="1800" i="1">
                                        <a:effectLst/>
                                        <a:latin typeface="Cambria Math" panose="02040503050406030204" pitchFamily="18" charset="0"/>
                                        <a:ea typeface="黑体" panose="02010609060101010101" pitchFamily="49" charset="-122"/>
                                        <a:cs typeface="Calibri" panose="020F0502020204030204" pitchFamily="34" charset="0"/>
                                      </a:rPr>
                                      <m:t>3</m:t>
                                    </m:r>
                                  </m:sub>
                                </m:sSub>
                                <m:r>
                                  <a:rPr lang="en-GB" sz="1800" i="1">
                                    <a:effectLst/>
                                    <a:latin typeface="Cambria Math" panose="02040503050406030204" pitchFamily="18" charset="0"/>
                                    <a:ea typeface="黑体" panose="02010609060101010101" pitchFamily="49" charset="-122"/>
                                    <a:cs typeface="Calibri" panose="020F0502020204030204" pitchFamily="34" charset="0"/>
                                  </a:rPr>
                                  <m:t>∗</m:t>
                                </m:r>
                                <m:func>
                                  <m:funcPr>
                                    <m:ctrlPr>
                                      <a:rPr lang="en-GB" sz="1800" i="1">
                                        <a:effectLst/>
                                        <a:latin typeface="Cambria Math" panose="02040503050406030204" pitchFamily="18" charset="0"/>
                                        <a:cs typeface="Calibri" panose="020F0502020204030204" pitchFamily="34" charset="0"/>
                                      </a:rPr>
                                    </m:ctrlPr>
                                  </m:funcPr>
                                  <m:fName>
                                    <m:r>
                                      <m:rPr>
                                        <m:sty m:val="p"/>
                                      </m:rPr>
                                      <a:rPr lang="en-GB" sz="1800">
                                        <a:effectLst/>
                                        <a:latin typeface="Cambria Math" panose="02040503050406030204" pitchFamily="18" charset="0"/>
                                        <a:ea typeface="黑体" panose="02010609060101010101" pitchFamily="49" charset="-122"/>
                                        <a:cs typeface="Calibri" panose="020F0502020204030204" pitchFamily="34" charset="0"/>
                                      </a:rPr>
                                      <m:t>cos</m:t>
                                    </m:r>
                                  </m:fName>
                                  <m:e>
                                    <m:d>
                                      <m:dPr>
                                        <m:ctrlPr>
                                          <a:rPr lang="en-GB" sz="1800" i="1">
                                            <a:effectLst/>
                                            <a:latin typeface="Cambria Math" panose="02040503050406030204" pitchFamily="18" charset="0"/>
                                            <a:cs typeface="Calibri" panose="020F0502020204030204" pitchFamily="34" charset="0"/>
                                          </a:rPr>
                                        </m:ctrlPr>
                                      </m:dPr>
                                      <m:e>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𝛺</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𝑡</m:t>
                                            </m:r>
                                          </m:e>
                                        </m:acc>
                                      </m:e>
                                    </m:d>
                                  </m:e>
                                </m:func>
                              </m:e>
                            </m:d>
                          </m:e>
                          <m:sup>
                            <m:r>
                              <a:rPr lang="en-GB" sz="1800">
                                <a:effectLst/>
                                <a:latin typeface="Cambria Math" panose="02040503050406030204" pitchFamily="18" charset="0"/>
                                <a:ea typeface="黑体" panose="02010609060101010101" pitchFamily="49" charset="-122"/>
                                <a:cs typeface="Calibri" panose="020F0502020204030204" pitchFamily="34" charset="0"/>
                              </a:rPr>
                              <m:t>2</m:t>
                            </m:r>
                          </m:sup>
                        </m:sSup>
                      </m:num>
                      <m:den>
                        <m:sSup>
                          <m:sSupPr>
                            <m:ctrlPr>
                              <a:rPr lang="en-GB" sz="1800" i="1">
                                <a:effectLst/>
                                <a:latin typeface="Cambria Math" panose="02040503050406030204" pitchFamily="18" charset="0"/>
                                <a:cs typeface="Calibri" panose="020F0502020204030204" pitchFamily="34" charset="0"/>
                              </a:rPr>
                            </m:ctrlPr>
                          </m:sSupPr>
                          <m:e>
                            <m:d>
                              <m:dPr>
                                <m:ctrlPr>
                                  <a:rPr lang="en-GB" sz="1800" i="1">
                                    <a:effectLst/>
                                    <a:latin typeface="Cambria Math" panose="02040503050406030204" pitchFamily="18" charset="0"/>
                                    <a:cs typeface="Calibri" panose="020F0502020204030204" pitchFamily="34" charset="0"/>
                                  </a:rPr>
                                </m:ctrlPr>
                              </m:dPr>
                              <m:e>
                                <m:sSub>
                                  <m:sSubPr>
                                    <m:ctrlPr>
                                      <a:rPr lang="en-GB" sz="1800" i="1">
                                        <a:effectLst/>
                                        <a:latin typeface="Cambria Math" panose="02040503050406030204" pitchFamily="18" charset="0"/>
                                        <a:cs typeface="Calibri" panose="020F0502020204030204" pitchFamily="34" charset="0"/>
                                      </a:rPr>
                                    </m:ctrlPr>
                                  </m:sSubPr>
                                  <m:e>
                                    <m:r>
                                      <a:rPr lang="en-GB" sz="1800" i="1">
                                        <a:effectLst/>
                                        <a:latin typeface="Cambria Math" panose="02040503050406030204" pitchFamily="18" charset="0"/>
                                        <a:ea typeface="黑体" panose="02010609060101010101" pitchFamily="49" charset="-122"/>
                                        <a:cs typeface="Calibri" panose="020F0502020204030204" pitchFamily="34" charset="0"/>
                                      </a:rPr>
                                      <m:t>𝑑</m:t>
                                    </m:r>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r>
                                  <a:rPr lang="en-GB" sz="1800" i="1">
                                    <a:effectLst/>
                                    <a:latin typeface="Cambria Math" panose="02040503050406030204" pitchFamily="18" charset="0"/>
                                    <a:ea typeface="黑体" panose="02010609060101010101" pitchFamily="49" charset="-122"/>
                                    <a:cs typeface="Calibri" panose="020F0502020204030204" pitchFamily="34" charset="0"/>
                                  </a:rPr>
                                  <m:t>−</m:t>
                                </m:r>
                                <m:sSub>
                                  <m:sSubPr>
                                    <m:ctrlPr>
                                      <a:rPr lang="en-GB" sz="1800" i="1">
                                        <a:effectLst/>
                                        <a:latin typeface="Cambria Math" panose="02040503050406030204" pitchFamily="18" charset="0"/>
                                        <a:cs typeface="Calibri" panose="020F0502020204030204" pitchFamily="34" charset="0"/>
                                      </a:rPr>
                                    </m:ctrlPr>
                                  </m:sSubPr>
                                  <m:e>
                                    <m:acc>
                                      <m:accPr>
                                        <m:chr m:val="̃"/>
                                        <m:ctrlPr>
                                          <a:rPr lang="en-GB" sz="1800" i="1">
                                            <a:effectLst/>
                                            <a:latin typeface="Cambria Math" panose="02040503050406030204" pitchFamily="18" charset="0"/>
                                            <a:cs typeface="Calibri" panose="020F0502020204030204" pitchFamily="34" charset="0"/>
                                          </a:rPr>
                                        </m:ctrlPr>
                                      </m:accPr>
                                      <m:e>
                                        <m:r>
                                          <a:rPr lang="en-GB" sz="1800" i="1">
                                            <a:effectLst/>
                                            <a:latin typeface="Cambria Math" panose="02040503050406030204" pitchFamily="18" charset="0"/>
                                            <a:ea typeface="黑体" panose="02010609060101010101" pitchFamily="49" charset="-122"/>
                                            <a:cs typeface="Calibri" panose="020F0502020204030204" pitchFamily="34" charset="0"/>
                                          </a:rPr>
                                          <m:t>𝑤</m:t>
                                        </m:r>
                                      </m:e>
                                    </m:acc>
                                  </m:e>
                                  <m:sub>
                                    <m:r>
                                      <a:rPr lang="en-GB" sz="1800">
                                        <a:effectLst/>
                                        <a:latin typeface="Cambria Math" panose="02040503050406030204" pitchFamily="18" charset="0"/>
                                        <a:ea typeface="黑体" panose="02010609060101010101" pitchFamily="49" charset="-122"/>
                                        <a:cs typeface="Calibri" panose="020F0502020204030204" pitchFamily="34" charset="0"/>
                                      </a:rPr>
                                      <m:t>3</m:t>
                                    </m:r>
                                  </m:sub>
                                </m:sSub>
                              </m:e>
                            </m:d>
                          </m:e>
                          <m:sup>
                            <m:r>
                              <a:rPr lang="en-GB" sz="1800">
                                <a:effectLst/>
                                <a:latin typeface="Cambria Math" panose="02040503050406030204" pitchFamily="18" charset="0"/>
                                <a:ea typeface="黑体" panose="02010609060101010101" pitchFamily="49" charset="-122"/>
                                <a:cs typeface="Calibri" panose="020F0502020204030204" pitchFamily="34" charset="0"/>
                              </a:rPr>
                              <m:t>2</m:t>
                            </m:r>
                          </m:sup>
                        </m:sSup>
                      </m:den>
                    </m:f>
                  </m:oMath>
                </a14:m>
                <a:endParaRPr lang="en-US" altLang="zh-CN" sz="1700" dirty="0">
                  <a:effectLst/>
                  <a:latin typeface="Times New Roman" panose="02020603050405020304" pitchFamily="18" charset="0"/>
                  <a:ea typeface="宋体" panose="02010600030101010101" pitchFamily="2" charset="-122"/>
                </a:endParaRPr>
              </a:p>
              <a:p>
                <a:pPr marL="0" indent="0" algn="ctr">
                  <a:lnSpc>
                    <a:spcPct val="150000"/>
                  </a:lnSpc>
                  <a:buNone/>
                </a:pPr>
                <a14:m>
                  <m:oMath xmlns:m="http://schemas.openxmlformats.org/officeDocument/2006/math">
                    <m:sSub>
                      <m:sSubPr>
                        <m:ctrlPr>
                          <a:rPr lang="zh-CN" altLang="zh-CN" sz="1200" i="1" smtClean="0">
                            <a:effectLst/>
                            <a:latin typeface="Cambria Math" panose="02040503050406030204" pitchFamily="18" charset="0"/>
                            <a:ea typeface="Cambria Math" panose="02040503050406030204" pitchFamily="18" charset="0"/>
                          </a:rPr>
                        </m:ctrlPr>
                      </m:sSubPr>
                      <m:e>
                        <m:acc>
                          <m:accPr>
                            <m:chr m:val="̃"/>
                            <m:ctrlPr>
                              <a:rPr lang="zh-CN" altLang="zh-CN" sz="1200" i="1">
                                <a:effectLst/>
                                <a:latin typeface="Cambria Math" panose="02040503050406030204" pitchFamily="18" charset="0"/>
                                <a:ea typeface="Cambria Math" panose="02040503050406030204" pitchFamily="18" charset="0"/>
                              </a:rPr>
                            </m:ctrlPr>
                          </m:acc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𝑤</m:t>
                            </m:r>
                          </m:e>
                        </m:acc>
                      </m:e>
                      <m:sub>
                        <m:r>
                          <a:rPr lang="en-US" altLang="zh-CN" sz="1800" kern="0">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altLang="zh-CN" sz="1800" kern="0" dirty="0">
                    <a:effectLst/>
                    <a:latin typeface="Novecento wide Bold" panose="00000805000000000000"/>
                    <a:ea typeface="宋体" panose="02010600030101010101" pitchFamily="2" charset="-122"/>
                  </a:rPr>
                  <a:t>, </a:t>
                </a:r>
                <a14:m>
                  <m:oMath xmlns:m="http://schemas.openxmlformats.org/officeDocument/2006/math">
                    <m:sSub>
                      <m:sSubPr>
                        <m:ctrlPr>
                          <a:rPr lang="zh-CN" altLang="zh-CN" sz="1200" i="1">
                            <a:latin typeface="Cambria Math" panose="02040503050406030204" pitchFamily="18" charset="0"/>
                            <a:ea typeface="Cambria Math" panose="02040503050406030204" pitchFamily="18" charset="0"/>
                          </a:rPr>
                        </m:ctrlPr>
                      </m:sSubPr>
                      <m:e>
                        <m:acc>
                          <m:accPr>
                            <m:chr m:val="̃"/>
                            <m:ctrlPr>
                              <a:rPr lang="zh-CN" altLang="zh-CN" sz="1200" i="1">
                                <a:latin typeface="Cambria Math" panose="02040503050406030204" pitchFamily="18" charset="0"/>
                                <a:ea typeface="Cambria Math" panose="02040503050406030204" pitchFamily="18" charset="0"/>
                              </a:rPr>
                            </m:ctrlPr>
                          </m:accPr>
                          <m:e>
                            <m:r>
                              <a:rPr lang="en-US" altLang="zh-CN" sz="1800" i="1" kern="0">
                                <a:latin typeface="Cambria Math" panose="02040503050406030204" pitchFamily="18" charset="0"/>
                                <a:ea typeface="宋体" panose="02010600030101010101" pitchFamily="2" charset="-122"/>
                                <a:cs typeface="Times New Roman" panose="02020603050405020304" pitchFamily="18" charset="0"/>
                              </a:rPr>
                              <m:t>𝑤</m:t>
                            </m:r>
                          </m:e>
                        </m:acc>
                      </m:e>
                      <m:sub>
                        <m:r>
                          <a:rPr lang="en-US" altLang="zh-CN" sz="1800" kern="0">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altLang="zh-CN" sz="1800" kern="0" dirty="0">
                    <a:effectLst/>
                    <a:latin typeface="Novecento wide Bold" panose="00000805000000000000"/>
                    <a:ea typeface="宋体" panose="02010600030101010101" pitchFamily="2" charset="-122"/>
                  </a:rPr>
                  <a:t>, and </a:t>
                </a:r>
                <a14:m>
                  <m:oMath xmlns:m="http://schemas.openxmlformats.org/officeDocument/2006/math">
                    <m:sSub>
                      <m:sSubPr>
                        <m:ctrlPr>
                          <a:rPr lang="zh-CN" altLang="zh-CN" sz="1200" i="1">
                            <a:effectLst/>
                            <a:latin typeface="Cambria Math" panose="02040503050406030204" pitchFamily="18" charset="0"/>
                            <a:ea typeface="Cambria Math" panose="02040503050406030204" pitchFamily="18" charset="0"/>
                          </a:rPr>
                        </m:ctrlPr>
                      </m:sSubPr>
                      <m:e>
                        <m:acc>
                          <m:accPr>
                            <m:chr m:val="̃"/>
                            <m:ctrlPr>
                              <a:rPr lang="zh-CN" altLang="zh-CN" sz="1200" i="1">
                                <a:effectLst/>
                                <a:latin typeface="Cambria Math" panose="02040503050406030204" pitchFamily="18" charset="0"/>
                                <a:ea typeface="Cambria Math" panose="02040503050406030204" pitchFamily="18" charset="0"/>
                              </a:rPr>
                            </m:ctrlPr>
                          </m:acc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𝑤</m:t>
                            </m:r>
                          </m:e>
                        </m:acc>
                      </m:e>
                      <m:sub>
                        <m:r>
                          <a:rPr lang="en-GB" altLang="zh-CN" sz="1800" b="0" i="0" kern="0" smtClean="0">
                            <a:effectLst/>
                            <a:latin typeface="Cambria Math" panose="02040503050406030204" pitchFamily="18" charset="0"/>
                            <a:ea typeface="宋体" panose="02010600030101010101" pitchFamily="2" charset="-122"/>
                            <a:cs typeface="Times New Roman" panose="02020603050405020304" pitchFamily="18" charset="0"/>
                          </a:rPr>
                          <m:t>3</m:t>
                        </m:r>
                      </m:sub>
                    </m:sSub>
                  </m:oMath>
                </a14:m>
                <a:r>
                  <a:rPr lang="en-US" altLang="zh-CN" sz="1800" kern="0" dirty="0">
                    <a:effectLst/>
                    <a:latin typeface="Novecento wide Bold" panose="00000805000000000000"/>
                    <a:ea typeface="宋体" panose="02010600030101010101" pitchFamily="2" charset="-122"/>
                  </a:rPr>
                  <a:t> </a:t>
                </a:r>
                <a:r>
                  <a:rPr lang="en-US" altLang="zh-CN" sz="1800" kern="0" dirty="0">
                    <a:latin typeface="Novecento wide Bold" panose="00000805000000000000"/>
                    <a:ea typeface="宋体" panose="02010600030101010101" pitchFamily="2" charset="-122"/>
                  </a:rPr>
                  <a:t>represent three resonators</a:t>
                </a:r>
                <a:endParaRPr lang="zh-CN" altLang="zh-CN" sz="1800" dirty="0">
                  <a:effectLst/>
                  <a:latin typeface="Novecento wide Bold" panose="00000805000000000000"/>
                  <a:ea typeface="宋体"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B66A93C3-8DFF-287B-25CE-F3897C679522}"/>
                  </a:ext>
                </a:extLst>
              </p:cNvPr>
              <p:cNvSpPr>
                <a:spLocks noGrp="1" noRot="1" noChangeAspect="1" noMove="1" noResize="1" noEditPoints="1" noAdjustHandles="1" noChangeArrowheads="1" noChangeShapeType="1" noTextEdit="1"/>
              </p:cNvSpPr>
              <p:nvPr>
                <p:ph sz="half" idx="1"/>
              </p:nvPr>
            </p:nvSpPr>
            <p:spPr>
              <a:xfrm>
                <a:off x="895985" y="1396417"/>
                <a:ext cx="10400030" cy="4351338"/>
              </a:xfrm>
              <a:blipFill>
                <a:blip r:embed="rId3"/>
                <a:stretch>
                  <a:fillRect l="-938" t="-3782"/>
                </a:stretch>
              </a:blipFill>
            </p:spPr>
            <p:txBody>
              <a:bodyPr/>
              <a:lstStyle/>
              <a:p>
                <a:r>
                  <a:rPr lang="en-GB">
                    <a:noFill/>
                  </a:rPr>
                  <a:t> </a:t>
                </a:r>
              </a:p>
            </p:txBody>
          </p:sp>
        </mc:Fallback>
      </mc:AlternateContent>
      <p:sp>
        <p:nvSpPr>
          <p:cNvPr id="10" name="矩形 9">
            <a:extLst>
              <a:ext uri="{FF2B5EF4-FFF2-40B4-BE49-F238E27FC236}">
                <a16:creationId xmlns:a16="http://schemas.microsoft.com/office/drawing/2014/main" id="{104D46BA-F8A5-0DEA-171A-3792B9B8CE3F}"/>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a:extLst>
              <a:ext uri="{FF2B5EF4-FFF2-40B4-BE49-F238E27FC236}">
                <a16:creationId xmlns:a16="http://schemas.microsoft.com/office/drawing/2014/main" id="{268D712E-E5C8-A586-17D4-3BC8D0284FF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A97EED3F-AF46-011D-B7A9-EC7FF578AA51}"/>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F89DF887-DD07-58D8-4B64-1E9E5900C609}"/>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0BE8EA81-52ED-5781-C762-99B4808A88A1}"/>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6" name="直接连接符 15">
            <a:extLst>
              <a:ext uri="{FF2B5EF4-FFF2-40B4-BE49-F238E27FC236}">
                <a16:creationId xmlns:a16="http://schemas.microsoft.com/office/drawing/2014/main" id="{7F52A5E9-BFDA-E72A-29DB-4C33714959D6}"/>
              </a:ext>
            </a:extLst>
          </p:cNvPr>
          <p:cNvCxnSpPr>
            <a:cxnSpLocks/>
            <a:stCxn id="13"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7" name="椭圆 16">
            <a:extLst>
              <a:ext uri="{FF2B5EF4-FFF2-40B4-BE49-F238E27FC236}">
                <a16:creationId xmlns:a16="http://schemas.microsoft.com/office/drawing/2014/main" id="{2098B58D-0512-9974-5BE1-AB16D62FE3D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文本框 17">
            <a:extLst>
              <a:ext uri="{FF2B5EF4-FFF2-40B4-BE49-F238E27FC236}">
                <a16:creationId xmlns:a16="http://schemas.microsoft.com/office/drawing/2014/main" id="{B0635F23-854B-27BA-2EC0-886AC55CF07D}"/>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9" name="文本框 18">
            <a:extLst>
              <a:ext uri="{FF2B5EF4-FFF2-40B4-BE49-F238E27FC236}">
                <a16:creationId xmlns:a16="http://schemas.microsoft.com/office/drawing/2014/main" id="{A232BBEA-1078-71CC-9C63-24D9770A32B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9</a:t>
            </a:r>
          </a:p>
        </p:txBody>
      </p:sp>
      <p:sp>
        <p:nvSpPr>
          <p:cNvPr id="4" name="副标题 2">
            <a:extLst>
              <a:ext uri="{FF2B5EF4-FFF2-40B4-BE49-F238E27FC236}">
                <a16:creationId xmlns:a16="http://schemas.microsoft.com/office/drawing/2014/main" id="{FDB1DA99-B993-36DD-F3BF-74485D7921C1}"/>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52838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Sensor Equations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66A93C3-8DFF-287B-25CE-F3897C679522}"/>
                  </a:ext>
                </a:extLst>
              </p:cNvPr>
              <p:cNvSpPr>
                <a:spLocks noGrp="1"/>
              </p:cNvSpPr>
              <p:nvPr>
                <p:ph sz="half" idx="1"/>
              </p:nvPr>
            </p:nvSpPr>
            <p:spPr>
              <a:xfrm>
                <a:off x="756026" y="1251440"/>
                <a:ext cx="10400030" cy="4851792"/>
              </a:xfrm>
            </p:spPr>
            <p:txBody>
              <a:bodyPr>
                <a:normAutofit fontScale="70000" lnSpcReduction="20000"/>
              </a:bodyPr>
              <a:lstStyle/>
              <a:p>
                <a:pPr marL="0" indent="0" algn="just">
                  <a:lnSpc>
                    <a:spcPct val="150000"/>
                  </a:lnSpc>
                  <a:buNone/>
                </a:pPr>
                <a:r>
                  <a:rPr lang="en-US" altLang="zh-CN" sz="2200" b="1" kern="0" dirty="0">
                    <a:effectLst/>
                    <a:latin typeface="Novecento wide Bold" panose="00000805000000000000"/>
                    <a:ea typeface="宋体" panose="02010600030101010101" pitchFamily="2" charset="-122"/>
                  </a:rPr>
                  <a:t>After </a:t>
                </a:r>
                <a:r>
                  <a:rPr lang="en-US" altLang="zh-CN" sz="2200" b="1" kern="0" dirty="0" err="1">
                    <a:effectLst/>
                    <a:latin typeface="Novecento wide Bold" panose="00000805000000000000"/>
                    <a:ea typeface="宋体" panose="02010600030101010101" pitchFamily="2" charset="-122"/>
                  </a:rPr>
                  <a:t>nondimensionalising</a:t>
                </a:r>
                <a:r>
                  <a:rPr lang="en-US" altLang="zh-CN" sz="2200" b="1" kern="0" dirty="0">
                    <a:effectLst/>
                    <a:latin typeface="Novecento wide Bold" panose="00000805000000000000"/>
                    <a:ea typeface="宋体" panose="02010600030101010101" pitchFamily="2" charset="-122"/>
                  </a:rPr>
                  <a:t> and </a:t>
                </a:r>
                <a:r>
                  <a:rPr lang="en-US" altLang="zh-CN" sz="2200" b="1" kern="0" dirty="0" err="1">
                    <a:effectLst/>
                    <a:latin typeface="Novecento wide Bold" panose="00000805000000000000"/>
                    <a:ea typeface="宋体" panose="02010600030101010101" pitchFamily="2" charset="-122"/>
                  </a:rPr>
                  <a:t>discretising</a:t>
                </a:r>
                <a:r>
                  <a:rPr lang="en-US" altLang="zh-CN" sz="2200" b="1" kern="0" dirty="0">
                    <a:effectLst/>
                    <a:latin typeface="Novecento wide Bold" panose="00000805000000000000"/>
                    <a:ea typeface="宋体" panose="02010600030101010101" pitchFamily="2" charset="-122"/>
                  </a:rPr>
                  <a:t> using </a:t>
                </a:r>
                <a:r>
                  <a:rPr lang="en-US" altLang="zh-CN" sz="2200" b="1" kern="0" dirty="0" err="1">
                    <a:effectLst/>
                    <a:latin typeface="Novecento wide Bold" panose="00000805000000000000"/>
                    <a:ea typeface="宋体" panose="02010600030101010101" pitchFamily="2" charset="-122"/>
                  </a:rPr>
                  <a:t>Galerkin</a:t>
                </a:r>
                <a:r>
                  <a:rPr lang="en-US" altLang="zh-CN" sz="2200" b="1" kern="0" dirty="0">
                    <a:effectLst/>
                    <a:latin typeface="Novecento wide Bold" panose="00000805000000000000"/>
                    <a:ea typeface="宋体" panose="02010600030101010101" pitchFamily="2" charset="-122"/>
                  </a:rPr>
                  <a:t> procedure:</a:t>
                </a:r>
                <a:endParaRPr lang="en-US" altLang="zh-CN" sz="2200" b="1" i="1" dirty="0">
                  <a:effectLst/>
                  <a:latin typeface="Novecento wide Bold" panose="00000805000000000000"/>
                  <a:ea typeface="宋体" panose="02010600030101010101" pitchFamily="2" charset="-122"/>
                </a:endParaRPr>
              </a:p>
              <a:p>
                <a:pPr marL="0" indent="0" algn="ctr">
                  <a:lnSpc>
                    <a:spcPct val="150000"/>
                  </a:lnSpc>
                  <a:buNone/>
                </a:pPr>
                <a14:m>
                  <m:oMathPara xmlns:m="http://schemas.openxmlformats.org/officeDocument/2006/math">
                    <m:oMathParaPr>
                      <m:jc m:val="center"/>
                    </m:oMathParaPr>
                    <m:oMath xmlns:m="http://schemas.openxmlformats.org/officeDocument/2006/math">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ea typeface="黑体" panose="02010609060101010101" pitchFamily="49" charset="-122"/>
                                      <a:cs typeface="Arial" panose="020B0604020202020204" pitchFamily="34" charset="0"/>
                                    </a:rPr>
                                    <m:t>𝜕</m:t>
                                  </m:r>
                                </m:e>
                                <m:sup>
                                  <m:r>
                                    <a:rPr lang="en-GB" sz="1600">
                                      <a:latin typeface="Cambria Math" panose="02040503050406030204" pitchFamily="18" charset="0"/>
                                      <a:ea typeface="黑体" panose="02010609060101010101" pitchFamily="49" charset="-122"/>
                                      <a:cs typeface="Arial" panose="020B0604020202020204" pitchFamily="34" charset="0"/>
                                    </a:rPr>
                                    <m:t>2</m:t>
                                  </m:r>
                                </m:sup>
                              </m:s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num>
                            <m:den>
                              <m:r>
                                <a:rPr lang="en-GB" sz="1600" i="1">
                                  <a:latin typeface="Cambria Math" panose="02040503050406030204" pitchFamily="18" charset="0"/>
                                  <a:ea typeface="黑体" panose="02010609060101010101" pitchFamily="49" charset="-122"/>
                                  <a:cs typeface="Arial" panose="020B0604020202020204" pitchFamily="34" charset="0"/>
                                </a:rPr>
                                <m:t>𝜕</m:t>
                              </m:r>
                              <m:sSup>
                                <m:sSupPr>
                                  <m:ctrlPr>
                                    <a:rPr lang="en-GB" sz="1600" i="1">
                                      <a:latin typeface="Cambria Math" panose="02040503050406030204" pitchFamily="18" charset="0"/>
                                    </a:rPr>
                                  </m:ctrlPr>
                                </m:sSupPr>
                                <m:e>
                                  <m:r>
                                    <a:rPr lang="en-GB" sz="1600" i="1">
                                      <a:latin typeface="Cambria Math" panose="02040503050406030204" pitchFamily="18" charset="0"/>
                                      <a:ea typeface="黑体" panose="02010609060101010101" pitchFamily="49" charset="-122"/>
                                      <a:cs typeface="Arial" panose="020B0604020202020204" pitchFamily="34" charset="0"/>
                                    </a:rPr>
                                    <m:t>𝑡</m:t>
                                  </m:r>
                                </m:e>
                                <m:sup>
                                  <m:r>
                                    <a:rPr lang="en-GB" sz="1600">
                                      <a:latin typeface="Cambria Math" panose="02040503050406030204" pitchFamily="18" charset="0"/>
                                      <a:ea typeface="黑体" panose="02010609060101010101" pitchFamily="49" charset="-122"/>
                                      <a:cs typeface="Arial" panose="020B0604020202020204" pitchFamily="34" charset="0"/>
                                    </a:rPr>
                                    <m:t>2</m:t>
                                  </m:r>
                                </m:sup>
                              </m:sSup>
                            </m:den>
                          </m:f>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𝑐</m:t>
                              </m:r>
                            </m:e>
                            <m:sub>
                              <m:r>
                                <a:rPr lang="en-GB" sz="1600">
                                  <a:latin typeface="Cambria Math" panose="02040503050406030204" pitchFamily="18" charset="0"/>
                                  <a:ea typeface="黑体" panose="02010609060101010101" pitchFamily="49" charset="-122"/>
                                  <a:cs typeface="Arial" panose="020B0604020202020204" pitchFamily="34" charset="0"/>
                                </a:rPr>
                                <m:t>1</m:t>
                              </m:r>
                              <m:r>
                                <m:rPr>
                                  <m:sty m:val="p"/>
                                </m:rPr>
                                <a:rPr lang="en-GB" sz="1600">
                                  <a:latin typeface="Cambria Math" panose="02040503050406030204" pitchFamily="18" charset="0"/>
                                  <a:ea typeface="黑体" panose="02010609060101010101" pitchFamily="49" charset="-122"/>
                                  <a:cs typeface="Arial" panose="020B0604020202020204" pitchFamily="34" charset="0"/>
                                </a:rPr>
                                <m:t>n</m:t>
                              </m:r>
                            </m:sub>
                          </m:sSub>
                          <m:f>
                            <m:fPr>
                              <m:ctrlPr>
                                <a:rPr lang="en-GB" sz="1600" i="1">
                                  <a:latin typeface="Cambria Math" panose="02040503050406030204" pitchFamily="18" charset="0"/>
                                </a:rPr>
                              </m:ctrlPr>
                            </m:fPr>
                            <m:num>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num>
                            <m:den>
                              <m:r>
                                <a:rPr lang="en-GB" sz="1600" i="1">
                                  <a:latin typeface="Cambria Math" panose="02040503050406030204" pitchFamily="18" charset="0"/>
                                  <a:ea typeface="黑体" panose="02010609060101010101" pitchFamily="49" charset="-122"/>
                                  <a:cs typeface="Arial" panose="020B0604020202020204" pitchFamily="34" charset="0"/>
                                </a:rPr>
                                <m:t>𝜕</m:t>
                              </m:r>
                              <m:r>
                                <a:rPr lang="en-GB" sz="1600" i="1">
                                  <a:latin typeface="Cambria Math" panose="02040503050406030204" pitchFamily="18" charset="0"/>
                                  <a:ea typeface="黑体" panose="02010609060101010101" pitchFamily="49" charset="-122"/>
                                  <a:cs typeface="Arial" panose="020B0604020202020204" pitchFamily="34" charset="0"/>
                                </a:rPr>
                                <m:t>𝑡</m:t>
                              </m:r>
                            </m:den>
                          </m:f>
                          <m:r>
                            <a:rPr lang="en-GB" sz="1600" i="1">
                              <a:latin typeface="Cambria Math" panose="02040503050406030204" pitchFamily="18" charset="0"/>
                              <a:ea typeface="黑体" panose="02010609060101010101" pitchFamily="49" charset="-122"/>
                              <a:cs typeface="Arial" panose="020B0604020202020204" pitchFamily="34" charset="0"/>
                            </a:rPr>
                            <m:t>+</m:t>
                          </m:r>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r>
                                <a:rPr lang="en-GB" sz="1600" i="1">
                                  <a:latin typeface="Cambria Math" panose="02040503050406030204" pitchFamily="18" charset="0"/>
                                  <a:ea typeface="黑体" panose="02010609060101010101" pitchFamily="49" charset="-122"/>
                                  <a:cs typeface="Arial" panose="020B0604020202020204" pitchFamily="34" charset="0"/>
                                </a:rPr>
                                <m:t>1</m:t>
                              </m:r>
                            </m:sup>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Sub>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d>
                            <m:dPr>
                              <m:ctrlPr>
                                <a:rPr lang="en-GB" sz="1600" i="1">
                                  <a:latin typeface="Cambria Math" panose="02040503050406030204" pitchFamily="18" charset="0"/>
                                </a:rPr>
                              </m:ctrlPr>
                            </m:dPr>
                            <m:e>
                              <m:r>
                                <a:rPr lang="en-GB" sz="1600" i="1">
                                  <a:latin typeface="Cambria Math" panose="02040503050406030204" pitchFamily="18" charset="0"/>
                                  <a:ea typeface="黑体" panose="02010609060101010101" pitchFamily="49" charset="-122"/>
                                  <a:cs typeface="Arial" panose="020B0604020202020204" pitchFamily="34" charset="0"/>
                                </a:rPr>
                                <m:t>1+</m:t>
                              </m:r>
                              <m:r>
                                <a:rPr lang="en-GB" sz="1800" i="1" kern="700" smtClean="0">
                                  <a:solidFill>
                                    <a:srgbClr val="FF0000"/>
                                  </a:solidFill>
                                  <a:latin typeface="Cambria Math" panose="02040503050406030204" pitchFamily="18" charset="0"/>
                                  <a:ea typeface="黑体" panose="02010609060101010101" pitchFamily="49" charset="-122"/>
                                  <a:cs typeface="Times New Roman" panose="02020603050405020304" pitchFamily="18" charset="0"/>
                                </a:rPr>
                                <m:t>𝛿</m:t>
                              </m:r>
                              <m:r>
                                <a:rPr lang="en-GB" sz="1800" i="1" kern="700" smtClean="0">
                                  <a:solidFill>
                                    <a:srgbClr val="FF0000"/>
                                  </a:solidFill>
                                  <a:latin typeface="Cambria Math" panose="02040503050406030204" pitchFamily="18" charset="0"/>
                                  <a:ea typeface="黑体" panose="02010609060101010101" pitchFamily="49" charset="-122"/>
                                  <a:cs typeface="Times New Roman" panose="02020603050405020304" pitchFamily="18" charset="0"/>
                                </a:rPr>
                                <m:t>𝑘</m:t>
                              </m:r>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𝑘</m:t>
                              </m:r>
                            </m:e>
                            <m:sub>
                              <m:r>
                                <a:rPr lang="en-GB" sz="1600" i="1">
                                  <a:latin typeface="Cambria Math" panose="02040503050406030204" pitchFamily="18" charset="0"/>
                                  <a:ea typeface="黑体" panose="02010609060101010101" pitchFamily="49" charset="-122"/>
                                  <a:cs typeface="Arial" panose="020B0604020202020204" pitchFamily="34" charset="0"/>
                                </a:rPr>
                                <m:t>𝑟</m:t>
                              </m:r>
                            </m:sub>
                          </m:sSub>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e>
                                  </m:d>
                                </m:e>
                                <m:sup>
                                  <m:r>
                                    <a:rPr lang="en-GB" sz="1600" i="1">
                                      <a:latin typeface="Cambria Math" panose="02040503050406030204" pitchFamily="18" charset="0"/>
                                      <a:ea typeface="黑体" panose="02010609060101010101" pitchFamily="49" charset="-122"/>
                                      <a:cs typeface="Arial" panose="020B0604020202020204" pitchFamily="34" charset="0"/>
                                    </a:rPr>
                                    <m:t>2</m:t>
                                  </m:r>
                                </m:sup>
                              </m:sSup>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𝑘</m:t>
                              </m:r>
                            </m:e>
                            <m:sub>
                              <m:r>
                                <a:rPr lang="en-GB" sz="1600" i="1">
                                  <a:latin typeface="Cambria Math" panose="02040503050406030204" pitchFamily="18" charset="0"/>
                                  <a:ea typeface="黑体" panose="02010609060101010101" pitchFamily="49" charset="-122"/>
                                  <a:cs typeface="Arial" panose="020B0604020202020204" pitchFamily="34" charset="0"/>
                                </a:rPr>
                                <m:t>𝑟</m:t>
                              </m:r>
                            </m:sub>
                          </m:sSub>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𝑑</m:t>
                                              </m:r>
                                            </m:sub>
                                          </m:sSub>
                                        </m:e>
                                      </m:d>
                                    </m:e>
                                  </m:d>
                                </m:e>
                                <m:sup>
                                  <m:r>
                                    <a:rPr lang="en-GB" sz="1600" i="1">
                                      <a:latin typeface="Cambria Math" panose="02040503050406030204" pitchFamily="18" charset="0"/>
                                      <a:ea typeface="黑体" panose="02010609060101010101" pitchFamily="49" charset="-122"/>
                                      <a:cs typeface="Arial" panose="020B0604020202020204" pitchFamily="34" charset="0"/>
                                    </a:rPr>
                                    <m:t>2</m:t>
                                  </m:r>
                                </m:sup>
                              </m:sSup>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3</m:t>
                                  </m:r>
                                </m:sub>
                              </m:sSub>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𝑑</m:t>
                                      </m:r>
                                    </m:sub>
                                  </m:sSub>
                                </m:e>
                              </m:d>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3</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𝑑</m:t>
                                      </m:r>
                                    </m:sub>
                                  </m:sSub>
                                </m:e>
                              </m:d>
                            </m:e>
                          </m:d>
                        </m:e>
                      </m:d>
                      <m:r>
                        <a:rPr lang="en-GB" sz="1600" i="1">
                          <a:latin typeface="Cambria Math" panose="02040503050406030204" pitchFamily="18" charset="0"/>
                          <a:ea typeface="黑体" panose="02010609060101010101" pitchFamily="49" charset="-122"/>
                          <a:cs typeface="Arial" panose="020B0604020202020204" pitchFamily="34" charset="0"/>
                        </a:rPr>
                        <m:t>∗</m:t>
                      </m:r>
                      <m:d>
                        <m:dPr>
                          <m:ctrlPr>
                            <a:rPr lang="en-GB" sz="1600" i="1">
                              <a:latin typeface="Cambria Math" panose="02040503050406030204" pitchFamily="18" charset="0"/>
                            </a:rPr>
                          </m:ctrlPr>
                        </m:dPr>
                        <m:e>
                          <m:r>
                            <a:rPr lang="en-GB" sz="1600" i="1">
                              <a:latin typeface="Cambria Math" panose="02040503050406030204" pitchFamily="18" charset="0"/>
                              <a:ea typeface="黑体" panose="02010609060101010101" pitchFamily="49" charset="-122"/>
                              <a:cs typeface="Arial" panose="020B0604020202020204" pitchFamily="34" charset="0"/>
                            </a:rPr>
                            <m:t>1−2</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r>
                                <a:rPr lang="en-GB" sz="1600" i="1">
                                  <a:latin typeface="Cambria Math" panose="02040503050406030204" pitchFamily="18" charset="0"/>
                                  <a:ea typeface="黑体" panose="02010609060101010101" pitchFamily="49" charset="-122"/>
                                  <a:cs typeface="Arial" panose="020B0604020202020204" pitchFamily="34" charset="0"/>
                                </a:rPr>
                                <m:t>1</m:t>
                              </m:r>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3</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r>
                            <a:rPr lang="en-GB" sz="1600" i="1">
                              <a:latin typeface="Cambria Math" panose="02040503050406030204" pitchFamily="18" charset="0"/>
                              <a:ea typeface="黑体" panose="02010609060101010101" pitchFamily="49" charset="-122"/>
                              <a:cs typeface="Arial" panose="020B0604020202020204" pitchFamily="34" charset="0"/>
                            </a:rPr>
                            <m:t>+</m:t>
                          </m:r>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2</m:t>
                              </m:r>
                            </m:sup>
                          </m:sSubSup>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r>
                                <a:rPr lang="en-GB" sz="1600" i="1">
                                  <a:latin typeface="Cambria Math" panose="02040503050406030204" pitchFamily="18" charset="0"/>
                                  <a:ea typeface="黑体" panose="02010609060101010101" pitchFamily="49" charset="-122"/>
                                  <a:cs typeface="Arial" panose="020B0604020202020204" pitchFamily="34" charset="0"/>
                                </a:rPr>
                                <m:t>1</m:t>
                              </m:r>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4</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𝛼</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r>
                            <a:rPr lang="en-GB" sz="1600">
                              <a:latin typeface="Cambria Math" panose="02040503050406030204" pitchFamily="18" charset="0"/>
                              <a:ea typeface="黑体" panose="02010609060101010101" pitchFamily="49" charset="-122"/>
                              <a:cs typeface="Arial" panose="020B0604020202020204" pitchFamily="34" charset="0"/>
                            </a:rPr>
                            <m:t>1</m:t>
                          </m:r>
                        </m:sup>
                        <m:e>
                          <m:sSup>
                            <m:sSupPr>
                              <m:ctrlPr>
                                <a:rPr lang="en-GB" sz="1600" i="1">
                                  <a:latin typeface="Cambria Math" panose="02040503050406030204" pitchFamily="18" charset="0"/>
                                </a:rPr>
                              </m:ctrlPr>
                            </m:sSup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e>
                            <m:sup>
                              <m:r>
                                <a:rPr lang="en-GB" sz="1600" i="1">
                                  <a:latin typeface="Cambria Math" panose="02040503050406030204" pitchFamily="18" charset="0"/>
                                  <a:ea typeface="黑体" panose="02010609060101010101" pitchFamily="49" charset="-122"/>
                                  <a:cs typeface="Arial" panose="020B0604020202020204" pitchFamily="34" charset="0"/>
                                </a:rPr>
                                <m:t>2</m:t>
                              </m:r>
                            </m:sup>
                          </m:sSup>
                          <m:r>
                            <a:rPr lang="en-GB" sz="1600" i="1">
                              <a:latin typeface="Cambria Math" panose="02040503050406030204" pitchFamily="18" charset="0"/>
                              <a:ea typeface="黑体" panose="02010609060101010101" pitchFamily="49" charset="-122"/>
                              <a:cs typeface="Arial" panose="020B0604020202020204" pitchFamily="34" charset="0"/>
                            </a:rPr>
                            <m:t>𝑑𝑥</m:t>
                          </m:r>
                        </m:e>
                      </m:nary>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3</m:t>
                              </m:r>
                            </m:sup>
                          </m:sSubSup>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r>
                                <a:rPr lang="en-GB" sz="1600">
                                  <a:latin typeface="Cambria Math" panose="02040503050406030204" pitchFamily="18" charset="0"/>
                                  <a:ea typeface="黑体" panose="02010609060101010101" pitchFamily="49" charset="-122"/>
                                  <a:cs typeface="Arial" panose="020B0604020202020204" pitchFamily="34" charset="0"/>
                                </a:rPr>
                                <m:t>1</m:t>
                              </m:r>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Sub>
                              <m:r>
                                <a:rPr lang="en-GB" sz="1600" i="1">
                                  <a:latin typeface="Cambria Math" panose="02040503050406030204" pitchFamily="18" charset="0"/>
                                  <a:ea typeface="黑体" panose="02010609060101010101" pitchFamily="49" charset="-122"/>
                                  <a:cs typeface="Arial" panose="020B0604020202020204" pitchFamily="34" charset="0"/>
                                </a:rPr>
                                <m:t>𝑑𝑥</m:t>
                              </m:r>
                            </m:e>
                          </m:nary>
                          <m:r>
                            <a:rPr lang="en-GB" sz="1600" i="1">
                              <a:latin typeface="Cambria Math" panose="02040503050406030204" pitchFamily="18" charset="0"/>
                              <a:ea typeface="黑体" panose="02010609060101010101" pitchFamily="49" charset="-122"/>
                              <a:cs typeface="Arial" panose="020B0604020202020204" pitchFamily="34" charset="0"/>
                            </a:rPr>
                            <m:t>−2</m:t>
                          </m:r>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4</m:t>
                              </m:r>
                            </m:sup>
                          </m:sSubSup>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r>
                                <a:rPr lang="en-GB" sz="1600">
                                  <a:latin typeface="Cambria Math" panose="02040503050406030204" pitchFamily="18" charset="0"/>
                                  <a:ea typeface="黑体" panose="02010609060101010101" pitchFamily="49" charset="-122"/>
                                  <a:cs typeface="Arial" panose="020B0604020202020204" pitchFamily="34" charset="0"/>
                                </a:rPr>
                                <m:t>1</m:t>
                              </m:r>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2</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r>
                            <a:rPr lang="en-GB" sz="1600" i="1">
                              <a:latin typeface="Cambria Math" panose="02040503050406030204" pitchFamily="18" charset="0"/>
                              <a:ea typeface="黑体" panose="02010609060101010101" pitchFamily="49" charset="-122"/>
                              <a:cs typeface="Arial" panose="020B0604020202020204" pitchFamily="34" charset="0"/>
                            </a:rPr>
                            <m:t>+</m:t>
                          </m:r>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5</m:t>
                              </m:r>
                            </m:sup>
                          </m:sSubSup>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r>
                                <a:rPr lang="en-GB" sz="1600">
                                  <a:latin typeface="Cambria Math" panose="02040503050406030204" pitchFamily="18" charset="0"/>
                                  <a:ea typeface="黑体" panose="02010609060101010101" pitchFamily="49" charset="-122"/>
                                  <a:cs typeface="Arial" panose="020B0604020202020204" pitchFamily="34" charset="0"/>
                                </a:rPr>
                                <m:t>1</m:t>
                              </m:r>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3</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𝛼</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sSup>
                        <m:sSupPr>
                          <m:ctrlPr>
                            <a:rPr lang="en-GB" sz="1600" i="1">
                              <a:latin typeface="Cambria Math" panose="02040503050406030204" pitchFamily="18" charset="0"/>
                            </a:rPr>
                          </m:ctrlPr>
                        </m:sSupPr>
                        <m:e>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𝑉</m:t>
                                  </m:r>
                                </m:e>
                                <m:sub>
                                  <m:r>
                                    <a:rPr lang="en-GB" sz="1600" i="1">
                                      <a:latin typeface="Cambria Math" panose="02040503050406030204" pitchFamily="18" charset="0"/>
                                      <a:ea typeface="黑体" panose="02010609060101010101" pitchFamily="49" charset="-122"/>
                                      <a:cs typeface="Arial" panose="020B0604020202020204" pitchFamily="34" charset="0"/>
                                    </a:rPr>
                                    <m:t>𝑑𝑐</m:t>
                                  </m:r>
                                  <m:r>
                                    <a:rPr lang="en-GB" sz="1600">
                                      <a:latin typeface="Cambria Math" panose="02040503050406030204" pitchFamily="18" charset="0"/>
                                      <a:ea typeface="黑体" panose="02010609060101010101" pitchFamily="49" charset="-122"/>
                                      <a:cs typeface="Arial" panose="020B0604020202020204" pitchFamily="34" charset="0"/>
                                    </a:rPr>
                                    <m:t>2</m:t>
                                  </m:r>
                                </m:sub>
                              </m:sSub>
                              <m:r>
                                <a:rPr lang="en-GB" sz="1600">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𝑉</m:t>
                                  </m:r>
                                </m:e>
                                <m:sub>
                                  <m:r>
                                    <a:rPr lang="en-GB" sz="1600" i="1">
                                      <a:latin typeface="Cambria Math" panose="02040503050406030204" pitchFamily="18" charset="0"/>
                                      <a:ea typeface="黑体" panose="02010609060101010101" pitchFamily="49" charset="-122"/>
                                      <a:cs typeface="Arial" panose="020B0604020202020204" pitchFamily="34" charset="0"/>
                                    </a:rPr>
                                    <m:t>𝑎𝑐</m:t>
                                  </m:r>
                                  <m:r>
                                    <a:rPr lang="en-GB" sz="1600">
                                      <a:latin typeface="Cambria Math" panose="02040503050406030204" pitchFamily="18" charset="0"/>
                                      <a:ea typeface="黑体" panose="02010609060101010101" pitchFamily="49" charset="-122"/>
                                      <a:cs typeface="Arial" panose="020B0604020202020204" pitchFamily="34" charset="0"/>
                                    </a:rPr>
                                    <m:t>2</m:t>
                                  </m:r>
                                </m:sub>
                              </m:sSub>
                              <m:func>
                                <m:funcPr>
                                  <m:ctrlPr>
                                    <a:rPr lang="en-GB" sz="1600" i="1">
                                      <a:latin typeface="Cambria Math" panose="02040503050406030204" pitchFamily="18" charset="0"/>
                                    </a:rPr>
                                  </m:ctrlPr>
                                </m:funcPr>
                                <m:fName>
                                  <m:r>
                                    <m:rPr>
                                      <m:sty m:val="p"/>
                                    </m:rPr>
                                    <a:rPr lang="en-GB" sz="1600">
                                      <a:latin typeface="Cambria Math" panose="02040503050406030204" pitchFamily="18" charset="0"/>
                                      <a:ea typeface="黑体" panose="02010609060101010101" pitchFamily="49" charset="-122"/>
                                      <a:cs typeface="Arial" panose="020B0604020202020204" pitchFamily="34" charset="0"/>
                                    </a:rPr>
                                    <m:t>cos</m:t>
                                  </m:r>
                                </m:fName>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𝛺</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r>
                                        <a:rPr lang="en-GB" sz="1600" i="1">
                                          <a:latin typeface="Cambria Math" panose="02040503050406030204" pitchFamily="18" charset="0"/>
                                          <a:ea typeface="黑体" panose="02010609060101010101" pitchFamily="49" charset="-122"/>
                                          <a:cs typeface="Arial" panose="020B0604020202020204" pitchFamily="34" charset="0"/>
                                        </a:rPr>
                                        <m:t>𝑡</m:t>
                                      </m:r>
                                    </m:e>
                                  </m:d>
                                </m:e>
                              </m:func>
                            </m:e>
                          </m:d>
                        </m:e>
                        <m:sup>
                          <m:r>
                            <a:rPr lang="en-GB" sz="1600">
                              <a:latin typeface="Cambria Math" panose="02040503050406030204" pitchFamily="18" charset="0"/>
                              <a:ea typeface="黑体" panose="02010609060101010101" pitchFamily="49" charset="-122"/>
                              <a:cs typeface="Arial" panose="020B0604020202020204" pitchFamily="34" charset="0"/>
                            </a:rPr>
                            <m:t>2</m:t>
                          </m:r>
                        </m:sup>
                      </m:sSup>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r>
                            <a:rPr lang="en-GB" sz="1600">
                              <a:latin typeface="Cambria Math" panose="02040503050406030204" pitchFamily="18" charset="0"/>
                              <a:ea typeface="黑体" panose="02010609060101010101" pitchFamily="49" charset="-122"/>
                              <a:cs typeface="Arial" panose="020B0604020202020204" pitchFamily="34" charset="0"/>
                            </a:rPr>
                            <m:t>1</m:t>
                          </m:r>
                        </m:sup>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Sub>
                          <m:r>
                            <a:rPr lang="en-GB" sz="1600" i="1">
                              <a:latin typeface="Cambria Math" panose="02040503050406030204" pitchFamily="18" charset="0"/>
                              <a:ea typeface="黑体" panose="02010609060101010101" pitchFamily="49" charset="-122"/>
                              <a:cs typeface="Arial" panose="020B0604020202020204" pitchFamily="34" charset="0"/>
                            </a:rPr>
                            <m:t>𝑑𝑥</m:t>
                          </m:r>
                        </m:e>
                      </m:nary>
                      <m:d>
                        <m:dPr>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1</m:t>
                          </m:r>
                        </m:e>
                      </m:d>
                    </m:oMath>
                  </m:oMathPara>
                </a14:m>
                <a:endParaRPr lang="en-US" altLang="zh-CN" sz="1600" dirty="0"/>
              </a:p>
              <a:p>
                <a:pPr marL="0" indent="0" algn="ctr">
                  <a:lnSpc>
                    <a:spcPct val="150000"/>
                  </a:lnSpc>
                  <a:buNone/>
                </a:pPr>
                <a14:m>
                  <m:oMathPara xmlns:m="http://schemas.openxmlformats.org/officeDocument/2006/math">
                    <m:oMathParaPr>
                      <m:jc m:val="center"/>
                    </m:oMathParaPr>
                    <m:oMath xmlns:m="http://schemas.openxmlformats.org/officeDocument/2006/math">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ea typeface="黑体" panose="02010609060101010101" pitchFamily="49" charset="-122"/>
                                      <a:cs typeface="Arial" panose="020B0604020202020204" pitchFamily="34" charset="0"/>
                                    </a:rPr>
                                    <m:t>𝜕</m:t>
                                  </m:r>
                                </m:e>
                                <m:sup>
                                  <m:r>
                                    <a:rPr lang="en-GB" sz="1600">
                                      <a:latin typeface="Cambria Math" panose="02040503050406030204" pitchFamily="18" charset="0"/>
                                      <a:ea typeface="黑体" panose="02010609060101010101" pitchFamily="49" charset="-122"/>
                                      <a:cs typeface="Arial" panose="020B0604020202020204" pitchFamily="34" charset="0"/>
                                    </a:rPr>
                                    <m:t>2</m:t>
                                  </m:r>
                                </m:sup>
                              </m:s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num>
                            <m:den>
                              <m:r>
                                <a:rPr lang="en-GB" sz="1600" i="1">
                                  <a:latin typeface="Cambria Math" panose="02040503050406030204" pitchFamily="18" charset="0"/>
                                  <a:ea typeface="黑体" panose="02010609060101010101" pitchFamily="49" charset="-122"/>
                                  <a:cs typeface="Arial" panose="020B0604020202020204" pitchFamily="34" charset="0"/>
                                </a:rPr>
                                <m:t>𝜕</m:t>
                              </m:r>
                              <m:sSup>
                                <m:sSupPr>
                                  <m:ctrlPr>
                                    <a:rPr lang="en-GB" sz="1600" i="1">
                                      <a:latin typeface="Cambria Math" panose="02040503050406030204" pitchFamily="18" charset="0"/>
                                    </a:rPr>
                                  </m:ctrlPr>
                                </m:sSupPr>
                                <m:e>
                                  <m:r>
                                    <a:rPr lang="en-GB" sz="1600" i="1">
                                      <a:latin typeface="Cambria Math" panose="02040503050406030204" pitchFamily="18" charset="0"/>
                                      <a:ea typeface="黑体" panose="02010609060101010101" pitchFamily="49" charset="-122"/>
                                      <a:cs typeface="Arial" panose="020B0604020202020204" pitchFamily="34" charset="0"/>
                                    </a:rPr>
                                    <m:t>𝑡</m:t>
                                  </m:r>
                                </m:e>
                                <m:sup>
                                  <m:r>
                                    <a:rPr lang="en-GB" sz="1600">
                                      <a:latin typeface="Cambria Math" panose="02040503050406030204" pitchFamily="18" charset="0"/>
                                      <a:ea typeface="黑体" panose="02010609060101010101" pitchFamily="49" charset="-122"/>
                                      <a:cs typeface="Arial" panose="020B0604020202020204" pitchFamily="34" charset="0"/>
                                    </a:rPr>
                                    <m:t>2</m:t>
                                  </m:r>
                                </m:sup>
                              </m:sSup>
                            </m:den>
                          </m:f>
                          <m:d>
                            <m:dPr>
                              <m:ctrlPr>
                                <a:rPr lang="en-GB" sz="1600" i="1">
                                  <a:latin typeface="Cambria Math" panose="02040503050406030204" pitchFamily="18" charset="0"/>
                                </a:rPr>
                              </m:ctrlPr>
                            </m:dPr>
                            <m:e>
                              <m:r>
                                <a:rPr lang="en-GB" sz="1600" i="1">
                                  <a:latin typeface="Cambria Math" panose="02040503050406030204" pitchFamily="18" charset="0"/>
                                  <a:ea typeface="黑体" panose="02010609060101010101" pitchFamily="49" charset="-122"/>
                                  <a:cs typeface="Arial" panose="020B0604020202020204" pitchFamily="34" charset="0"/>
                                </a:rPr>
                                <m:t>1+</m:t>
                              </m:r>
                              <m:r>
                                <a:rPr lang="en-GB" sz="1800" i="1" kern="700" smtClean="0">
                                  <a:solidFill>
                                    <a:srgbClr val="00B050"/>
                                  </a:solidFill>
                                  <a:latin typeface="Cambria Math" panose="02040503050406030204" pitchFamily="18" charset="0"/>
                                  <a:ea typeface="黑体" panose="02010609060101010101" pitchFamily="49" charset="-122"/>
                                  <a:cs typeface="Times New Roman" panose="02020603050405020304" pitchFamily="18" charset="0"/>
                                </a:rPr>
                                <m:t>𝛿</m:t>
                              </m:r>
                              <m:r>
                                <a:rPr lang="en-GB" sz="1600" i="1">
                                  <a:solidFill>
                                    <a:srgbClr val="00B050"/>
                                  </a:solidFill>
                                  <a:latin typeface="Cambria Math" panose="02040503050406030204" pitchFamily="18" charset="0"/>
                                  <a:ea typeface="黑体" panose="02010609060101010101" pitchFamily="49" charset="-122"/>
                                  <a:cs typeface="Arial" panose="020B0604020202020204" pitchFamily="34" charset="0"/>
                                </a:rPr>
                                <m:t>𝑚</m:t>
                              </m:r>
                              <m:d>
                                <m:dPr>
                                  <m:ctrlPr>
                                    <a:rPr lang="en-GB" sz="1600" i="1">
                                      <a:latin typeface="Cambria Math" panose="02040503050406030204" pitchFamily="18" charset="0"/>
                                    </a:rPr>
                                  </m:ctrlPr>
                                </m:dPr>
                                <m:e>
                                  <m:r>
                                    <a:rPr lang="en-GB" sz="1600" i="1">
                                      <a:latin typeface="Cambria Math" panose="02040503050406030204" pitchFamily="18" charset="0"/>
                                      <a:ea typeface="黑体" panose="02010609060101010101" pitchFamily="49" charset="-122"/>
                                      <a:cs typeface="Arial" panose="020B0604020202020204" pitchFamily="34" charset="0"/>
                                    </a:rPr>
                                    <m:t>𝑥</m:t>
                                  </m:r>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𝑚</m:t>
                                      </m:r>
                                    </m:sub>
                                  </m:sSub>
                                </m:e>
                              </m:d>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𝑐</m:t>
                              </m:r>
                            </m:e>
                            <m:sub>
                              <m:r>
                                <a:rPr lang="en-GB" sz="1600">
                                  <a:latin typeface="Cambria Math" panose="02040503050406030204" pitchFamily="18" charset="0"/>
                                  <a:ea typeface="黑体" panose="02010609060101010101" pitchFamily="49" charset="-122"/>
                                  <a:cs typeface="Arial" panose="020B0604020202020204" pitchFamily="34" charset="0"/>
                                </a:rPr>
                                <m:t>2</m:t>
                              </m:r>
                              <m:r>
                                <m:rPr>
                                  <m:sty m:val="p"/>
                                </m:rPr>
                                <a:rPr lang="en-GB" sz="1600">
                                  <a:latin typeface="Cambria Math" panose="02040503050406030204" pitchFamily="18" charset="0"/>
                                  <a:ea typeface="黑体" panose="02010609060101010101" pitchFamily="49" charset="-122"/>
                                  <a:cs typeface="Arial" panose="020B0604020202020204" pitchFamily="34" charset="0"/>
                                </a:rPr>
                                <m:t>n</m:t>
                              </m:r>
                            </m:sub>
                          </m:sSub>
                          <m:f>
                            <m:fPr>
                              <m:ctrlPr>
                                <a:rPr lang="en-GB" sz="1600" i="1">
                                  <a:latin typeface="Cambria Math" panose="02040503050406030204" pitchFamily="18" charset="0"/>
                                </a:rPr>
                              </m:ctrlPr>
                            </m:fPr>
                            <m:num>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num>
                            <m:den>
                              <m:r>
                                <a:rPr lang="en-GB" sz="1600" i="1">
                                  <a:latin typeface="Cambria Math" panose="02040503050406030204" pitchFamily="18" charset="0"/>
                                  <a:ea typeface="黑体" panose="02010609060101010101" pitchFamily="49" charset="-122"/>
                                  <a:cs typeface="Arial" panose="020B0604020202020204" pitchFamily="34" charset="0"/>
                                </a:rPr>
                                <m:t>𝜕</m:t>
                              </m:r>
                              <m:r>
                                <a:rPr lang="en-GB" sz="1600" i="1">
                                  <a:latin typeface="Cambria Math" panose="02040503050406030204" pitchFamily="18" charset="0"/>
                                  <a:ea typeface="黑体" panose="02010609060101010101" pitchFamily="49" charset="-122"/>
                                  <a:cs typeface="Arial" panose="020B0604020202020204" pitchFamily="34" charset="0"/>
                                </a:rPr>
                                <m:t>𝑡</m:t>
                              </m:r>
                            </m:den>
                          </m:f>
                          <m:r>
                            <a:rPr lang="en-GB" sz="1600" i="1">
                              <a:latin typeface="Cambria Math" panose="02040503050406030204" pitchFamily="18" charset="0"/>
                              <a:ea typeface="黑体" panose="02010609060101010101" pitchFamily="49" charset="-122"/>
                              <a:cs typeface="Arial" panose="020B0604020202020204" pitchFamily="34" charset="0"/>
                            </a:rPr>
                            <m:t>+</m:t>
                          </m:r>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𝐿</m:t>
                                  </m:r>
                                  <m:r>
                                    <a:rPr lang="en-GB" sz="1600" i="1">
                                      <a:latin typeface="Cambria Math" panose="02040503050406030204" pitchFamily="18" charset="0"/>
                                      <a:ea typeface="黑体" panose="02010609060101010101" pitchFamily="49" charset="-122"/>
                                      <a:cs typeface="Arial" panose="020B0604020202020204" pitchFamily="34" charset="0"/>
                                    </a:rPr>
                                    <m:t>1</m:t>
                                  </m:r>
                                </m:sub>
                              </m:sSub>
                            </m:sup>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Sub>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𝑘</m:t>
                              </m:r>
                            </m:e>
                            <m:sub>
                              <m:r>
                                <a:rPr lang="en-GB" sz="1600" i="1">
                                  <a:latin typeface="Cambria Math" panose="02040503050406030204" pitchFamily="18" charset="0"/>
                                  <a:ea typeface="黑体" panose="02010609060101010101" pitchFamily="49" charset="-122"/>
                                  <a:cs typeface="Arial" panose="020B0604020202020204" pitchFamily="34" charset="0"/>
                                </a:rPr>
                                <m:t>𝑟</m:t>
                              </m:r>
                            </m:sub>
                          </m:sSub>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e>
                                  </m:d>
                                </m:e>
                                <m:sup>
                                  <m:r>
                                    <a:rPr lang="en-GB" sz="1600" i="1">
                                      <a:latin typeface="Cambria Math" panose="02040503050406030204" pitchFamily="18" charset="0"/>
                                      <a:ea typeface="黑体" panose="02010609060101010101" pitchFamily="49" charset="-122"/>
                                      <a:cs typeface="Arial" panose="020B0604020202020204" pitchFamily="34" charset="0"/>
                                    </a:rPr>
                                    <m:t>2</m:t>
                                  </m:r>
                                </m:sup>
                              </m:sSup>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1</m:t>
                                  </m:r>
                                </m:sub>
                              </m:sSub>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m:t>
                                  </m:r>
                                </m:sup>
                              </m:sSubSup>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𝑋</m:t>
                                      </m:r>
                                    </m:e>
                                    <m:sub>
                                      <m:r>
                                        <a:rPr lang="en-GB" sz="1600" i="1">
                                          <a:latin typeface="Cambria Math" panose="02040503050406030204" pitchFamily="18" charset="0"/>
                                          <a:ea typeface="黑体" panose="02010609060101010101" pitchFamily="49" charset="-122"/>
                                          <a:cs typeface="Arial" panose="020B0604020202020204" pitchFamily="34" charset="0"/>
                                        </a:rPr>
                                        <m:t>𝑐</m:t>
                                      </m:r>
                                    </m:sub>
                                  </m:sSub>
                                </m:e>
                              </m:d>
                            </m:e>
                          </m:d>
                        </m:e>
                      </m:d>
                      <m:r>
                        <a:rPr lang="en-GB" sz="1600" i="1">
                          <a:latin typeface="Cambria Math" panose="02040503050406030204" pitchFamily="18" charset="0"/>
                          <a:ea typeface="黑体" panose="02010609060101010101" pitchFamily="49" charset="-122"/>
                          <a:cs typeface="Arial" panose="020B0604020202020204" pitchFamily="34" charset="0"/>
                        </a:rPr>
                        <m:t>∗</m:t>
                      </m:r>
                      <m:d>
                        <m:dPr>
                          <m:ctrlPr>
                            <a:rPr lang="en-GB" sz="1600" i="1">
                              <a:latin typeface="Cambria Math" panose="02040503050406030204" pitchFamily="18" charset="0"/>
                            </a:rPr>
                          </m:ctrlPr>
                        </m:dPr>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𝑑</m:t>
                              </m:r>
                              <m:r>
                                <a:rPr lang="en-GB" sz="1600" i="1">
                                  <a:latin typeface="Cambria Math" panose="02040503050406030204" pitchFamily="18" charset="0"/>
                                  <a:ea typeface="黑体" panose="02010609060101010101" pitchFamily="49" charset="-122"/>
                                  <a:cs typeface="Arial" panose="020B0604020202020204" pitchFamily="34" charset="0"/>
                                </a:rPr>
                                <m:t>1</m:t>
                              </m:r>
                            </m:sub>
                            <m:sup>
                              <m:r>
                                <a:rPr lang="en-GB" sz="1600" i="1">
                                  <a:latin typeface="Cambria Math" panose="02040503050406030204" pitchFamily="18" charset="0"/>
                                  <a:ea typeface="黑体" panose="02010609060101010101" pitchFamily="49" charset="-122"/>
                                  <a:cs typeface="Arial" panose="020B0604020202020204" pitchFamily="34" charset="0"/>
                                </a:rPr>
                                <m:t>2</m:t>
                              </m:r>
                            </m:sup>
                          </m:sSubSup>
                          <m:r>
                            <a:rPr lang="en-GB" sz="1600" i="1">
                              <a:latin typeface="Cambria Math" panose="02040503050406030204" pitchFamily="18" charset="0"/>
                              <a:ea typeface="黑体" panose="02010609060101010101" pitchFamily="49" charset="-122"/>
                              <a:cs typeface="Arial" panose="020B0604020202020204" pitchFamily="34" charset="0"/>
                            </a:rPr>
                            <m:t>−2</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𝑑</m:t>
                              </m:r>
                              <m:r>
                                <a:rPr lang="en-GB" sz="1600" i="1">
                                  <a:latin typeface="Cambria Math" panose="02040503050406030204" pitchFamily="18" charset="0"/>
                                  <a:ea typeface="黑体" panose="02010609060101010101" pitchFamily="49" charset="-122"/>
                                  <a:cs typeface="Arial" panose="020B0604020202020204" pitchFamily="34" charset="0"/>
                                </a:rPr>
                                <m:t>1</m:t>
                              </m:r>
                            </m:sub>
                          </m:sSub>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𝐿</m:t>
                                  </m:r>
                                  <m:r>
                                    <a:rPr lang="en-GB" sz="1600" i="1">
                                      <a:latin typeface="Cambria Math" panose="02040503050406030204" pitchFamily="18" charset="0"/>
                                      <a:ea typeface="黑体" panose="02010609060101010101" pitchFamily="49" charset="-122"/>
                                      <a:cs typeface="Arial" panose="020B0604020202020204" pitchFamily="34" charset="0"/>
                                    </a:rPr>
                                    <m:t>1</m:t>
                                  </m:r>
                                </m:sub>
                              </m:sSub>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3</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r>
                            <a:rPr lang="en-GB" sz="1600" i="1">
                              <a:latin typeface="Cambria Math" panose="02040503050406030204" pitchFamily="18" charset="0"/>
                              <a:ea typeface="黑体" panose="02010609060101010101" pitchFamily="49" charset="-122"/>
                              <a:cs typeface="Arial" panose="020B0604020202020204" pitchFamily="34" charset="0"/>
                            </a:rPr>
                            <m:t>+</m:t>
                          </m:r>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𝑢</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2</m:t>
                              </m:r>
                            </m:sup>
                          </m:sSubSup>
                          <m:nary>
                            <m:naryPr>
                              <m:limLoc m:val="subSup"/>
                              <m:ctrlPr>
                                <a:rPr lang="en-GB" sz="1600" i="1">
                                  <a:latin typeface="Cambria Math" panose="02040503050406030204" pitchFamily="18" charset="0"/>
                                </a:rPr>
                              </m:ctrlPr>
                            </m:naryPr>
                            <m:sub>
                              <m:r>
                                <a:rPr lang="en-GB" sz="1600" i="1">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𝐿</m:t>
                                  </m:r>
                                  <m:r>
                                    <a:rPr lang="en-GB" sz="1600" i="1">
                                      <a:latin typeface="Cambria Math" panose="02040503050406030204" pitchFamily="18" charset="0"/>
                                      <a:ea typeface="黑体" panose="02010609060101010101" pitchFamily="49" charset="-122"/>
                                      <a:cs typeface="Arial" panose="020B0604020202020204" pitchFamily="34" charset="0"/>
                                    </a:rPr>
                                    <m:t>1</m:t>
                                  </m:r>
                                </m:sub>
                              </m:sSub>
                            </m:sup>
                            <m:e>
                              <m:sSubSup>
                                <m:sSubSupPr>
                                  <m:ctrlPr>
                                    <a:rPr lang="en-GB" sz="1600" i="1">
                                      <a:latin typeface="Cambria Math" panose="02040503050406030204" pitchFamily="18" charset="0"/>
                                    </a:rPr>
                                  </m:ctrlPr>
                                </m:sSubSup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up>
                                  <m:r>
                                    <a:rPr lang="en-GB" sz="1600" i="1">
                                      <a:latin typeface="Cambria Math" panose="02040503050406030204" pitchFamily="18" charset="0"/>
                                      <a:ea typeface="黑体" panose="02010609060101010101" pitchFamily="49" charset="-122"/>
                                      <a:cs typeface="Arial" panose="020B0604020202020204" pitchFamily="34" charset="0"/>
                                    </a:rPr>
                                    <m:t>4</m:t>
                                  </m:r>
                                </m:sup>
                              </m:sSubSup>
                              <m:r>
                                <a:rPr lang="en-GB" sz="1600" i="1">
                                  <a:latin typeface="Cambria Math" panose="02040503050406030204" pitchFamily="18" charset="0"/>
                                  <a:ea typeface="黑体" panose="02010609060101010101" pitchFamily="49" charset="-122"/>
                                  <a:cs typeface="Arial" panose="020B0604020202020204" pitchFamily="34" charset="0"/>
                                </a:rPr>
                                <m:t>𝑑𝑥</m:t>
                              </m:r>
                            </m:e>
                          </m:nary>
                        </m:e>
                      </m:d>
                      <m:r>
                        <a:rPr lang="en-GB" sz="1600" i="1">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𝛼</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sSup>
                        <m:sSupPr>
                          <m:ctrlPr>
                            <a:rPr lang="en-GB" sz="1600" i="1">
                              <a:latin typeface="Cambria Math" panose="02040503050406030204" pitchFamily="18" charset="0"/>
                            </a:rPr>
                          </m:ctrlPr>
                        </m:sSupPr>
                        <m:e>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𝑉</m:t>
                                  </m:r>
                                </m:e>
                                <m:sub>
                                  <m:r>
                                    <a:rPr lang="en-GB" sz="1600" i="1">
                                      <a:latin typeface="Cambria Math" panose="02040503050406030204" pitchFamily="18" charset="0"/>
                                      <a:ea typeface="黑体" panose="02010609060101010101" pitchFamily="49" charset="-122"/>
                                      <a:cs typeface="Arial" panose="020B0604020202020204" pitchFamily="34" charset="0"/>
                                    </a:rPr>
                                    <m:t>𝑑𝑐</m:t>
                                  </m:r>
                                  <m:r>
                                    <a:rPr lang="en-GB" sz="1600">
                                      <a:latin typeface="Cambria Math" panose="02040503050406030204" pitchFamily="18" charset="0"/>
                                      <a:ea typeface="黑体" panose="02010609060101010101" pitchFamily="49" charset="-122"/>
                                      <a:cs typeface="Arial" panose="020B0604020202020204" pitchFamily="34" charset="0"/>
                                    </a:rPr>
                                    <m:t>2</m:t>
                                  </m:r>
                                </m:sub>
                              </m:sSub>
                              <m:r>
                                <a:rPr lang="en-GB" sz="1600">
                                  <a:latin typeface="Cambria Math" panose="02040503050406030204" pitchFamily="18" charset="0"/>
                                  <a:ea typeface="黑体" panose="02010609060101010101" pitchFamily="49" charset="-122"/>
                                  <a:cs typeface="Arial" panose="020B0604020202020204" pitchFamily="34" charset="0"/>
                                </a:rPr>
                                <m:t>+</m:t>
                              </m:r>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𝑉</m:t>
                                  </m:r>
                                </m:e>
                                <m:sub>
                                  <m:r>
                                    <a:rPr lang="en-GB" sz="1600" i="1">
                                      <a:latin typeface="Cambria Math" panose="02040503050406030204" pitchFamily="18" charset="0"/>
                                      <a:ea typeface="黑体" panose="02010609060101010101" pitchFamily="49" charset="-122"/>
                                      <a:cs typeface="Arial" panose="020B0604020202020204" pitchFamily="34" charset="0"/>
                                    </a:rPr>
                                    <m:t>𝑎𝑐</m:t>
                                  </m:r>
                                  <m:r>
                                    <a:rPr lang="en-GB" sz="1600">
                                      <a:latin typeface="Cambria Math" panose="02040503050406030204" pitchFamily="18" charset="0"/>
                                      <a:ea typeface="黑体" panose="02010609060101010101" pitchFamily="49" charset="-122"/>
                                      <a:cs typeface="Arial" panose="020B0604020202020204" pitchFamily="34" charset="0"/>
                                    </a:rPr>
                                    <m:t>2</m:t>
                                  </m:r>
                                </m:sub>
                              </m:sSub>
                              <m:func>
                                <m:funcPr>
                                  <m:ctrlPr>
                                    <a:rPr lang="en-GB" sz="1600" i="1">
                                      <a:latin typeface="Cambria Math" panose="02040503050406030204" pitchFamily="18" charset="0"/>
                                    </a:rPr>
                                  </m:ctrlPr>
                                </m:funcPr>
                                <m:fName>
                                  <m:r>
                                    <m:rPr>
                                      <m:sty m:val="p"/>
                                    </m:rPr>
                                    <a:rPr lang="en-GB" sz="1600">
                                      <a:latin typeface="Cambria Math" panose="02040503050406030204" pitchFamily="18" charset="0"/>
                                      <a:ea typeface="黑体" panose="02010609060101010101" pitchFamily="49" charset="-122"/>
                                      <a:cs typeface="Arial" panose="020B0604020202020204" pitchFamily="34" charset="0"/>
                                    </a:rPr>
                                    <m:t>cos</m:t>
                                  </m:r>
                                </m:fName>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𝛺</m:t>
                                          </m:r>
                                        </m:e>
                                        <m:sub>
                                          <m:r>
                                            <a:rPr lang="en-GB" sz="1600">
                                              <a:latin typeface="Cambria Math" panose="02040503050406030204" pitchFamily="18" charset="0"/>
                                              <a:ea typeface="黑体" panose="02010609060101010101" pitchFamily="49" charset="-122"/>
                                              <a:cs typeface="Arial" panose="020B0604020202020204" pitchFamily="34" charset="0"/>
                                            </a:rPr>
                                            <m:t>2</m:t>
                                          </m:r>
                                        </m:sub>
                                      </m:sSub>
                                      <m:r>
                                        <a:rPr lang="en-GB" sz="1600" i="1">
                                          <a:latin typeface="Cambria Math" panose="02040503050406030204" pitchFamily="18" charset="0"/>
                                          <a:ea typeface="黑体" panose="02010609060101010101" pitchFamily="49" charset="-122"/>
                                          <a:cs typeface="Arial" panose="020B0604020202020204" pitchFamily="34" charset="0"/>
                                        </a:rPr>
                                        <m:t>𝑡</m:t>
                                      </m:r>
                                    </m:e>
                                  </m:d>
                                </m:e>
                              </m:func>
                            </m:e>
                          </m:d>
                        </m:e>
                        <m:sup>
                          <m:r>
                            <a:rPr lang="en-GB" sz="1600">
                              <a:latin typeface="Cambria Math" panose="02040503050406030204" pitchFamily="18" charset="0"/>
                              <a:ea typeface="黑体" panose="02010609060101010101" pitchFamily="49" charset="-122"/>
                              <a:cs typeface="Arial" panose="020B0604020202020204" pitchFamily="34" charset="0"/>
                            </a:rPr>
                            <m:t>2</m:t>
                          </m:r>
                        </m:sup>
                      </m:sSup>
                      <m:nary>
                        <m:naryPr>
                          <m:limLoc m:val="subSup"/>
                          <m:ctrlPr>
                            <a:rPr lang="en-GB" sz="1600" i="1">
                              <a:latin typeface="Cambria Math" panose="02040503050406030204" pitchFamily="18" charset="0"/>
                            </a:rPr>
                          </m:ctrlPr>
                        </m:naryPr>
                        <m:sub>
                          <m:r>
                            <a:rPr lang="en-GB" sz="1600">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𝑅</m:t>
                              </m:r>
                            </m:e>
                            <m:sub>
                              <m:r>
                                <a:rPr lang="en-GB" sz="1600" i="1">
                                  <a:latin typeface="Cambria Math" panose="02040503050406030204" pitchFamily="18" charset="0"/>
                                  <a:ea typeface="黑体" panose="02010609060101010101" pitchFamily="49" charset="-122"/>
                                  <a:cs typeface="Arial" panose="020B0604020202020204" pitchFamily="34" charset="0"/>
                                </a:rPr>
                                <m:t>𝐿</m:t>
                              </m:r>
                              <m:r>
                                <a:rPr lang="en-GB" sz="1600" i="1">
                                  <a:latin typeface="Cambria Math" panose="02040503050406030204" pitchFamily="18" charset="0"/>
                                  <a:ea typeface="黑体" panose="02010609060101010101" pitchFamily="49" charset="-122"/>
                                  <a:cs typeface="Arial" panose="020B0604020202020204" pitchFamily="34" charset="0"/>
                                </a:rPr>
                                <m:t>1</m:t>
                              </m:r>
                            </m:sub>
                          </m:sSub>
                        </m:sup>
                        <m:e>
                          <m:sSub>
                            <m:sSubPr>
                              <m:ctrlPr>
                                <a:rPr lang="en-GB" sz="1600" i="1">
                                  <a:latin typeface="Cambria Math" panose="02040503050406030204" pitchFamily="18" charset="0"/>
                                </a:rPr>
                              </m:ctrlPr>
                            </m:sSubPr>
                            <m:e>
                              <m:r>
                                <a:rPr lang="en-GB" sz="1600" i="1">
                                  <a:latin typeface="Cambria Math" panose="02040503050406030204" pitchFamily="18" charset="0"/>
                                  <a:ea typeface="黑体" panose="02010609060101010101" pitchFamily="49" charset="-122"/>
                                  <a:cs typeface="Arial" panose="020B0604020202020204" pitchFamily="34" charset="0"/>
                                </a:rPr>
                                <m:t>𝜑</m:t>
                              </m:r>
                            </m:e>
                            <m:sub>
                              <m:r>
                                <a:rPr lang="en-GB" sz="1600" i="1">
                                  <a:latin typeface="Cambria Math" panose="02040503050406030204" pitchFamily="18" charset="0"/>
                                  <a:ea typeface="黑体" panose="02010609060101010101" pitchFamily="49" charset="-122"/>
                                  <a:cs typeface="Arial" panose="020B0604020202020204" pitchFamily="34" charset="0"/>
                                </a:rPr>
                                <m:t>2</m:t>
                              </m:r>
                            </m:sub>
                          </m:sSub>
                          <m:r>
                            <a:rPr lang="en-GB" sz="1600" i="1">
                              <a:latin typeface="Cambria Math" panose="02040503050406030204" pitchFamily="18" charset="0"/>
                              <a:ea typeface="黑体" panose="02010609060101010101" pitchFamily="49" charset="-122"/>
                              <a:cs typeface="Arial" panose="020B0604020202020204" pitchFamily="34" charset="0"/>
                            </a:rPr>
                            <m:t>𝑑𝑥</m:t>
                          </m:r>
                        </m:e>
                      </m:nary>
                      <m:r>
                        <a:rPr lang="en-US" altLang="zh-CN" sz="1600" b="0" i="1" smtClean="0">
                          <a:effectLst/>
                          <a:latin typeface="Cambria Math" panose="02040503050406030204" pitchFamily="18" charset="0"/>
                          <a:ea typeface="宋体" panose="02010600030101010101" pitchFamily="2" charset="-122"/>
                        </a:rPr>
                        <m:t>(2)</m:t>
                      </m:r>
                    </m:oMath>
                  </m:oMathPara>
                </a14:m>
                <a:endParaRPr lang="en-US" altLang="zh-CN" sz="1600" dirty="0"/>
              </a:p>
              <a:p>
                <a:pPr marL="0" indent="0" algn="ctr">
                  <a:lnSpc>
                    <a:spcPct val="150000"/>
                  </a:lnSpc>
                  <a:buNone/>
                </a:pPr>
                <a14:m>
                  <m:oMathPara xmlns:m="http://schemas.openxmlformats.org/officeDocument/2006/math">
                    <m:oMathParaPr>
                      <m:jc m:val="center"/>
                    </m:oMathParaPr>
                    <m:oMath xmlns:m="http://schemas.openxmlformats.org/officeDocument/2006/math">
                      <m:d>
                        <m:dPr>
                          <m:ctrlPr>
                            <a:rPr lang="en-GB" sz="1100" i="1" smtClean="0">
                              <a:effectLst/>
                              <a:latin typeface="Cambria Math" panose="02040503050406030204" pitchFamily="18" charset="0"/>
                            </a:rPr>
                          </m:ctrlPr>
                        </m:dPr>
                        <m:e>
                          <m:f>
                            <m:fPr>
                              <m:ctrlPr>
                                <a:rPr lang="en-GB" sz="1100" i="1">
                                  <a:effectLst/>
                                  <a:latin typeface="Cambria Math" panose="02040503050406030204" pitchFamily="18" charset="0"/>
                                </a:rPr>
                              </m:ctrlPr>
                            </m:fPr>
                            <m:num>
                              <m:sSup>
                                <m:sSupPr>
                                  <m:ctrlPr>
                                    <a:rPr lang="en-GB" sz="1100" i="1">
                                      <a:effectLst/>
                                      <a:latin typeface="Cambria Math" panose="02040503050406030204" pitchFamily="18" charset="0"/>
                                    </a:rPr>
                                  </m:ctrlPr>
                                </m:sSupPr>
                                <m:e>
                                  <m:r>
                                    <a:rPr lang="en-GB" sz="1600" i="1">
                                      <a:effectLst/>
                                      <a:latin typeface="Cambria Math" panose="02040503050406030204" pitchFamily="18" charset="0"/>
                                      <a:ea typeface="黑体" panose="02010609060101010101" pitchFamily="49" charset="-122"/>
                                      <a:cs typeface="Arial" panose="020B0604020202020204" pitchFamily="34" charset="0"/>
                                    </a:rPr>
                                    <m:t>𝜕</m:t>
                                  </m:r>
                                </m:e>
                                <m:sup>
                                  <m:r>
                                    <a:rPr lang="en-GB" sz="1600">
                                      <a:effectLst/>
                                      <a:latin typeface="Cambria Math" panose="02040503050406030204" pitchFamily="18" charset="0"/>
                                      <a:ea typeface="黑体" panose="02010609060101010101" pitchFamily="49" charset="-122"/>
                                      <a:cs typeface="Arial" panose="020B0604020202020204" pitchFamily="34" charset="0"/>
                                    </a:rPr>
                                    <m:t>2</m:t>
                                  </m:r>
                                </m:sup>
                              </m:s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num>
                            <m:den>
                              <m:r>
                                <a:rPr lang="en-GB" sz="1600" i="1">
                                  <a:effectLst/>
                                  <a:latin typeface="Cambria Math" panose="02040503050406030204" pitchFamily="18" charset="0"/>
                                  <a:ea typeface="黑体" panose="02010609060101010101" pitchFamily="49" charset="-122"/>
                                  <a:cs typeface="Arial" panose="020B0604020202020204" pitchFamily="34" charset="0"/>
                                </a:rPr>
                                <m:t>𝜕</m:t>
                              </m:r>
                              <m:sSup>
                                <m:sSupPr>
                                  <m:ctrlPr>
                                    <a:rPr lang="en-GB" sz="1100" i="1">
                                      <a:effectLst/>
                                      <a:latin typeface="Cambria Math" panose="02040503050406030204" pitchFamily="18" charset="0"/>
                                    </a:rPr>
                                  </m:ctrlPr>
                                </m:sSupPr>
                                <m:e>
                                  <m:r>
                                    <a:rPr lang="en-GB" sz="1600" i="1">
                                      <a:effectLst/>
                                      <a:latin typeface="Cambria Math" panose="02040503050406030204" pitchFamily="18" charset="0"/>
                                      <a:ea typeface="黑体" panose="02010609060101010101" pitchFamily="49" charset="-122"/>
                                      <a:cs typeface="Arial" panose="020B0604020202020204" pitchFamily="34" charset="0"/>
                                    </a:rPr>
                                    <m:t>𝑡</m:t>
                                  </m:r>
                                </m:e>
                                <m:sup>
                                  <m:r>
                                    <a:rPr lang="en-GB" sz="1600">
                                      <a:effectLst/>
                                      <a:latin typeface="Cambria Math" panose="02040503050406030204" pitchFamily="18" charset="0"/>
                                      <a:ea typeface="黑体" panose="02010609060101010101" pitchFamily="49" charset="-122"/>
                                      <a:cs typeface="Arial" panose="020B0604020202020204" pitchFamily="34" charset="0"/>
                                    </a:rPr>
                                    <m:t>2</m:t>
                                  </m:r>
                                </m:sup>
                              </m:sSup>
                            </m:den>
                          </m:f>
                          <m:r>
                            <a:rPr lang="en-GB" sz="16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𝑐</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r>
                                <m:rPr>
                                  <m:sty m:val="p"/>
                                </m:rPr>
                                <a:rPr lang="en-GB" sz="1600">
                                  <a:effectLst/>
                                  <a:latin typeface="Cambria Math" panose="02040503050406030204" pitchFamily="18" charset="0"/>
                                  <a:ea typeface="黑体" panose="02010609060101010101" pitchFamily="49" charset="-122"/>
                                  <a:cs typeface="Arial" panose="020B0604020202020204" pitchFamily="34" charset="0"/>
                                </a:rPr>
                                <m:t>n</m:t>
                              </m:r>
                            </m:sub>
                          </m:sSub>
                          <m:f>
                            <m:fPr>
                              <m:ctrlPr>
                                <a:rPr lang="en-GB" sz="1100" i="1">
                                  <a:effectLst/>
                                  <a:latin typeface="Cambria Math" panose="02040503050406030204" pitchFamily="18" charset="0"/>
                                </a:rPr>
                              </m:ctrlPr>
                            </m:fPr>
                            <m:num>
                              <m:r>
                                <a:rPr lang="en-GB" sz="16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num>
                            <m:den>
                              <m:r>
                                <a:rPr lang="en-GB" sz="1600" i="1">
                                  <a:effectLst/>
                                  <a:latin typeface="Cambria Math" panose="02040503050406030204" pitchFamily="18" charset="0"/>
                                  <a:ea typeface="黑体" panose="02010609060101010101" pitchFamily="49" charset="-122"/>
                                  <a:cs typeface="Arial" panose="020B0604020202020204" pitchFamily="34" charset="0"/>
                                </a:rPr>
                                <m:t>𝜕</m:t>
                              </m:r>
                              <m:r>
                                <a:rPr lang="en-GB" sz="1600" i="1">
                                  <a:effectLst/>
                                  <a:latin typeface="Cambria Math" panose="02040503050406030204" pitchFamily="18" charset="0"/>
                                  <a:ea typeface="黑体" panose="02010609060101010101" pitchFamily="49" charset="-122"/>
                                  <a:cs typeface="Arial" panose="020B0604020202020204" pitchFamily="34" charset="0"/>
                                </a:rPr>
                                <m:t>𝑡</m:t>
                              </m:r>
                            </m:den>
                          </m:f>
                          <m:r>
                            <a:rPr lang="en-GB" sz="1600" i="1">
                              <a:effectLst/>
                              <a:latin typeface="Cambria Math" panose="02040503050406030204" pitchFamily="18" charset="0"/>
                              <a:ea typeface="黑体" panose="02010609060101010101" pitchFamily="49" charset="-122"/>
                              <a:cs typeface="Arial" panose="020B0604020202020204" pitchFamily="34" charset="0"/>
                            </a:rPr>
                            <m:t>+</m:t>
                          </m:r>
                          <m:nary>
                            <m:naryPr>
                              <m:limLoc m:val="subSup"/>
                              <m:ctrlPr>
                                <a:rPr lang="en-GB" sz="1100" i="1">
                                  <a:effectLst/>
                                  <a:latin typeface="Cambria Math" panose="02040503050406030204" pitchFamily="18" charset="0"/>
                                </a:rPr>
                              </m:ctrlPr>
                            </m:naryPr>
                            <m:sub>
                              <m:r>
                                <a:rPr lang="en-GB" sz="1600" i="1">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Sub>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r>
                            <a:rPr lang="en-GB" sz="16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𝑘</m:t>
                              </m:r>
                            </m:e>
                            <m:sub>
                              <m:r>
                                <a:rPr lang="en-GB" sz="1600" i="1">
                                  <a:effectLst/>
                                  <a:latin typeface="Cambria Math" panose="02040503050406030204" pitchFamily="18" charset="0"/>
                                  <a:ea typeface="黑体" panose="02010609060101010101" pitchFamily="49" charset="-122"/>
                                  <a:cs typeface="Arial" panose="020B0604020202020204" pitchFamily="34" charset="0"/>
                                </a:rPr>
                                <m:t>𝑟</m:t>
                              </m:r>
                            </m:sub>
                          </m:sSub>
                          <m:d>
                            <m:dPr>
                              <m:begChr m:val="["/>
                              <m:endChr m:val="]"/>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sSup>
                                <m:sSupPr>
                                  <m:ctrlPr>
                                    <a:rPr lang="en-GB" sz="1100" i="1">
                                      <a:effectLst/>
                                      <a:latin typeface="Cambria Math" panose="02040503050406030204" pitchFamily="18" charset="0"/>
                                    </a:rPr>
                                  </m:ctrlPr>
                                </m:sSupPr>
                                <m:e>
                                  <m:d>
                                    <m:dPr>
                                      <m:ctrlPr>
                                        <a:rPr lang="en-GB" sz="1100" i="1">
                                          <a:effectLst/>
                                          <a:latin typeface="Cambria Math" panose="02040503050406030204" pitchFamily="18" charset="0"/>
                                        </a:rPr>
                                      </m:ctrlPr>
                                    </m:dPr>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d>
                                        <m:dPr>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𝑋</m:t>
                                              </m:r>
                                            </m:e>
                                            <m:sub>
                                              <m:r>
                                                <a:rPr lang="en-GB" sz="1600" i="1">
                                                  <a:effectLst/>
                                                  <a:latin typeface="Cambria Math" panose="02040503050406030204" pitchFamily="18" charset="0"/>
                                                  <a:ea typeface="黑体" panose="02010609060101010101" pitchFamily="49" charset="-122"/>
                                                  <a:cs typeface="Arial" panose="020B0604020202020204" pitchFamily="34" charset="0"/>
                                                </a:rPr>
                                                <m:t>𝑐</m:t>
                                              </m:r>
                                            </m:sub>
                                          </m:sSub>
                                        </m:e>
                                      </m:d>
                                    </m:e>
                                  </m:d>
                                </m:e>
                                <m:sup>
                                  <m:r>
                                    <a:rPr lang="en-GB" sz="1600" i="1">
                                      <a:effectLst/>
                                      <a:latin typeface="Cambria Math" panose="02040503050406030204" pitchFamily="18" charset="0"/>
                                      <a:ea typeface="黑体" panose="02010609060101010101" pitchFamily="49" charset="-122"/>
                                      <a:cs typeface="Arial" panose="020B0604020202020204" pitchFamily="34" charset="0"/>
                                    </a:rPr>
                                    <m:t>2</m:t>
                                  </m:r>
                                </m:sup>
                              </m:sSup>
                              <m:r>
                                <a:rPr lang="en-GB" sz="16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i="1">
                                      <a:effectLst/>
                                      <a:latin typeface="Cambria Math" panose="02040503050406030204" pitchFamily="18" charset="0"/>
                                      <a:ea typeface="黑体" panose="02010609060101010101" pitchFamily="49" charset="-122"/>
                                      <a:cs typeface="Arial" panose="020B0604020202020204" pitchFamily="34" charset="0"/>
                                    </a:rPr>
                                    <m:t>1</m:t>
                                  </m:r>
                                </m:sub>
                              </m:sSub>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d>
                                <m:dPr>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𝑋</m:t>
                                      </m:r>
                                    </m:e>
                                    <m:sub>
                                      <m:r>
                                        <a:rPr lang="en-GB" sz="1600" i="1">
                                          <a:effectLst/>
                                          <a:latin typeface="Cambria Math" panose="02040503050406030204" pitchFamily="18" charset="0"/>
                                          <a:ea typeface="黑体" panose="02010609060101010101" pitchFamily="49" charset="-122"/>
                                          <a:cs typeface="Arial" panose="020B0604020202020204" pitchFamily="34" charset="0"/>
                                        </a:rPr>
                                        <m:t>𝑐</m:t>
                                      </m:r>
                                    </m:sub>
                                  </m:sSub>
                                </m:e>
                              </m:d>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1</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d>
                                <m:dPr>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𝑋</m:t>
                                      </m:r>
                                    </m:e>
                                    <m:sub>
                                      <m:r>
                                        <a:rPr lang="en-GB" sz="1600" i="1">
                                          <a:effectLst/>
                                          <a:latin typeface="Cambria Math" panose="02040503050406030204" pitchFamily="18" charset="0"/>
                                          <a:ea typeface="黑体" panose="02010609060101010101" pitchFamily="49" charset="-122"/>
                                          <a:cs typeface="Arial" panose="020B0604020202020204" pitchFamily="34" charset="0"/>
                                        </a:rPr>
                                        <m:t>𝑐</m:t>
                                      </m:r>
                                    </m:sub>
                                  </m:sSub>
                                </m:e>
                              </m:d>
                            </m:e>
                          </m:d>
                        </m:e>
                      </m:d>
                      <m:r>
                        <a:rPr lang="en-GB" sz="1600" i="1">
                          <a:effectLst/>
                          <a:latin typeface="Cambria Math" panose="02040503050406030204" pitchFamily="18" charset="0"/>
                          <a:ea typeface="黑体" panose="02010609060101010101" pitchFamily="49" charset="-122"/>
                          <a:cs typeface="Arial" panose="020B0604020202020204" pitchFamily="34" charset="0"/>
                        </a:rPr>
                        <m:t>∗</m:t>
                      </m:r>
                      <m:d>
                        <m:dPr>
                          <m:ctrlPr>
                            <a:rPr lang="en-GB" sz="1100" i="1">
                              <a:effectLst/>
                              <a:latin typeface="Cambria Math" panose="02040503050406030204" pitchFamily="18" charset="0"/>
                            </a:rPr>
                          </m:ctrlPr>
                        </m:dPr>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𝑑</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up>
                              <m:r>
                                <a:rPr lang="en-GB" sz="1600" i="1">
                                  <a:effectLst/>
                                  <a:latin typeface="Cambria Math" panose="02040503050406030204" pitchFamily="18" charset="0"/>
                                  <a:ea typeface="黑体" panose="02010609060101010101" pitchFamily="49" charset="-122"/>
                                  <a:cs typeface="Arial" panose="020B0604020202020204" pitchFamily="34" charset="0"/>
                                </a:rPr>
                                <m:t>2</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−2</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𝑑</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nary>
                            <m:naryPr>
                              <m:limLoc m:val="subSup"/>
                              <m:ctrlPr>
                                <a:rPr lang="en-GB" sz="1100" i="1">
                                  <a:effectLst/>
                                  <a:latin typeface="Cambria Math" panose="02040503050406030204" pitchFamily="18" charset="0"/>
                                </a:rPr>
                              </m:ctrlPr>
                            </m:naryPr>
                            <m:sub>
                              <m:r>
                                <a:rPr lang="en-GB" sz="1600" i="1">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3</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r>
                            <a:rPr lang="en-GB" sz="1600" i="1">
                              <a:effectLst/>
                              <a:latin typeface="Cambria Math" panose="02040503050406030204" pitchFamily="18" charset="0"/>
                              <a:ea typeface="黑体" panose="02010609060101010101" pitchFamily="49" charset="-122"/>
                              <a:cs typeface="Arial" panose="020B0604020202020204" pitchFamily="34" charset="0"/>
                            </a:rPr>
                            <m:t>+</m:t>
                          </m:r>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2</m:t>
                              </m:r>
                            </m:sup>
                          </m:sSubSup>
                          <m:nary>
                            <m:naryPr>
                              <m:limLoc m:val="subSup"/>
                              <m:ctrlPr>
                                <a:rPr lang="en-GB" sz="1100" i="1">
                                  <a:effectLst/>
                                  <a:latin typeface="Cambria Math" panose="02040503050406030204" pitchFamily="18" charset="0"/>
                                </a:rPr>
                              </m:ctrlPr>
                            </m:naryPr>
                            <m:sub>
                              <m:r>
                                <a:rPr lang="en-GB" sz="1600" i="1">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4</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e>
                      </m:d>
                      <m:r>
                        <a:rPr lang="en-GB" sz="1600" i="1">
                          <a:effectLst/>
                          <a:latin typeface="Cambria Math" panose="02040503050406030204" pitchFamily="18" charset="0"/>
                          <a:ea typeface="黑体" panose="02010609060101010101" pitchFamily="49" charset="-122"/>
                          <a:cs typeface="Arial" panose="020B0604020202020204" pitchFamily="34" charset="0"/>
                        </a:rPr>
                        <m:t>+</m:t>
                      </m:r>
                      <m:d>
                        <m:dPr>
                          <m:begChr m:val="["/>
                          <m:endChr m:val="]"/>
                          <m:ctrlPr>
                            <a:rPr lang="en-GB" sz="1100" i="1">
                              <a:effectLst/>
                              <a:latin typeface="Cambria Math" panose="02040503050406030204" pitchFamily="18" charset="0"/>
                              <a:cs typeface="Times New Roman" panose="02020603050405020304" pitchFamily="18" charset="0"/>
                            </a:rPr>
                          </m:ctrlPr>
                        </m:dPr>
                        <m:e>
                          <m:f>
                            <m:fPr>
                              <m:ctrlPr>
                                <a:rPr lang="en-GB" sz="1100" i="1">
                                  <a:latin typeface="Cambria Math" panose="02040503050406030204" pitchFamily="18" charset="0"/>
                                  <a:cs typeface="Times New Roman" panose="02020603050405020304" pitchFamily="18" charset="0"/>
                                </a:rPr>
                              </m:ctrlPr>
                            </m:fPr>
                            <m:num>
                              <m:r>
                                <m:rPr>
                                  <m:sty m:val="p"/>
                                </m:rPr>
                                <a:rPr lang="en-GB" sz="1100">
                                  <a:latin typeface="Cambria Math" panose="02040503050406030204" pitchFamily="18" charset="0"/>
                                  <a:ea typeface="黑体" panose="02010609060101010101" pitchFamily="49" charset="-122"/>
                                  <a:cs typeface="Times New Roman" panose="02020603050405020304" pitchFamily="18" charset="0"/>
                                </a:rPr>
                                <m:t>M</m:t>
                              </m:r>
                              <m:r>
                                <a:rPr lang="en-GB" sz="1100" i="1" kern="700" smtClean="0">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𝛿</m:t>
                              </m:r>
                              <m:sSub>
                                <m:sSubPr>
                                  <m:ctrlPr>
                                    <a:rPr lang="en-GB" sz="1100" i="1">
                                      <a:solidFill>
                                        <a:schemeClr val="accent2"/>
                                      </a:solidFill>
                                      <a:latin typeface="Cambria Math" panose="02040503050406030204" pitchFamily="18" charset="0"/>
                                      <a:cs typeface="Times New Roman" panose="02020603050405020304" pitchFamily="18" charset="0"/>
                                    </a:rPr>
                                  </m:ctrlPr>
                                </m:sSubPr>
                                <m:e>
                                  <m:r>
                                    <a:rPr lang="en-GB" sz="1100"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𝑊</m:t>
                                  </m:r>
                                </m:e>
                                <m:sub>
                                  <m:r>
                                    <a:rPr lang="en-GB" sz="1100"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𝑎</m:t>
                                  </m:r>
                                </m:sub>
                              </m:sSub>
                              <m:sSubSup>
                                <m:sSubSupPr>
                                  <m:ctrlPr>
                                    <a:rPr lang="en-GB" sz="1100" i="1">
                                      <a:latin typeface="Cambria Math" panose="02040503050406030204" pitchFamily="18" charset="0"/>
                                      <a:cs typeface="Times New Roman" panose="02020603050405020304" pitchFamily="18" charset="0"/>
                                    </a:rPr>
                                  </m:ctrlPr>
                                </m:sSubSupPr>
                                <m:e>
                                  <m:r>
                                    <a:rPr lang="en-GB" sz="1100" i="1">
                                      <a:latin typeface="Cambria Math" panose="02040503050406030204" pitchFamily="18" charset="0"/>
                                      <a:ea typeface="黑体" panose="02010609060101010101" pitchFamily="49" charset="-122"/>
                                      <a:cs typeface="Times New Roman" panose="02020603050405020304" pitchFamily="18" charset="0"/>
                                    </a:rPr>
                                    <m:t>𝐿</m:t>
                                  </m:r>
                                </m:e>
                                <m:sub>
                                  <m:r>
                                    <a:rPr lang="en-GB" sz="1100">
                                      <a:latin typeface="Cambria Math" panose="02040503050406030204" pitchFamily="18" charset="0"/>
                                      <a:ea typeface="黑体" panose="02010609060101010101" pitchFamily="49" charset="-122"/>
                                      <a:cs typeface="Times New Roman" panose="02020603050405020304" pitchFamily="18" charset="0"/>
                                    </a:rPr>
                                    <m:t>1</m:t>
                                  </m:r>
                                </m:sub>
                                <m:sup>
                                  <m:r>
                                    <a:rPr lang="en-GB" sz="1100">
                                      <a:latin typeface="Cambria Math" panose="02040503050406030204" pitchFamily="18" charset="0"/>
                                      <a:ea typeface="黑体" panose="02010609060101010101" pitchFamily="49" charset="-122"/>
                                      <a:cs typeface="Times New Roman" panose="02020603050405020304" pitchFamily="18" charset="0"/>
                                    </a:rPr>
                                    <m:t>2</m:t>
                                  </m:r>
                                </m:sup>
                              </m:sSubSup>
                            </m:num>
                            <m:den>
                              <m:r>
                                <a:rPr lang="en-GB" sz="1100" i="1">
                                  <a:latin typeface="Cambria Math" panose="02040503050406030204" pitchFamily="18" charset="0"/>
                                  <a:ea typeface="黑体" panose="02010609060101010101" pitchFamily="49" charset="-122"/>
                                  <a:cs typeface="Times New Roman" panose="02020603050405020304" pitchFamily="18" charset="0"/>
                                </a:rPr>
                                <m:t>2</m:t>
                              </m:r>
                              <m:r>
                                <a:rPr lang="en-GB" sz="1100" i="1">
                                  <a:latin typeface="Cambria Math" panose="02040503050406030204" pitchFamily="18" charset="0"/>
                                  <a:ea typeface="黑体" panose="02010609060101010101" pitchFamily="49" charset="-122"/>
                                  <a:cs typeface="Times New Roman" panose="02020603050405020304" pitchFamily="18" charset="0"/>
                                </a:rPr>
                                <m:t>𝐸𝐼</m:t>
                              </m:r>
                            </m:den>
                          </m:f>
                          <m:r>
                            <a:rPr lang="en-GB" sz="1600" i="1">
                              <a:effectLst/>
                              <a:latin typeface="Cambria Math" panose="02040503050406030204" pitchFamily="18" charset="0"/>
                              <a:ea typeface="黑体" panose="02010609060101010101" pitchFamily="49" charset="-122"/>
                              <a:cs typeface="Times New Roman" panose="02020603050405020304" pitchFamily="18" charset="0"/>
                            </a:rPr>
                            <m:t>−</m:t>
                          </m:r>
                          <m:sSub>
                            <m:sSubPr>
                              <m:ctrlPr>
                                <a:rPr lang="en-GB" sz="1100" i="1">
                                  <a:effectLst/>
                                  <a:latin typeface="Cambria Math" panose="02040503050406030204" pitchFamily="18" charset="0"/>
                                  <a:cs typeface="Times New Roman" panose="02020603050405020304" pitchFamily="18" charset="0"/>
                                </a:rPr>
                              </m:ctrlPr>
                            </m:sSubPr>
                            <m:e>
                              <m:r>
                                <a:rPr lang="en-GB" sz="1600" i="1">
                                  <a:effectLst/>
                                  <a:latin typeface="Cambria Math" panose="02040503050406030204" pitchFamily="18" charset="0"/>
                                  <a:ea typeface="黑体" panose="02010609060101010101" pitchFamily="49" charset="-122"/>
                                  <a:cs typeface="Times New Roman" panose="02020603050405020304" pitchFamily="18" charset="0"/>
                                </a:rPr>
                                <m:t>𝐾</m:t>
                              </m:r>
                            </m:e>
                            <m:sub>
                              <m:r>
                                <a:rPr lang="en-GB" sz="1600" i="1">
                                  <a:effectLst/>
                                  <a:latin typeface="Cambria Math" panose="02040503050406030204" pitchFamily="18" charset="0"/>
                                  <a:ea typeface="黑体" panose="02010609060101010101" pitchFamily="49" charset="-122"/>
                                  <a:cs typeface="Times New Roman" panose="02020603050405020304" pitchFamily="18" charset="0"/>
                                </a:rPr>
                                <m:t>𝑛𝑜𝑛</m:t>
                              </m:r>
                            </m:sub>
                          </m:sSub>
                          <m:nary>
                            <m:naryPr>
                              <m:limLoc m:val="subSup"/>
                              <m:ctrlPr>
                                <a:rPr lang="en-GB" sz="1100" i="1">
                                  <a:effectLst/>
                                  <a:latin typeface="Cambria Math" panose="02040503050406030204" pitchFamily="18" charset="0"/>
                                  <a:cs typeface="Times New Roman" panose="02020603050405020304" pitchFamily="18" charset="0"/>
                                </a:rPr>
                              </m:ctrlPr>
                            </m:naryPr>
                            <m:sub>
                              <m:r>
                                <a:rPr lang="en-GB" sz="1600">
                                  <a:effectLst/>
                                  <a:latin typeface="Cambria Math" panose="02040503050406030204" pitchFamily="18" charset="0"/>
                                  <a:ea typeface="黑体" panose="02010609060101010101" pitchFamily="49" charset="-122"/>
                                  <a:cs typeface="Times New Roman" panose="02020603050405020304" pitchFamily="18"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p>
                                <m:sSupPr>
                                  <m:ctrlPr>
                                    <a:rPr lang="en-GB" sz="1100" i="1">
                                      <a:effectLst/>
                                      <a:latin typeface="Cambria Math" panose="02040503050406030204" pitchFamily="18" charset="0"/>
                                      <a:cs typeface="Times New Roman" panose="02020603050405020304" pitchFamily="18" charset="0"/>
                                    </a:rPr>
                                  </m:ctrlPr>
                                </m:sSupPr>
                                <m:e>
                                  <m:d>
                                    <m:dPr>
                                      <m:ctrlPr>
                                        <a:rPr lang="en-GB" sz="1100" i="1">
                                          <a:effectLst/>
                                          <a:latin typeface="Cambria Math" panose="02040503050406030204" pitchFamily="18" charset="0"/>
                                          <a:cs typeface="Times New Roman" panose="02020603050405020304" pitchFamily="18" charset="0"/>
                                        </a:rPr>
                                      </m:ctrlPr>
                                    </m:dPr>
                                    <m:e>
                                      <m:sSubSup>
                                        <m:sSubSupPr>
                                          <m:ctrlPr>
                                            <a:rPr lang="en-GB" sz="1100" i="1">
                                              <a:effectLst/>
                                              <a:latin typeface="Cambria Math" panose="02040503050406030204" pitchFamily="18" charset="0"/>
                                              <a:cs typeface="Times New Roman" panose="02020603050405020304" pitchFamily="18" charset="0"/>
                                            </a:rPr>
                                          </m:ctrlPr>
                                        </m:sSubSupPr>
                                        <m:e>
                                          <m:r>
                                            <a:rPr lang="en-GB" sz="1600" i="1">
                                              <a:effectLst/>
                                              <a:latin typeface="Cambria Math" panose="02040503050406030204" pitchFamily="18" charset="0"/>
                                              <a:ea typeface="黑体" panose="02010609060101010101" pitchFamily="49" charset="-122"/>
                                              <a:cs typeface="Times New Roman" panose="02020603050405020304" pitchFamily="18" charset="0"/>
                                            </a:rPr>
                                            <m:t>𝑤</m:t>
                                          </m:r>
                                        </m:e>
                                        <m:sub>
                                          <m:r>
                                            <a:rPr lang="en-GB" sz="1600">
                                              <a:effectLst/>
                                              <a:latin typeface="Cambria Math" panose="02040503050406030204" pitchFamily="18" charset="0"/>
                                              <a:ea typeface="黑体" panose="02010609060101010101" pitchFamily="49" charset="-122"/>
                                              <a:cs typeface="Times New Roman" panose="02020603050405020304" pitchFamily="18" charset="0"/>
                                            </a:rPr>
                                            <m:t>3</m:t>
                                          </m:r>
                                        </m:sub>
                                        <m:sup>
                                          <m:r>
                                            <a:rPr lang="en-GB" sz="1600" i="1">
                                              <a:effectLst/>
                                              <a:latin typeface="Cambria Math" panose="02040503050406030204" pitchFamily="18" charset="0"/>
                                              <a:ea typeface="黑体" panose="02010609060101010101" pitchFamily="49" charset="-122"/>
                                              <a:cs typeface="Times New Roman" panose="02020603050405020304" pitchFamily="18" charset="0"/>
                                            </a:rPr>
                                            <m:t>′</m:t>
                                          </m:r>
                                        </m:sup>
                                      </m:sSubSup>
                                    </m:e>
                                  </m:d>
                                </m:e>
                                <m:sup>
                                  <m:r>
                                    <a:rPr lang="en-GB" sz="1600">
                                      <a:effectLst/>
                                      <a:latin typeface="Cambria Math" panose="02040503050406030204" pitchFamily="18" charset="0"/>
                                      <a:ea typeface="黑体" panose="02010609060101010101" pitchFamily="49" charset="-122"/>
                                      <a:cs typeface="Times New Roman" panose="02020603050405020304" pitchFamily="18" charset="0"/>
                                    </a:rPr>
                                    <m:t>2</m:t>
                                  </m:r>
                                </m:sup>
                              </m:sSup>
                              <m:r>
                                <a:rPr lang="en-GB" sz="1600" i="1">
                                  <a:effectLst/>
                                  <a:latin typeface="Cambria Math" panose="02040503050406030204" pitchFamily="18" charset="0"/>
                                  <a:ea typeface="黑体" panose="02010609060101010101" pitchFamily="49" charset="-122"/>
                                  <a:cs typeface="Times New Roman" panose="02020603050405020304" pitchFamily="18" charset="0"/>
                                </a:rPr>
                                <m:t>𝑑𝑥</m:t>
                              </m:r>
                            </m:e>
                          </m:nary>
                        </m:e>
                      </m:d>
                      <m:r>
                        <a:rPr lang="en-GB" sz="1600" i="1">
                          <a:effectLst/>
                          <a:latin typeface="Cambria Math" panose="02040503050406030204" pitchFamily="18" charset="0"/>
                          <a:ea typeface="黑体" panose="02010609060101010101" pitchFamily="49" charset="-122"/>
                          <a:cs typeface="Times New Roman" panose="02020603050405020304" pitchFamily="18" charset="0"/>
                        </a:rPr>
                        <m:t>∗</m:t>
                      </m:r>
                      <m:d>
                        <m:dPr>
                          <m:ctrlPr>
                            <a:rPr lang="en-GB" sz="1100" i="1">
                              <a:effectLst/>
                              <a:latin typeface="Cambria Math" panose="02040503050406030204" pitchFamily="18" charset="0"/>
                            </a:rPr>
                          </m:ctrlPr>
                        </m:dPr>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𝑑</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up>
                              <m:r>
                                <a:rPr lang="en-GB" sz="1600" i="1">
                                  <a:effectLst/>
                                  <a:latin typeface="Cambria Math" panose="02040503050406030204" pitchFamily="18" charset="0"/>
                                  <a:ea typeface="黑体" panose="02010609060101010101" pitchFamily="49" charset="-122"/>
                                  <a:cs typeface="Arial" panose="020B0604020202020204" pitchFamily="34" charset="0"/>
                                </a:rPr>
                                <m:t>2</m:t>
                              </m:r>
                            </m:sup>
                          </m:sSubSup>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3</m:t>
                              </m:r>
                            </m:sup>
                          </m:sSubSup>
                          <m:nary>
                            <m:naryPr>
                              <m:limLoc m:val="subSup"/>
                              <m:ctrlPr>
                                <a:rPr lang="en-GB" sz="1100" i="1">
                                  <a:effectLst/>
                                  <a:latin typeface="Cambria Math" panose="02040503050406030204" pitchFamily="18" charset="0"/>
                                </a:rPr>
                              </m:ctrlPr>
                            </m:naryPr>
                            <m:sub>
                              <m:r>
                                <a:rPr lang="en-GB" sz="1600">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Sub>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r>
                            <a:rPr lang="en-GB" sz="1600" i="1">
                              <a:effectLst/>
                              <a:latin typeface="Cambria Math" panose="02040503050406030204" pitchFamily="18" charset="0"/>
                              <a:ea typeface="黑体" panose="02010609060101010101" pitchFamily="49" charset="-122"/>
                              <a:cs typeface="Arial" panose="020B0604020202020204" pitchFamily="34" charset="0"/>
                            </a:rPr>
                            <m:t>−2</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𝑑</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4</m:t>
                              </m:r>
                            </m:sup>
                          </m:sSubSup>
                          <m:nary>
                            <m:naryPr>
                              <m:limLoc m:val="subSup"/>
                              <m:ctrlPr>
                                <a:rPr lang="en-GB" sz="1100" i="1">
                                  <a:effectLst/>
                                  <a:latin typeface="Cambria Math" panose="02040503050406030204" pitchFamily="18" charset="0"/>
                                </a:rPr>
                              </m:ctrlPr>
                            </m:naryPr>
                            <m:sub>
                              <m:r>
                                <a:rPr lang="en-GB" sz="1600">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2</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r>
                            <a:rPr lang="en-GB" sz="1600" i="1">
                              <a:effectLst/>
                              <a:latin typeface="Cambria Math" panose="02040503050406030204" pitchFamily="18" charset="0"/>
                              <a:ea typeface="黑体" panose="02010609060101010101" pitchFamily="49" charset="-122"/>
                              <a:cs typeface="Arial" panose="020B0604020202020204" pitchFamily="34" charset="0"/>
                            </a:rPr>
                            <m:t>+</m:t>
                          </m:r>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𝑢</m:t>
                              </m:r>
                            </m:e>
                            <m:sub>
                              <m:r>
                                <a:rPr lang="en-GB" sz="1600" i="1">
                                  <a:effectLst/>
                                  <a:latin typeface="Cambria Math" panose="02040503050406030204" pitchFamily="18" charset="0"/>
                                  <a:ea typeface="黑体" panose="02010609060101010101" pitchFamily="49" charset="-122"/>
                                  <a:cs typeface="Arial" panose="020B0604020202020204" pitchFamily="34" charset="0"/>
                                </a:rPr>
                                <m:t>1</m:t>
                              </m:r>
                            </m:sub>
                            <m:sup>
                              <m:r>
                                <a:rPr lang="en-GB" sz="1600" i="1">
                                  <a:effectLst/>
                                  <a:latin typeface="Cambria Math" panose="02040503050406030204" pitchFamily="18" charset="0"/>
                                  <a:ea typeface="黑体" panose="02010609060101010101" pitchFamily="49" charset="-122"/>
                                  <a:cs typeface="Arial" panose="020B0604020202020204" pitchFamily="34" charset="0"/>
                                </a:rPr>
                                <m:t>5</m:t>
                              </m:r>
                            </m:sup>
                          </m:sSubSup>
                          <m:nary>
                            <m:naryPr>
                              <m:limLoc m:val="subSup"/>
                              <m:ctrlPr>
                                <a:rPr lang="en-GB" sz="1100" i="1">
                                  <a:effectLst/>
                                  <a:latin typeface="Cambria Math" panose="02040503050406030204" pitchFamily="18" charset="0"/>
                                </a:rPr>
                              </m:ctrlPr>
                            </m:naryPr>
                            <m:sub>
                              <m:r>
                                <a:rPr lang="en-GB" sz="1600">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m:t>
                                  </m:r>
                                </m:sup>
                              </m:sSubSup>
                              <m:sSubSup>
                                <m:sSubSupPr>
                                  <m:ctrlPr>
                                    <a:rPr lang="en-GB" sz="1100" i="1">
                                      <a:effectLst/>
                                      <a:latin typeface="Cambria Math" panose="02040503050406030204" pitchFamily="18" charset="0"/>
                                    </a:rPr>
                                  </m:ctrlPr>
                                </m:sSubSup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up>
                                  <m:r>
                                    <a:rPr lang="en-GB" sz="1600" i="1">
                                      <a:effectLst/>
                                      <a:latin typeface="Cambria Math" panose="02040503050406030204" pitchFamily="18" charset="0"/>
                                      <a:ea typeface="黑体" panose="02010609060101010101" pitchFamily="49" charset="-122"/>
                                      <a:cs typeface="Arial" panose="020B0604020202020204" pitchFamily="34" charset="0"/>
                                    </a:rPr>
                                    <m:t>3</m:t>
                                  </m:r>
                                </m:sup>
                              </m:sSubSup>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e>
                      </m:d>
                      <m:r>
                        <a:rPr lang="en-GB" sz="1600" i="1">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𝛼</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sSup>
                        <m:sSupPr>
                          <m:ctrlPr>
                            <a:rPr lang="en-GB" sz="1100" i="1">
                              <a:effectLst/>
                              <a:latin typeface="Cambria Math" panose="02040503050406030204" pitchFamily="18" charset="0"/>
                            </a:rPr>
                          </m:ctrlPr>
                        </m:sSupPr>
                        <m:e>
                          <m:d>
                            <m:dPr>
                              <m:begChr m:val="["/>
                              <m:endChr m:val="]"/>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𝑉</m:t>
                                  </m:r>
                                </m:e>
                                <m:sub>
                                  <m:r>
                                    <a:rPr lang="en-GB" sz="1600" i="1">
                                      <a:effectLst/>
                                      <a:latin typeface="Cambria Math" panose="02040503050406030204" pitchFamily="18" charset="0"/>
                                      <a:ea typeface="黑体" panose="02010609060101010101" pitchFamily="49" charset="-122"/>
                                      <a:cs typeface="Arial" panose="020B0604020202020204" pitchFamily="34" charset="0"/>
                                    </a:rPr>
                                    <m:t>𝑑𝑐</m:t>
                                  </m:r>
                                  <m:r>
                                    <a:rPr lang="en-GB" sz="1600" i="1">
                                      <a:effectLst/>
                                      <a:latin typeface="Cambria Math" panose="02040503050406030204" pitchFamily="18" charset="0"/>
                                      <a:ea typeface="黑体" panose="02010609060101010101" pitchFamily="49" charset="-122"/>
                                      <a:cs typeface="Arial" panose="020B0604020202020204" pitchFamily="34" charset="0"/>
                                    </a:rPr>
                                    <m:t>3</m:t>
                                  </m:r>
                                </m:sub>
                              </m:sSub>
                              <m:r>
                                <a:rPr lang="en-GB" sz="1600">
                                  <a:effectLst/>
                                  <a:latin typeface="Cambria Math" panose="02040503050406030204" pitchFamily="18" charset="0"/>
                                  <a:ea typeface="黑体" panose="02010609060101010101" pitchFamily="49" charset="-122"/>
                                  <a:cs typeface="Arial" panose="020B0604020202020204" pitchFamily="34" charset="0"/>
                                </a:rPr>
                                <m:t>+</m:t>
                              </m:r>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𝑉</m:t>
                                  </m:r>
                                </m:e>
                                <m:sub>
                                  <m:r>
                                    <a:rPr lang="en-GB" sz="1600" i="1">
                                      <a:effectLst/>
                                      <a:latin typeface="Cambria Math" panose="02040503050406030204" pitchFamily="18" charset="0"/>
                                      <a:ea typeface="黑体" panose="02010609060101010101" pitchFamily="49" charset="-122"/>
                                      <a:cs typeface="Arial" panose="020B0604020202020204" pitchFamily="34" charset="0"/>
                                    </a:rPr>
                                    <m:t>𝑎𝑐</m:t>
                                  </m:r>
                                  <m:r>
                                    <a:rPr lang="en-GB" sz="1600">
                                      <a:effectLst/>
                                      <a:latin typeface="Cambria Math" panose="02040503050406030204" pitchFamily="18" charset="0"/>
                                      <a:ea typeface="黑体" panose="02010609060101010101" pitchFamily="49" charset="-122"/>
                                      <a:cs typeface="Arial" panose="020B0604020202020204" pitchFamily="34" charset="0"/>
                                    </a:rPr>
                                    <m:t>3</m:t>
                                  </m:r>
                                </m:sub>
                              </m:sSub>
                              <m:func>
                                <m:funcPr>
                                  <m:ctrlPr>
                                    <a:rPr lang="en-GB" sz="1100" i="1">
                                      <a:effectLst/>
                                      <a:latin typeface="Cambria Math" panose="02040503050406030204" pitchFamily="18" charset="0"/>
                                    </a:rPr>
                                  </m:ctrlPr>
                                </m:funcPr>
                                <m:fName>
                                  <m:r>
                                    <m:rPr>
                                      <m:sty m:val="p"/>
                                    </m:rPr>
                                    <a:rPr lang="en-GB" sz="1600">
                                      <a:effectLst/>
                                      <a:latin typeface="Cambria Math" panose="02040503050406030204" pitchFamily="18" charset="0"/>
                                      <a:ea typeface="黑体" panose="02010609060101010101" pitchFamily="49" charset="-122"/>
                                      <a:cs typeface="Arial" panose="020B0604020202020204" pitchFamily="34" charset="0"/>
                                    </a:rPr>
                                    <m:t>cos</m:t>
                                  </m:r>
                                </m:fName>
                                <m:e>
                                  <m:d>
                                    <m:dPr>
                                      <m:ctrlPr>
                                        <a:rPr lang="en-GB" sz="1100" i="1">
                                          <a:effectLst/>
                                          <a:latin typeface="Cambria Math" panose="02040503050406030204" pitchFamily="18" charset="0"/>
                                        </a:rPr>
                                      </m:ctrlPr>
                                    </m:dPr>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𝛺</m:t>
                                          </m:r>
                                        </m:e>
                                        <m:sub>
                                          <m:r>
                                            <a:rPr lang="en-GB" sz="1600">
                                              <a:effectLst/>
                                              <a:latin typeface="Cambria Math" panose="02040503050406030204" pitchFamily="18" charset="0"/>
                                              <a:ea typeface="黑体" panose="02010609060101010101" pitchFamily="49" charset="-122"/>
                                              <a:cs typeface="Arial" panose="020B0604020202020204" pitchFamily="34" charset="0"/>
                                            </a:rPr>
                                            <m:t>3</m:t>
                                          </m:r>
                                        </m:sub>
                                      </m:sSub>
                                      <m:r>
                                        <a:rPr lang="en-GB" sz="1600" i="1">
                                          <a:effectLst/>
                                          <a:latin typeface="Cambria Math" panose="02040503050406030204" pitchFamily="18" charset="0"/>
                                          <a:ea typeface="黑体" panose="02010609060101010101" pitchFamily="49" charset="-122"/>
                                          <a:cs typeface="Arial" panose="020B0604020202020204" pitchFamily="34" charset="0"/>
                                        </a:rPr>
                                        <m:t>𝑡</m:t>
                                      </m:r>
                                    </m:e>
                                  </m:d>
                                </m:e>
                              </m:func>
                            </m:e>
                          </m:d>
                        </m:e>
                        <m:sup>
                          <m:r>
                            <a:rPr lang="en-GB" sz="1600">
                              <a:effectLst/>
                              <a:latin typeface="Cambria Math" panose="02040503050406030204" pitchFamily="18" charset="0"/>
                              <a:ea typeface="黑体" panose="02010609060101010101" pitchFamily="49" charset="-122"/>
                              <a:cs typeface="Arial" panose="020B0604020202020204" pitchFamily="34" charset="0"/>
                            </a:rPr>
                            <m:t>2</m:t>
                          </m:r>
                        </m:sup>
                      </m:sSup>
                      <m:nary>
                        <m:naryPr>
                          <m:limLoc m:val="subSup"/>
                          <m:ctrlPr>
                            <a:rPr lang="en-GB" sz="1100" i="1">
                              <a:effectLst/>
                              <a:latin typeface="Cambria Math" panose="02040503050406030204" pitchFamily="18" charset="0"/>
                            </a:rPr>
                          </m:ctrlPr>
                        </m:naryPr>
                        <m:sub>
                          <m:r>
                            <a:rPr lang="en-GB" sz="1600">
                              <a:effectLst/>
                              <a:latin typeface="Cambria Math" panose="02040503050406030204" pitchFamily="18" charset="0"/>
                              <a:ea typeface="黑体" panose="02010609060101010101" pitchFamily="49" charset="-122"/>
                              <a:cs typeface="Arial" panose="020B0604020202020204" pitchFamily="34" charset="0"/>
                            </a:rPr>
                            <m:t>0</m:t>
                          </m:r>
                        </m:sub>
                        <m:sup>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𝑅</m:t>
                              </m:r>
                            </m:e>
                            <m:sub>
                              <m:r>
                                <a:rPr lang="en-GB" sz="1600" i="1">
                                  <a:effectLst/>
                                  <a:latin typeface="Cambria Math" panose="02040503050406030204" pitchFamily="18" charset="0"/>
                                  <a:ea typeface="黑体" panose="02010609060101010101" pitchFamily="49" charset="-122"/>
                                  <a:cs typeface="Arial" panose="020B0604020202020204" pitchFamily="34" charset="0"/>
                                </a:rPr>
                                <m:t>𝐿</m:t>
                              </m:r>
                              <m:r>
                                <a:rPr lang="en-GB" sz="1600" i="1">
                                  <a:effectLst/>
                                  <a:latin typeface="Cambria Math" panose="02040503050406030204" pitchFamily="18" charset="0"/>
                                  <a:ea typeface="黑体" panose="02010609060101010101" pitchFamily="49" charset="-122"/>
                                  <a:cs typeface="Arial" panose="020B0604020202020204" pitchFamily="34" charset="0"/>
                                </a:rPr>
                                <m:t>2</m:t>
                              </m:r>
                            </m:sub>
                          </m:sSub>
                        </m:sup>
                        <m:e>
                          <m:sSub>
                            <m:sSubPr>
                              <m:ctrlPr>
                                <a:rPr lang="en-GB" sz="1100" i="1">
                                  <a:effectLst/>
                                  <a:latin typeface="Cambria Math" panose="02040503050406030204" pitchFamily="18" charset="0"/>
                                </a:rPr>
                              </m:ctrlPr>
                            </m:sSubPr>
                            <m:e>
                              <m:r>
                                <a:rPr lang="en-GB" sz="1600" i="1">
                                  <a:effectLst/>
                                  <a:latin typeface="Cambria Math" panose="02040503050406030204" pitchFamily="18" charset="0"/>
                                  <a:ea typeface="黑体" panose="02010609060101010101" pitchFamily="49" charset="-122"/>
                                  <a:cs typeface="Arial" panose="020B0604020202020204" pitchFamily="34" charset="0"/>
                                </a:rPr>
                                <m:t>𝜑</m:t>
                              </m:r>
                            </m:e>
                            <m:sub>
                              <m:r>
                                <a:rPr lang="en-GB" sz="1600" i="1">
                                  <a:effectLst/>
                                  <a:latin typeface="Cambria Math" panose="02040503050406030204" pitchFamily="18" charset="0"/>
                                  <a:ea typeface="黑体" panose="02010609060101010101" pitchFamily="49" charset="-122"/>
                                  <a:cs typeface="Arial" panose="020B0604020202020204" pitchFamily="34" charset="0"/>
                                </a:rPr>
                                <m:t>3</m:t>
                              </m:r>
                            </m:sub>
                          </m:sSub>
                          <m:r>
                            <a:rPr lang="en-GB" sz="1600" i="1">
                              <a:effectLst/>
                              <a:latin typeface="Cambria Math" panose="02040503050406030204" pitchFamily="18" charset="0"/>
                              <a:ea typeface="黑体" panose="02010609060101010101" pitchFamily="49" charset="-122"/>
                              <a:cs typeface="Arial" panose="020B0604020202020204" pitchFamily="34" charset="0"/>
                            </a:rPr>
                            <m:t>𝑑𝑥</m:t>
                          </m:r>
                        </m:e>
                      </m:nary>
                      <m:r>
                        <a:rPr lang="en-GB" sz="1600" b="0" i="1" smtClean="0">
                          <a:effectLst/>
                          <a:latin typeface="Cambria Math" panose="02040503050406030204" pitchFamily="18" charset="0"/>
                          <a:ea typeface="黑体" panose="02010609060101010101" pitchFamily="49" charset="-122"/>
                          <a:cs typeface="Arial" panose="020B0604020202020204" pitchFamily="34" charset="0"/>
                        </a:rPr>
                        <m:t>(3)</m:t>
                      </m:r>
                    </m:oMath>
                  </m:oMathPara>
                </a14:m>
                <a:endParaRPr lang="en-US" altLang="zh-CN" sz="1600" dirty="0"/>
              </a:p>
              <a:p>
                <a:pPr marL="0" indent="0" algn="ctr">
                  <a:lnSpc>
                    <a:spcPct val="150000"/>
                  </a:lnSpc>
                  <a:buNone/>
                </a:pPr>
                <a:r>
                  <a:rPr lang="en-US" altLang="zh-CN" sz="1900" dirty="0">
                    <a:latin typeface="Novecento wide Bold" panose="00000805000000000000"/>
                  </a:rPr>
                  <a:t>Equation 1: Bridge resonator </a:t>
                </a:r>
                <a14:m>
                  <m:oMath xmlns:m="http://schemas.openxmlformats.org/officeDocument/2006/math">
                    <m:sSub>
                      <m:sSubPr>
                        <m:ctrlPr>
                          <a:rPr lang="en-GB" sz="2000" i="1" smtClean="0">
                            <a:solidFill>
                              <a:srgbClr val="FF0000"/>
                            </a:solidFill>
                            <a:latin typeface="Cambria Math" panose="02040503050406030204" pitchFamily="18" charset="0"/>
                            <a:cs typeface="Times New Roman" panose="02020603050405020304" pitchFamily="18" charset="0"/>
                          </a:rPr>
                        </m:ctrlPr>
                      </m:sSubPr>
                      <m:e>
                        <m:r>
                          <a:rPr lang="en-GB" sz="2000" i="1">
                            <a:solidFill>
                              <a:srgbClr val="FF0000"/>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sz="2000" i="1">
                            <a:solidFill>
                              <a:srgbClr val="FF0000"/>
                            </a:solidFill>
                            <a:latin typeface="Cambria Math" panose="02040503050406030204" pitchFamily="18" charset="0"/>
                            <a:ea typeface="黑体" panose="02010609060101010101" pitchFamily="49" charset="-122"/>
                            <a:cs typeface="Times New Roman" panose="02020603050405020304" pitchFamily="18" charset="0"/>
                          </a:rPr>
                          <m:t>1</m:t>
                        </m:r>
                      </m:sub>
                    </m:sSub>
                  </m:oMath>
                </a14:m>
                <a:r>
                  <a:rPr lang="en-US" altLang="zh-CN" sz="1900" dirty="0">
                    <a:latin typeface="Novecento wide Bold" panose="00000805000000000000"/>
                  </a:rPr>
                  <a:t> with </a:t>
                </a:r>
                <a:r>
                  <a:rPr lang="en-US" altLang="zh-CN" sz="1900" dirty="0">
                    <a:solidFill>
                      <a:srgbClr val="FF0000"/>
                    </a:solidFill>
                    <a:latin typeface="Novecento wide Bold" panose="00000805000000000000"/>
                  </a:rPr>
                  <a:t>stiffness perturbation </a:t>
                </a:r>
                <a14:m>
                  <m:oMath xmlns:m="http://schemas.openxmlformats.org/officeDocument/2006/math">
                    <m:r>
                      <a:rPr lang="en-US" altLang="zh-CN" sz="1900" i="1" smtClean="0">
                        <a:solidFill>
                          <a:srgbClr val="FF0000"/>
                        </a:solidFill>
                        <a:latin typeface="Cambria Math" panose="02040503050406030204" pitchFamily="18" charset="0"/>
                      </a:rPr>
                      <m:t>𝛿</m:t>
                    </m:r>
                    <m:r>
                      <a:rPr lang="en-US" altLang="zh-CN" sz="1900" i="1" smtClean="0">
                        <a:solidFill>
                          <a:srgbClr val="FF0000"/>
                        </a:solidFill>
                        <a:latin typeface="Cambria Math" panose="02040503050406030204" pitchFamily="18" charset="0"/>
                      </a:rPr>
                      <m:t>𝑘</m:t>
                    </m:r>
                  </m:oMath>
                </a14:m>
                <a:endParaRPr lang="en-US" altLang="zh-CN" sz="1900" dirty="0">
                  <a:latin typeface="Novecento wide Bold" panose="00000805000000000000"/>
                </a:endParaRPr>
              </a:p>
              <a:p>
                <a:pPr marL="0" indent="0" algn="ctr">
                  <a:lnSpc>
                    <a:spcPct val="150000"/>
                  </a:lnSpc>
                  <a:buNone/>
                </a:pPr>
                <a:r>
                  <a:rPr lang="en-US" altLang="zh-CN" sz="1900" dirty="0">
                    <a:latin typeface="Novecento wide Bold" panose="00000805000000000000"/>
                  </a:rPr>
                  <a:t>Equation 2: Cantilever resonator </a:t>
                </a:r>
                <a14:m>
                  <m:oMath xmlns:m="http://schemas.openxmlformats.org/officeDocument/2006/math">
                    <m:sSub>
                      <m:sSubPr>
                        <m:ctrlPr>
                          <a:rPr lang="en-GB" sz="2000" i="1" smtClean="0">
                            <a:solidFill>
                              <a:srgbClr val="00B050"/>
                            </a:solidFill>
                            <a:latin typeface="Cambria Math" panose="02040503050406030204" pitchFamily="18" charset="0"/>
                            <a:cs typeface="Times New Roman" panose="02020603050405020304" pitchFamily="18" charset="0"/>
                          </a:rPr>
                        </m:ctrlPr>
                      </m:sSubPr>
                      <m:e>
                        <m:r>
                          <a:rPr lang="en-GB" sz="2000" i="1">
                            <a:solidFill>
                              <a:srgbClr val="00B050"/>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sz="2000" b="0" i="1" smtClean="0">
                            <a:solidFill>
                              <a:srgbClr val="00B050"/>
                            </a:solidFill>
                            <a:latin typeface="Cambria Math" panose="02040503050406030204" pitchFamily="18" charset="0"/>
                            <a:ea typeface="黑体" panose="02010609060101010101" pitchFamily="49" charset="-122"/>
                            <a:cs typeface="Times New Roman" panose="02020603050405020304" pitchFamily="18" charset="0"/>
                          </a:rPr>
                          <m:t>2</m:t>
                        </m:r>
                      </m:sub>
                    </m:sSub>
                  </m:oMath>
                </a14:m>
                <a:r>
                  <a:rPr lang="en-US" altLang="zh-CN" sz="1900" dirty="0">
                    <a:solidFill>
                      <a:srgbClr val="00B050"/>
                    </a:solidFill>
                    <a:latin typeface="Novecento wide Bold" panose="00000805000000000000"/>
                  </a:rPr>
                  <a:t> </a:t>
                </a:r>
                <a:r>
                  <a:rPr lang="en-US" altLang="zh-CN" sz="1900" dirty="0">
                    <a:latin typeface="Novecento wide Bold" panose="00000805000000000000"/>
                  </a:rPr>
                  <a:t>with </a:t>
                </a:r>
                <a:r>
                  <a:rPr lang="en-US" altLang="zh-CN" sz="1900" dirty="0">
                    <a:solidFill>
                      <a:srgbClr val="00B050"/>
                    </a:solidFill>
                    <a:latin typeface="Novecento wide Bold" panose="00000805000000000000"/>
                  </a:rPr>
                  <a:t>mass perturbation </a:t>
                </a:r>
                <a14:m>
                  <m:oMath xmlns:m="http://schemas.openxmlformats.org/officeDocument/2006/math">
                    <m:r>
                      <a:rPr lang="en-US" altLang="zh-CN" sz="1900" i="1" smtClean="0">
                        <a:solidFill>
                          <a:srgbClr val="00B050"/>
                        </a:solidFill>
                        <a:latin typeface="Cambria Math" panose="02040503050406030204" pitchFamily="18" charset="0"/>
                      </a:rPr>
                      <m:t>𝛿</m:t>
                    </m:r>
                    <m:r>
                      <a:rPr lang="en-US" altLang="zh-CN" sz="1900" b="0" i="1" smtClean="0">
                        <a:solidFill>
                          <a:srgbClr val="00B050"/>
                        </a:solidFill>
                        <a:latin typeface="Cambria Math" panose="02040503050406030204" pitchFamily="18" charset="0"/>
                      </a:rPr>
                      <m:t>𝑚</m:t>
                    </m:r>
                  </m:oMath>
                </a14:m>
                <a:endParaRPr lang="en-US" altLang="zh-CN" sz="1900" dirty="0"/>
              </a:p>
              <a:p>
                <a:pPr marL="0" indent="0" algn="ctr">
                  <a:lnSpc>
                    <a:spcPct val="150000"/>
                  </a:lnSpc>
                  <a:buNone/>
                </a:pPr>
                <a:r>
                  <a:rPr lang="en-US" altLang="zh-CN" sz="1900" dirty="0">
                    <a:latin typeface="Novecento wide Bold" panose="00000805000000000000"/>
                  </a:rPr>
                  <a:t>Equation 3: Bridge resonator </a:t>
                </a:r>
                <a14:m>
                  <m:oMath xmlns:m="http://schemas.openxmlformats.org/officeDocument/2006/math">
                    <m:sSub>
                      <m:sSubPr>
                        <m:ctrlPr>
                          <a:rPr lang="en-GB" sz="2000" i="1" smtClean="0">
                            <a:solidFill>
                              <a:schemeClr val="accent2"/>
                            </a:solidFill>
                            <a:latin typeface="Cambria Math" panose="02040503050406030204" pitchFamily="18" charset="0"/>
                            <a:cs typeface="Times New Roman" panose="02020603050405020304" pitchFamily="18" charset="0"/>
                          </a:rPr>
                        </m:ctrlPr>
                      </m:sSubPr>
                      <m:e>
                        <m:r>
                          <a:rPr lang="en-GB" sz="2000"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sz="2000" b="0" i="1" smtClean="0">
                            <a:solidFill>
                              <a:schemeClr val="accent2"/>
                            </a:solidFill>
                            <a:latin typeface="Cambria Math" panose="02040503050406030204" pitchFamily="18" charset="0"/>
                            <a:ea typeface="黑体" panose="02010609060101010101" pitchFamily="49" charset="-122"/>
                            <a:cs typeface="Times New Roman" panose="02020603050405020304" pitchFamily="18" charset="0"/>
                          </a:rPr>
                          <m:t>3</m:t>
                        </m:r>
                      </m:sub>
                    </m:sSub>
                  </m:oMath>
                </a14:m>
                <a:r>
                  <a:rPr lang="en-US" altLang="zh-CN" sz="1900" dirty="0">
                    <a:solidFill>
                      <a:schemeClr val="accent2"/>
                    </a:solidFill>
                    <a:latin typeface="Novecento wide Bold" panose="00000805000000000000"/>
                  </a:rPr>
                  <a:t> </a:t>
                </a:r>
                <a:r>
                  <a:rPr lang="en-US" altLang="zh-CN" sz="1900" dirty="0">
                    <a:latin typeface="Novecento wide Bold" panose="00000805000000000000"/>
                  </a:rPr>
                  <a:t>with </a:t>
                </a:r>
                <a:r>
                  <a:rPr lang="en-US" altLang="zh-CN" sz="1900" dirty="0">
                    <a:solidFill>
                      <a:schemeClr val="accent2"/>
                    </a:solidFill>
                    <a:latin typeface="Novecento wide Bold" panose="00000805000000000000"/>
                  </a:rPr>
                  <a:t>acceleration perturbation </a:t>
                </a:r>
                <a14:m>
                  <m:oMath xmlns:m="http://schemas.openxmlformats.org/officeDocument/2006/math">
                    <m:r>
                      <a:rPr lang="en-GB" sz="2000" i="1" kern="700">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𝛿</m:t>
                    </m:r>
                    <m:sSub>
                      <m:sSubPr>
                        <m:ctrlPr>
                          <a:rPr lang="en-GB" sz="2000" i="1">
                            <a:solidFill>
                              <a:schemeClr val="accent2"/>
                            </a:solidFill>
                            <a:latin typeface="Cambria Math" panose="02040503050406030204" pitchFamily="18" charset="0"/>
                            <a:cs typeface="Times New Roman" panose="02020603050405020304" pitchFamily="18" charset="0"/>
                          </a:rPr>
                        </m:ctrlPr>
                      </m:sSubPr>
                      <m:e>
                        <m:r>
                          <a:rPr lang="en-GB" sz="2000"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𝑊</m:t>
                        </m:r>
                      </m:e>
                      <m:sub>
                        <m:r>
                          <a:rPr lang="en-GB" sz="2000"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𝑎</m:t>
                        </m:r>
                      </m:sub>
                    </m:sSub>
                  </m:oMath>
                </a14:m>
                <a:endParaRPr lang="en-US" altLang="zh-CN" sz="1900" dirty="0"/>
              </a:p>
              <a:p>
                <a:pPr marL="0" indent="0" algn="ctr">
                  <a:lnSpc>
                    <a:spcPct val="150000"/>
                  </a:lnSpc>
                  <a:buNone/>
                </a:pPr>
                <a:endParaRPr lang="en-US" altLang="zh-CN" sz="1600" dirty="0"/>
              </a:p>
              <a:p>
                <a:pPr marL="0" indent="0" algn="ctr">
                  <a:lnSpc>
                    <a:spcPct val="150000"/>
                  </a:lnSpc>
                  <a:buNone/>
                </a:pPr>
                <a:endParaRPr lang="zh-CN" altLang="zh-CN" sz="2800" dirty="0">
                  <a:latin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B66A93C3-8DFF-287B-25CE-F3897C679522}"/>
                  </a:ext>
                </a:extLst>
              </p:cNvPr>
              <p:cNvSpPr>
                <a:spLocks noGrp="1" noRot="1" noChangeAspect="1" noMove="1" noResize="1" noEditPoints="1" noAdjustHandles="1" noChangeArrowheads="1" noChangeShapeType="1" noTextEdit="1"/>
              </p:cNvSpPr>
              <p:nvPr>
                <p:ph sz="half" idx="1"/>
              </p:nvPr>
            </p:nvSpPr>
            <p:spPr>
              <a:xfrm>
                <a:off x="756026" y="1251440"/>
                <a:ext cx="10400030" cy="4851792"/>
              </a:xfrm>
              <a:blipFill>
                <a:blip r:embed="rId3"/>
                <a:stretch>
                  <a:fillRect l="-234"/>
                </a:stretch>
              </a:blipFill>
            </p:spPr>
            <p:txBody>
              <a:bodyPr/>
              <a:lstStyle/>
              <a:p>
                <a:r>
                  <a:rPr lang="en-GB">
                    <a:noFill/>
                  </a:rPr>
                  <a:t> </a:t>
                </a:r>
              </a:p>
            </p:txBody>
          </p:sp>
        </mc:Fallback>
      </mc:AlternateContent>
      <p:sp>
        <p:nvSpPr>
          <p:cNvPr id="8" name="矩形 7">
            <a:extLst>
              <a:ext uri="{FF2B5EF4-FFF2-40B4-BE49-F238E27FC236}">
                <a16:creationId xmlns:a16="http://schemas.microsoft.com/office/drawing/2014/main" id="{F0CB2A18-3932-FF13-E4CA-3EA4AFD6F1F0}"/>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a:extLst>
              <a:ext uri="{FF2B5EF4-FFF2-40B4-BE49-F238E27FC236}">
                <a16:creationId xmlns:a16="http://schemas.microsoft.com/office/drawing/2014/main" id="{5F4A520D-1998-E018-9905-CB814A6A53AE}"/>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3D356894-B0FF-55C3-82FD-F96C1B078260}"/>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A835772E-C13C-E818-3E1C-49FD45DB5380}"/>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DE010940-BEAB-A340-0BC7-944257F67A97}"/>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4" name="直接连接符 13">
            <a:extLst>
              <a:ext uri="{FF2B5EF4-FFF2-40B4-BE49-F238E27FC236}">
                <a16:creationId xmlns:a16="http://schemas.microsoft.com/office/drawing/2014/main" id="{C2B55895-0788-7D44-CECC-6ABB66C6C667}"/>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5" name="椭圆 14">
            <a:extLst>
              <a:ext uri="{FF2B5EF4-FFF2-40B4-BE49-F238E27FC236}">
                <a16:creationId xmlns:a16="http://schemas.microsoft.com/office/drawing/2014/main" id="{7CCA7DD7-13C1-68DB-D600-B4591A738ACA}"/>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7FADDF39-CC1F-519D-C9D3-E25E61DF0AF4}"/>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7" name="文本框 16">
            <a:extLst>
              <a:ext uri="{FF2B5EF4-FFF2-40B4-BE49-F238E27FC236}">
                <a16:creationId xmlns:a16="http://schemas.microsoft.com/office/drawing/2014/main" id="{DC477F97-0F92-0D8A-DF06-34F043FE1377}"/>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10</a:t>
            </a:r>
          </a:p>
        </p:txBody>
      </p:sp>
      <p:sp>
        <p:nvSpPr>
          <p:cNvPr id="4" name="副标题 2">
            <a:extLst>
              <a:ext uri="{FF2B5EF4-FFF2-40B4-BE49-F238E27FC236}">
                <a16:creationId xmlns:a16="http://schemas.microsoft.com/office/drawing/2014/main" id="{4D82CA98-1B4C-A466-B838-63BE1BEB5D82}"/>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31543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3B70489-F453-E53B-A0F0-07AEB566201F}"/>
              </a:ext>
            </a:extLst>
          </p:cNvPr>
          <p:cNvPicPr>
            <a:picLocks noChangeAspect="1"/>
          </p:cNvPicPr>
          <p:nvPr/>
        </p:nvPicPr>
        <p:blipFill>
          <a:blip r:embed="rId3"/>
          <a:stretch>
            <a:fillRect/>
          </a:stretch>
        </p:blipFill>
        <p:spPr>
          <a:xfrm>
            <a:off x="8138070" y="1789722"/>
            <a:ext cx="3807342" cy="3074590"/>
          </a:xfrm>
          <a:prstGeom prst="rect">
            <a:avLst/>
          </a:prstGeom>
        </p:spPr>
      </p:pic>
      <p:pic>
        <p:nvPicPr>
          <p:cNvPr id="17" name="图片 16">
            <a:extLst>
              <a:ext uri="{FF2B5EF4-FFF2-40B4-BE49-F238E27FC236}">
                <a16:creationId xmlns:a16="http://schemas.microsoft.com/office/drawing/2014/main" id="{C7778AAB-D522-B960-E3B7-207F25DC9036}"/>
              </a:ext>
            </a:extLst>
          </p:cNvPr>
          <p:cNvPicPr>
            <a:picLocks noChangeAspect="1"/>
          </p:cNvPicPr>
          <p:nvPr/>
        </p:nvPicPr>
        <p:blipFill>
          <a:blip r:embed="rId4"/>
          <a:stretch>
            <a:fillRect/>
          </a:stretch>
        </p:blipFill>
        <p:spPr>
          <a:xfrm>
            <a:off x="4090712" y="1755944"/>
            <a:ext cx="4004496" cy="3181727"/>
          </a:xfrm>
          <a:prstGeom prst="rect">
            <a:avLst/>
          </a:prstGeom>
        </p:spPr>
      </p:pic>
      <p:pic>
        <p:nvPicPr>
          <p:cNvPr id="8" name="图片 7">
            <a:extLst>
              <a:ext uri="{FF2B5EF4-FFF2-40B4-BE49-F238E27FC236}">
                <a16:creationId xmlns:a16="http://schemas.microsoft.com/office/drawing/2014/main" id="{0311AD87-5847-83F5-9B84-3E8A54E2D410}"/>
              </a:ext>
            </a:extLst>
          </p:cNvPr>
          <p:cNvPicPr>
            <a:picLocks noChangeAspect="1"/>
          </p:cNvPicPr>
          <p:nvPr/>
        </p:nvPicPr>
        <p:blipFill>
          <a:blip r:embed="rId5"/>
          <a:stretch>
            <a:fillRect/>
          </a:stretch>
        </p:blipFill>
        <p:spPr>
          <a:xfrm>
            <a:off x="123081" y="1789722"/>
            <a:ext cx="3924769" cy="3140814"/>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Frequency Response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D94A593-B6A0-29B3-A321-9BF1CD31F618}"/>
                  </a:ext>
                </a:extLst>
              </p:cNvPr>
              <p:cNvSpPr txBox="1"/>
              <p:nvPr/>
            </p:nvSpPr>
            <p:spPr>
              <a:xfrm>
                <a:off x="975559" y="4961778"/>
                <a:ext cx="102348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Novecento wide Bold" panose="00000805000000000000"/>
                    <a:ea typeface="黑体" panose="02010609060101010101" pitchFamily="49" charset="-122"/>
                  </a:rPr>
                  <a:t>Characteristic points of the frequency response under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𝐷𝐶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1</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=40</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oMath>
                </a14:m>
                <a:r>
                  <a:rPr lang="en-GB" sz="1800" dirty="0">
                    <a:effectLst/>
                    <a:latin typeface="Times New Roman" panose="02020603050405020304" pitchFamily="18" charset="0"/>
                    <a:ea typeface="黑体" panose="02010609060101010101" pitchFamily="49" charset="-122"/>
                  </a:rPr>
                  <a:t>,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𝐷𝐶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2</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=10</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oMath>
                </a14:m>
                <a:r>
                  <a:rPr lang="en-GB" sz="1800" dirty="0">
                    <a:effectLst/>
                    <a:latin typeface="Times New Roman" panose="02020603050405020304" pitchFamily="18" charset="0"/>
                    <a:ea typeface="黑体" panose="02010609060101010101" pitchFamily="49" charset="-122"/>
                  </a:rPr>
                  <a:t>,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𝐷𝐶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3</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=40</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oMath>
                </a14:m>
                <a:r>
                  <a:rPr lang="en-GB" sz="1800" dirty="0">
                    <a:effectLst/>
                    <a:latin typeface="Times New Roman" panose="02020603050405020304" pitchFamily="18" charset="0"/>
                    <a:ea typeface="黑体" panose="02010609060101010101" pitchFamily="49" charset="-122"/>
                  </a:rPr>
                  <a:t>,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𝐴𝐶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1</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=7.5</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oMath>
                </a14:m>
                <a:r>
                  <a:rPr lang="en-GB" sz="1800" dirty="0">
                    <a:effectLst/>
                    <a:latin typeface="Times New Roman" panose="02020603050405020304" pitchFamily="18" charset="0"/>
                    <a:ea typeface="黑体" panose="02010609060101010101" pitchFamily="49" charset="-122"/>
                  </a:rPr>
                  <a:t>,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𝐴𝐶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2</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=0</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oMath>
                </a14:m>
                <a:r>
                  <a:rPr lang="en-GB" sz="1800" dirty="0">
                    <a:effectLst/>
                    <a:latin typeface="Times New Roman" panose="02020603050405020304" pitchFamily="18" charset="0"/>
                    <a:ea typeface="黑体" panose="02010609060101010101" pitchFamily="49" charset="-122"/>
                  </a:rPr>
                  <a:t>, </a:t>
                </a:r>
                <a:r>
                  <a:rPr lang="en-GB" sz="1800" dirty="0">
                    <a:effectLst/>
                    <a:latin typeface="Novecento wide Bold" panose="00000805000000000000"/>
                    <a:ea typeface="黑体" panose="02010609060101010101" pitchFamily="49" charset="-122"/>
                  </a:rPr>
                  <a:t>and</a:t>
                </a:r>
                <a:r>
                  <a:rPr lang="en-GB" sz="1800" dirty="0">
                    <a:effectLst/>
                    <a:latin typeface="Times New Roman" panose="02020603050405020304" pitchFamily="18" charset="0"/>
                    <a:ea typeface="黑体" panose="02010609060101010101" pitchFamily="49" charset="-122"/>
                  </a:rPr>
                  <a:t> </a:t>
                </a:r>
                <a14:m>
                  <m:oMath xmlns:m="http://schemas.openxmlformats.org/officeDocument/2006/math">
                    <m:sSub>
                      <m:sSubPr>
                        <m:ctrlPr>
                          <a:rPr lang="en-GB" sz="1800" i="1">
                            <a:effectLst/>
                            <a:latin typeface="Cambria Math" panose="02040503050406030204" pitchFamily="18" charset="0"/>
                            <a:cs typeface="Times New Roman" panose="02020603050405020304" pitchFamily="18" charset="0"/>
                          </a:rPr>
                        </m:ctrlPr>
                      </m:sSubPr>
                      <m:e>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e>
                      <m:sub>
                        <m:r>
                          <a:rPr lang="en-GB" sz="1800" i="1">
                            <a:effectLst/>
                            <a:latin typeface="Cambria Math" panose="02040503050406030204" pitchFamily="18" charset="0"/>
                            <a:ea typeface="黑体" panose="02010609060101010101" pitchFamily="49" charset="-122"/>
                            <a:cs typeface="Times New Roman" panose="02020603050405020304" pitchFamily="18" charset="0"/>
                          </a:rPr>
                          <m:t>𝐴𝐶</m:t>
                        </m:r>
                        <m:r>
                          <a:rPr lang="en-GB" sz="1800" i="1">
                            <a:effectLst/>
                            <a:latin typeface="Cambria Math" panose="02040503050406030204" pitchFamily="18" charset="0"/>
                            <a:ea typeface="黑体" panose="02010609060101010101" pitchFamily="49" charset="-122"/>
                            <a:cs typeface="Times New Roman" panose="02020603050405020304" pitchFamily="18" charset="0"/>
                          </a:rPr>
                          <m:t>3</m:t>
                        </m:r>
                      </m:sub>
                    </m:sSub>
                    <m:r>
                      <a:rPr lang="en-GB" sz="1800" i="1">
                        <a:effectLst/>
                        <a:latin typeface="Cambria Math" panose="02040503050406030204" pitchFamily="18" charset="0"/>
                        <a:ea typeface="黑体" panose="02010609060101010101" pitchFamily="49" charset="-122"/>
                        <a:cs typeface="Times New Roman" panose="02020603050405020304" pitchFamily="18" charset="0"/>
                      </a:rPr>
                      <m:t>=0</m:t>
                    </m:r>
                    <m:r>
                      <a:rPr lang="en-GB" sz="1800" i="1">
                        <a:effectLst/>
                        <a:latin typeface="Cambria Math" panose="02040503050406030204" pitchFamily="18" charset="0"/>
                        <a:ea typeface="黑体" panose="02010609060101010101" pitchFamily="49" charset="-122"/>
                        <a:cs typeface="Times New Roman" panose="02020603050405020304" pitchFamily="18" charset="0"/>
                      </a:rPr>
                      <m:t>𝑉</m:t>
                    </m:r>
                    <m:r>
                      <a:rPr lang="en-GB" sz="1800" b="0" i="1" smtClean="0">
                        <a:effectLst/>
                        <a:latin typeface="Cambria Math" panose="02040503050406030204" pitchFamily="18" charset="0"/>
                        <a:ea typeface="黑体" panose="02010609060101010101" pitchFamily="49" charset="-122"/>
                        <a:cs typeface="Times New Roman" panose="02020603050405020304" pitchFamily="18" charset="0"/>
                      </a:rPr>
                      <m:t>.</m:t>
                    </m:r>
                  </m:oMath>
                </a14:m>
                <a:r>
                  <a:rPr kumimoji="0" lang="en-GB" altLang="zh-CN" sz="1800" b="0" i="0" u="none" strike="noStrike" kern="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(Dotted lines represent unstable branches)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Fold bifurcation jump in U1</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srgbClr val="00B050"/>
                    </a:solidFill>
                    <a:effectLst/>
                    <a:uLnTx/>
                    <a:uFillTx/>
                    <a:latin typeface="Novecento wide Bold" panose="00000805000000000000"/>
                    <a:ea typeface="宋体" panose="02010600030101010101" pitchFamily="2" charset="-122"/>
                    <a:cs typeface="+mn-cs"/>
                  </a:rPr>
                  <a:t>peak in U2</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srgbClr val="FFC000"/>
                    </a:solidFill>
                    <a:effectLst/>
                    <a:uLnTx/>
                    <a:uFillTx/>
                    <a:latin typeface="Novecento wide Bold" panose="00000805000000000000"/>
                    <a:ea typeface="宋体" panose="02010600030101010101" pitchFamily="2" charset="-122"/>
                    <a:cs typeface="+mn-cs"/>
                  </a:rPr>
                  <a:t>peak in U3</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are suitable for detecting.</a:t>
                </a:r>
                <a:endParaRPr kumimoji="0" lang="zh-CN"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endParaRPr>
              </a:p>
            </p:txBody>
          </p:sp>
        </mc:Choice>
        <mc:Fallback xmlns="">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975559" y="4961778"/>
                <a:ext cx="10234801" cy="923330"/>
              </a:xfrm>
              <a:prstGeom prst="rect">
                <a:avLst/>
              </a:prstGeom>
              <a:blipFill>
                <a:blip r:embed="rId6"/>
                <a:stretch>
                  <a:fillRect l="-417" t="-4636" r="-1013" b="-9934"/>
                </a:stretch>
              </a:blipFill>
            </p:spPr>
            <p:txBody>
              <a:bodyPr/>
              <a:lstStyle/>
              <a:p>
                <a:r>
                  <a:rPr lang="en-GB">
                    <a:noFill/>
                  </a:rPr>
                  <a:t> </a:t>
                </a:r>
              </a:p>
            </p:txBody>
          </p:sp>
        </mc:Fallback>
      </mc:AlternateContent>
      <p:sp>
        <p:nvSpPr>
          <p:cNvPr id="15" name="矩形 14">
            <a:extLst>
              <a:ext uri="{FF2B5EF4-FFF2-40B4-BE49-F238E27FC236}">
                <a16:creationId xmlns:a16="http://schemas.microsoft.com/office/drawing/2014/main" id="{09A50F4E-8AEB-2AA3-3DFC-648ACCCC94A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8" name="矩形 17">
            <a:extLst>
              <a:ext uri="{FF2B5EF4-FFF2-40B4-BE49-F238E27FC236}">
                <a16:creationId xmlns:a16="http://schemas.microsoft.com/office/drawing/2014/main" id="{708B62CE-6974-D0F9-6D30-2AE8FEA0DF4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092F12BC-F084-607A-DDFB-E45D61C397B8}"/>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Theoretically Results</a:t>
            </a:r>
          </a:p>
        </p:txBody>
      </p:sp>
      <p:sp>
        <p:nvSpPr>
          <p:cNvPr id="20" name="椭圆 19">
            <a:extLst>
              <a:ext uri="{FF2B5EF4-FFF2-40B4-BE49-F238E27FC236}">
                <a16:creationId xmlns:a16="http://schemas.microsoft.com/office/drawing/2014/main" id="{E61383F5-8994-132F-177A-F36DE561677B}"/>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5368FE9E-3D32-1BE2-F3F6-C4884658C7AE}"/>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6EBD34BB-4037-126E-03CE-725AE1DA82BF}"/>
              </a:ext>
            </a:extLst>
          </p:cNvPr>
          <p:cNvCxnSpPr>
            <a:cxnSpLocks/>
            <a:stCxn id="2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4" name="椭圆 23">
            <a:extLst>
              <a:ext uri="{FF2B5EF4-FFF2-40B4-BE49-F238E27FC236}">
                <a16:creationId xmlns:a16="http://schemas.microsoft.com/office/drawing/2014/main" id="{28ED5357-2071-F19F-5E70-3D9C3F82184B}"/>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5" name="椭圆 24">
            <a:extLst>
              <a:ext uri="{FF2B5EF4-FFF2-40B4-BE49-F238E27FC236}">
                <a16:creationId xmlns:a16="http://schemas.microsoft.com/office/drawing/2014/main" id="{B2DB1C5C-B1E0-3FF9-6C4A-47921479AFA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36" name="椭圆 35">
            <a:extLst>
              <a:ext uri="{FF2B5EF4-FFF2-40B4-BE49-F238E27FC236}">
                <a16:creationId xmlns:a16="http://schemas.microsoft.com/office/drawing/2014/main" id="{FBB5FDCB-503D-1F8B-B03B-2D957F381173}"/>
              </a:ext>
            </a:extLst>
          </p:cNvPr>
          <p:cNvSpPr/>
          <p:nvPr/>
        </p:nvSpPr>
        <p:spPr>
          <a:xfrm>
            <a:off x="3304062" y="2137094"/>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39" name="直接箭头连接符 38">
            <a:extLst>
              <a:ext uri="{FF2B5EF4-FFF2-40B4-BE49-F238E27FC236}">
                <a16:creationId xmlns:a16="http://schemas.microsoft.com/office/drawing/2014/main" id="{DD89BC14-6A45-D581-70D8-43CB890695C6}"/>
              </a:ext>
            </a:extLst>
          </p:cNvPr>
          <p:cNvCxnSpPr>
            <a:cxnSpLocks/>
          </p:cNvCxnSpPr>
          <p:nvPr/>
        </p:nvCxnSpPr>
        <p:spPr>
          <a:xfrm flipH="1" flipV="1">
            <a:off x="3379493" y="2191094"/>
            <a:ext cx="322421" cy="4042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FE38A84-9374-58FC-6F86-FBC2EE0F22BA}"/>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11</a:t>
            </a:r>
          </a:p>
        </p:txBody>
      </p:sp>
      <p:sp>
        <p:nvSpPr>
          <p:cNvPr id="30" name="椭圆 29">
            <a:extLst>
              <a:ext uri="{FF2B5EF4-FFF2-40B4-BE49-F238E27FC236}">
                <a16:creationId xmlns:a16="http://schemas.microsoft.com/office/drawing/2014/main" id="{F73327B4-FEAC-61B0-B373-72B3566D519F}"/>
              </a:ext>
            </a:extLst>
          </p:cNvPr>
          <p:cNvSpPr/>
          <p:nvPr/>
        </p:nvSpPr>
        <p:spPr>
          <a:xfrm>
            <a:off x="6602423" y="2218799"/>
            <a:ext cx="54000" cy="5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32" name="直接箭头连接符 31">
            <a:extLst>
              <a:ext uri="{FF2B5EF4-FFF2-40B4-BE49-F238E27FC236}">
                <a16:creationId xmlns:a16="http://schemas.microsoft.com/office/drawing/2014/main" id="{DDDA503B-68A7-1806-404C-FC11DCC027B8}"/>
              </a:ext>
            </a:extLst>
          </p:cNvPr>
          <p:cNvCxnSpPr>
            <a:cxnSpLocks/>
          </p:cNvCxnSpPr>
          <p:nvPr/>
        </p:nvCxnSpPr>
        <p:spPr>
          <a:xfrm flipH="1" flipV="1">
            <a:off x="6673076" y="2279200"/>
            <a:ext cx="322421" cy="40426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3083C8BF-73CF-1292-051A-EA992E97FE32}"/>
              </a:ext>
            </a:extLst>
          </p:cNvPr>
          <p:cNvSpPr/>
          <p:nvPr/>
        </p:nvSpPr>
        <p:spPr>
          <a:xfrm>
            <a:off x="10409204" y="2171981"/>
            <a:ext cx="54000" cy="5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40" name="直接箭头连接符 39">
            <a:extLst>
              <a:ext uri="{FF2B5EF4-FFF2-40B4-BE49-F238E27FC236}">
                <a16:creationId xmlns:a16="http://schemas.microsoft.com/office/drawing/2014/main" id="{F5988845-D0C8-AC3D-8EE4-F280CA684167}"/>
              </a:ext>
            </a:extLst>
          </p:cNvPr>
          <p:cNvCxnSpPr>
            <a:cxnSpLocks/>
          </p:cNvCxnSpPr>
          <p:nvPr/>
        </p:nvCxnSpPr>
        <p:spPr>
          <a:xfrm flipH="1" flipV="1">
            <a:off x="10480642" y="2243418"/>
            <a:ext cx="322421" cy="40426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椭圆 40">
            <a:extLst>
              <a:ext uri="{FF2B5EF4-FFF2-40B4-BE49-F238E27FC236}">
                <a16:creationId xmlns:a16="http://schemas.microsoft.com/office/drawing/2014/main" id="{7A931242-1760-6074-9BC6-3EA299851550}"/>
              </a:ext>
            </a:extLst>
          </p:cNvPr>
          <p:cNvSpPr/>
          <p:nvPr/>
        </p:nvSpPr>
        <p:spPr>
          <a:xfrm>
            <a:off x="2548698" y="3693584"/>
            <a:ext cx="54000" cy="5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2" name="椭圆 41">
            <a:extLst>
              <a:ext uri="{FF2B5EF4-FFF2-40B4-BE49-F238E27FC236}">
                <a16:creationId xmlns:a16="http://schemas.microsoft.com/office/drawing/2014/main" id="{48C3F3BE-F7F3-758D-B49E-C8F74E52AC6B}"/>
              </a:ext>
            </a:extLst>
          </p:cNvPr>
          <p:cNvSpPr/>
          <p:nvPr/>
        </p:nvSpPr>
        <p:spPr>
          <a:xfrm>
            <a:off x="10478262" y="3186214"/>
            <a:ext cx="54000" cy="5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椭圆 42">
            <a:extLst>
              <a:ext uri="{FF2B5EF4-FFF2-40B4-BE49-F238E27FC236}">
                <a16:creationId xmlns:a16="http://schemas.microsoft.com/office/drawing/2014/main" id="{3B6B8A03-6033-9E0F-E510-7B5E4C3C7B31}"/>
              </a:ext>
            </a:extLst>
          </p:cNvPr>
          <p:cNvSpPr/>
          <p:nvPr/>
        </p:nvSpPr>
        <p:spPr>
          <a:xfrm>
            <a:off x="7345068" y="4010097"/>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椭圆 43">
            <a:extLst>
              <a:ext uri="{FF2B5EF4-FFF2-40B4-BE49-F238E27FC236}">
                <a16:creationId xmlns:a16="http://schemas.microsoft.com/office/drawing/2014/main" id="{1F88EC77-4547-D14B-332D-652325A8F02D}"/>
              </a:ext>
            </a:extLst>
          </p:cNvPr>
          <p:cNvSpPr/>
          <p:nvPr/>
        </p:nvSpPr>
        <p:spPr>
          <a:xfrm>
            <a:off x="11199112" y="3784151"/>
            <a:ext cx="54000" cy="5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5" name="椭圆 44">
            <a:extLst>
              <a:ext uri="{FF2B5EF4-FFF2-40B4-BE49-F238E27FC236}">
                <a16:creationId xmlns:a16="http://schemas.microsoft.com/office/drawing/2014/main" id="{127AE3A3-DDA3-8094-B474-A49C574BAE0D}"/>
              </a:ext>
            </a:extLst>
          </p:cNvPr>
          <p:cNvSpPr/>
          <p:nvPr/>
        </p:nvSpPr>
        <p:spPr>
          <a:xfrm>
            <a:off x="6529374" y="3623416"/>
            <a:ext cx="54000" cy="5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6" name="椭圆 45">
            <a:extLst>
              <a:ext uri="{FF2B5EF4-FFF2-40B4-BE49-F238E27FC236}">
                <a16:creationId xmlns:a16="http://schemas.microsoft.com/office/drawing/2014/main" id="{4B4E7748-3D9E-2285-E6B1-636D77402CF4}"/>
              </a:ext>
            </a:extLst>
          </p:cNvPr>
          <p:cNvSpPr/>
          <p:nvPr/>
        </p:nvSpPr>
        <p:spPr>
          <a:xfrm>
            <a:off x="2478939" y="3820899"/>
            <a:ext cx="54000" cy="55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8" name="椭圆 47">
            <a:extLst>
              <a:ext uri="{FF2B5EF4-FFF2-40B4-BE49-F238E27FC236}">
                <a16:creationId xmlns:a16="http://schemas.microsoft.com/office/drawing/2014/main" id="{D14CFAD9-3643-4268-B659-F1E160F130C7}"/>
              </a:ext>
            </a:extLst>
          </p:cNvPr>
          <p:cNvSpPr/>
          <p:nvPr/>
        </p:nvSpPr>
        <p:spPr>
          <a:xfrm>
            <a:off x="2698014" y="3843752"/>
            <a:ext cx="54000" cy="5508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9" name="椭圆 48">
            <a:extLst>
              <a:ext uri="{FF2B5EF4-FFF2-40B4-BE49-F238E27FC236}">
                <a16:creationId xmlns:a16="http://schemas.microsoft.com/office/drawing/2014/main" id="{EAC6F810-90EC-E8D0-BB5A-5994B9C96465}"/>
              </a:ext>
            </a:extLst>
          </p:cNvPr>
          <p:cNvSpPr/>
          <p:nvPr/>
        </p:nvSpPr>
        <p:spPr>
          <a:xfrm>
            <a:off x="6750902" y="3955009"/>
            <a:ext cx="54000" cy="5508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0" name="椭圆 49">
            <a:extLst>
              <a:ext uri="{FF2B5EF4-FFF2-40B4-BE49-F238E27FC236}">
                <a16:creationId xmlns:a16="http://schemas.microsoft.com/office/drawing/2014/main" id="{41C53D7F-2D44-EFAD-5E74-EF645945F4C9}"/>
              </a:ext>
            </a:extLst>
          </p:cNvPr>
          <p:cNvSpPr/>
          <p:nvPr/>
        </p:nvSpPr>
        <p:spPr>
          <a:xfrm>
            <a:off x="10619614" y="3775990"/>
            <a:ext cx="54000" cy="5508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1" name="副标题 2">
            <a:extLst>
              <a:ext uri="{FF2B5EF4-FFF2-40B4-BE49-F238E27FC236}">
                <a16:creationId xmlns:a16="http://schemas.microsoft.com/office/drawing/2014/main" id="{2CE8AD0E-ACB1-B63F-2A16-3C16F173BB16}"/>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272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P spid="34" grpId="0" animBg="1"/>
      <p:bldP spid="41" grpId="0" animBg="1"/>
      <p:bldP spid="42" grpId="0" animBg="1"/>
      <p:bldP spid="43" grpId="0" animBg="1"/>
      <p:bldP spid="44" grpId="0" animBg="1"/>
      <p:bldP spid="45" grpId="0" animBg="1"/>
      <p:bldP spid="46"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3B70489-F453-E53B-A0F0-07AEB56620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8070" y="1813917"/>
            <a:ext cx="3807342" cy="3026200"/>
          </a:xfrm>
          <a:prstGeom prst="rect">
            <a:avLst/>
          </a:prstGeom>
        </p:spPr>
      </p:pic>
      <p:pic>
        <p:nvPicPr>
          <p:cNvPr id="17" name="图片 16">
            <a:extLst>
              <a:ext uri="{FF2B5EF4-FFF2-40B4-BE49-F238E27FC236}">
                <a16:creationId xmlns:a16="http://schemas.microsoft.com/office/drawing/2014/main" id="{C7778AAB-D522-B960-E3B7-207F25DC90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33373" y="1755944"/>
            <a:ext cx="3919173" cy="3181727"/>
          </a:xfrm>
          <a:prstGeom prst="rect">
            <a:avLst/>
          </a:prstGeom>
        </p:spPr>
      </p:pic>
      <p:pic>
        <p:nvPicPr>
          <p:cNvPr id="8" name="图片 7">
            <a:extLst>
              <a:ext uri="{FF2B5EF4-FFF2-40B4-BE49-F238E27FC236}">
                <a16:creationId xmlns:a16="http://schemas.microsoft.com/office/drawing/2014/main" id="{0311AD87-5847-83F5-9B84-3E8A54E2D4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9530" y="1789722"/>
            <a:ext cx="3711871" cy="3140814"/>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Frequency Response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D94A593-B6A0-29B3-A321-9BF1CD31F618}"/>
                  </a:ext>
                </a:extLst>
              </p:cNvPr>
              <p:cNvSpPr txBox="1"/>
              <p:nvPr/>
            </p:nvSpPr>
            <p:spPr>
              <a:xfrm>
                <a:off x="1805441" y="4938067"/>
                <a:ext cx="8922878" cy="1200329"/>
              </a:xfrm>
              <a:prstGeom prst="rect">
                <a:avLst/>
              </a:prstGeom>
              <a:noFill/>
            </p:spPr>
            <p:txBody>
              <a:bodyPr wrap="square" rtlCol="0">
                <a:spAutoFit/>
              </a:bodyPr>
              <a:lstStyle/>
              <a:p>
                <a:pPr lvl="0" algn="ctr">
                  <a:defRPr/>
                </a:pPr>
                <a:r>
                  <a:rPr lang="en-GB" altLang="zh-CN" kern="0" dirty="0">
                    <a:solidFill>
                      <a:prstClr val="black"/>
                    </a:solidFill>
                    <a:latin typeface="Novecento wide Bold" panose="00000805000000000000"/>
                    <a:ea typeface="宋体" panose="02010600030101010101" pitchFamily="2" charset="-122"/>
                  </a:rPr>
                  <a:t>Response dynamics at </a:t>
                </a:r>
                <a:r>
                  <a:rPr lang="en-GB" altLang="zh-CN" kern="0" dirty="0">
                    <a:solidFill>
                      <a:srgbClr val="FF0000"/>
                    </a:solidFill>
                    <a:latin typeface="Novecento wide Bold" panose="00000805000000000000"/>
                    <a:ea typeface="宋体" panose="02010600030101010101" pitchFamily="2" charset="-122"/>
                  </a:rPr>
                  <a:t>stiffness perturbation </a:t>
                </a:r>
                <a14:m>
                  <m:oMath xmlns:m="http://schemas.openxmlformats.org/officeDocument/2006/math">
                    <m:r>
                      <a:rPr lang="en-US" altLang="zh-CN" i="1">
                        <a:solidFill>
                          <a:srgbClr val="FF0000"/>
                        </a:solidFill>
                        <a:latin typeface="Cambria Math" panose="02040503050406030204" pitchFamily="18" charset="0"/>
                      </a:rPr>
                      <m:t>𝛿</m:t>
                    </m:r>
                    <m:r>
                      <a:rPr lang="en-US" altLang="zh-CN" i="1">
                        <a:solidFill>
                          <a:srgbClr val="FF0000"/>
                        </a:solidFill>
                        <a:latin typeface="Cambria Math" panose="02040503050406030204" pitchFamily="18" charset="0"/>
                      </a:rPr>
                      <m:t>𝑘</m:t>
                    </m:r>
                  </m:oMath>
                </a14:m>
                <a:r>
                  <a:rPr lang="en-GB" altLang="zh-CN" kern="0" dirty="0">
                    <a:solidFill>
                      <a:prstClr val="black"/>
                    </a:solidFill>
                    <a:latin typeface="Novecento wide Bold" panose="00000805000000000000"/>
                    <a:ea typeface="宋体" panose="02010600030101010101" pitchFamily="2" charset="-122"/>
                  </a:rPr>
                  <a:t> on </a:t>
                </a:r>
                <a14:m>
                  <m:oMath xmlns:m="http://schemas.openxmlformats.org/officeDocument/2006/math">
                    <m:sSub>
                      <m:sSubPr>
                        <m:ctrlPr>
                          <a:rPr lang="en-GB" i="1">
                            <a:solidFill>
                              <a:srgbClr val="FF0000"/>
                            </a:solidFill>
                            <a:latin typeface="Cambria Math" panose="02040503050406030204" pitchFamily="18" charset="0"/>
                            <a:cs typeface="Times New Roman" panose="02020603050405020304" pitchFamily="18" charset="0"/>
                          </a:rPr>
                        </m:ctrlPr>
                      </m:sSubPr>
                      <m:e>
                        <m:r>
                          <a:rPr lang="en-GB" i="1">
                            <a:solidFill>
                              <a:srgbClr val="FF0000"/>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i="1">
                            <a:solidFill>
                              <a:srgbClr val="FF0000"/>
                            </a:solidFill>
                            <a:latin typeface="Cambria Math" panose="02040503050406030204" pitchFamily="18" charset="0"/>
                            <a:ea typeface="黑体" panose="02010609060101010101" pitchFamily="49" charset="-122"/>
                            <a:cs typeface="Times New Roman" panose="02020603050405020304" pitchFamily="18" charset="0"/>
                          </a:rPr>
                          <m:t>1</m:t>
                        </m:r>
                      </m:sub>
                    </m:sSub>
                  </m:oMath>
                </a14:m>
                <a:r>
                  <a:rPr lang="en-GB" altLang="zh-CN" kern="0" dirty="0">
                    <a:solidFill>
                      <a:srgbClr val="FF0000"/>
                    </a:solidFill>
                    <a:latin typeface="Novecento wide Bold" panose="00000805000000000000"/>
                    <a:ea typeface="宋体" panose="02010600030101010101" pitchFamily="2" charset="-122"/>
                  </a:rPr>
                  <a:t> </a:t>
                </a:r>
                <a:r>
                  <a:rPr lang="en-GB" altLang="zh-CN" kern="0" dirty="0">
                    <a:solidFill>
                      <a:prstClr val="black"/>
                    </a:solidFill>
                    <a:latin typeface="Novecento wide Bold" panose="00000805000000000000"/>
                    <a:ea typeface="宋体" panose="02010600030101010101" pitchFamily="2" charset="-122"/>
                  </a:rPr>
                  <a:t>with actuation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1</m:t>
                        </m:r>
                      </m:sub>
                    </m:sSub>
                    <m:r>
                      <a:rPr lang="en-GB" i="1">
                        <a:latin typeface="Cambria Math" panose="02040503050406030204" pitchFamily="18" charset="0"/>
                      </a:rPr>
                      <m:t>=7</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2</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3</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1</m:t>
                        </m:r>
                      </m:sub>
                    </m:sSub>
                    <m:r>
                      <a:rPr lang="en-GB" i="1">
                        <a:latin typeface="Cambria Math" panose="02040503050406030204" pitchFamily="18" charset="0"/>
                      </a:rPr>
                      <m:t>=40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2</m:t>
                        </m:r>
                      </m:sub>
                    </m:sSub>
                    <m:r>
                      <a:rPr lang="en-GB" i="1">
                        <a:latin typeface="Cambria Math" panose="02040503050406030204" pitchFamily="18" charset="0"/>
                      </a:rPr>
                      <m:t>=10</m:t>
                    </m:r>
                    <m:r>
                      <a:rPr lang="en-GB" i="1">
                        <a:latin typeface="Cambria Math" panose="02040503050406030204" pitchFamily="18" charset="0"/>
                      </a:rPr>
                      <m:t>𝑉</m:t>
                    </m:r>
                    <m:r>
                      <a:rPr lang="en-GB" b="0" i="1" smtClean="0">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3</m:t>
                        </m:r>
                      </m:sub>
                    </m:sSub>
                    <m:r>
                      <a:rPr lang="en-GB" i="1">
                        <a:latin typeface="Cambria Math" panose="02040503050406030204" pitchFamily="18" charset="0"/>
                      </a:rPr>
                      <m:t>=40</m:t>
                    </m:r>
                    <m:r>
                      <a:rPr lang="en-GB" i="1">
                        <a:latin typeface="Cambria Math" panose="02040503050406030204" pitchFamily="18" charset="0"/>
                      </a:rPr>
                      <m:t>𝑉</m:t>
                    </m:r>
                    <m:r>
                      <a:rPr lang="en-GB" i="1">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t>
                </a:r>
                <a:endParaRPr lang="en-GB" altLang="zh-CN" dirty="0">
                  <a:solidFill>
                    <a:prstClr val="black"/>
                  </a:solidFill>
                  <a:latin typeface="Novecento wide Bold" panose="00000805000000000000"/>
                  <a:ea typeface="宋体" panose="02010600030101010101" pitchFamily="2" charset="-122"/>
                </a:endParaRPr>
              </a:p>
              <a:p>
                <a:pPr algn="ctr">
                  <a:defRPr/>
                </a:pP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The</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fold jump frequency in U1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is influenced</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the peak frequency in U2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and </a:t>
                </a:r>
                <a:r>
                  <a:rPr kumimoji="0" lang="en-GB" altLang="zh-CN" sz="1800" b="0" i="0" u="none" strike="noStrike" kern="1200" cap="none" spc="0" normalizeH="0" baseline="0" noProof="0" dirty="0">
                    <a:ln>
                      <a:noFill/>
                    </a:ln>
                    <a:solidFill>
                      <a:schemeClr val="accent2"/>
                    </a:solidFill>
                    <a:effectLst/>
                    <a:uLnTx/>
                    <a:uFillTx/>
                    <a:latin typeface="Novecento wide Bold" panose="00000805000000000000"/>
                    <a:ea typeface="宋体" panose="02010600030101010101" pitchFamily="2" charset="-122"/>
                    <a:cs typeface="+mn-cs"/>
                  </a:rPr>
                  <a:t>the peak frequency in U3 </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keeps same</a:t>
                </a:r>
                <a:r>
                  <a:rPr kumimoji="0" lang="en-US"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1805441" y="4938067"/>
                <a:ext cx="8922878" cy="1200329"/>
              </a:xfrm>
              <a:prstGeom prst="rect">
                <a:avLst/>
              </a:prstGeom>
              <a:blipFill>
                <a:blip r:embed="rId6"/>
                <a:stretch>
                  <a:fillRect t="-2538" b="-7107"/>
                </a:stretch>
              </a:blipFill>
            </p:spPr>
            <p:txBody>
              <a:bodyPr/>
              <a:lstStyle/>
              <a:p>
                <a:r>
                  <a:rPr lang="en-GB">
                    <a:noFill/>
                  </a:rPr>
                  <a:t> </a:t>
                </a:r>
              </a:p>
            </p:txBody>
          </p:sp>
        </mc:Fallback>
      </mc:AlternateContent>
      <p:sp>
        <p:nvSpPr>
          <p:cNvPr id="15" name="矩形 14">
            <a:extLst>
              <a:ext uri="{FF2B5EF4-FFF2-40B4-BE49-F238E27FC236}">
                <a16:creationId xmlns:a16="http://schemas.microsoft.com/office/drawing/2014/main" id="{09A50F4E-8AEB-2AA3-3DFC-648ACCCC94A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8" name="矩形 17">
            <a:extLst>
              <a:ext uri="{FF2B5EF4-FFF2-40B4-BE49-F238E27FC236}">
                <a16:creationId xmlns:a16="http://schemas.microsoft.com/office/drawing/2014/main" id="{708B62CE-6974-D0F9-6D30-2AE8FEA0DF4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092F12BC-F084-607A-DDFB-E45D61C397B8}"/>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Theoretically Results</a:t>
            </a:r>
          </a:p>
        </p:txBody>
      </p:sp>
      <p:sp>
        <p:nvSpPr>
          <p:cNvPr id="20" name="椭圆 19">
            <a:extLst>
              <a:ext uri="{FF2B5EF4-FFF2-40B4-BE49-F238E27FC236}">
                <a16:creationId xmlns:a16="http://schemas.microsoft.com/office/drawing/2014/main" id="{E61383F5-8994-132F-177A-F36DE561677B}"/>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5368FE9E-3D32-1BE2-F3F6-C4884658C7AE}"/>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6EBD34BB-4037-126E-03CE-725AE1DA82BF}"/>
              </a:ext>
            </a:extLst>
          </p:cNvPr>
          <p:cNvCxnSpPr>
            <a:cxnSpLocks/>
            <a:stCxn id="2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4" name="椭圆 23">
            <a:extLst>
              <a:ext uri="{FF2B5EF4-FFF2-40B4-BE49-F238E27FC236}">
                <a16:creationId xmlns:a16="http://schemas.microsoft.com/office/drawing/2014/main" id="{28ED5357-2071-F19F-5E70-3D9C3F82184B}"/>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5" name="椭圆 24">
            <a:extLst>
              <a:ext uri="{FF2B5EF4-FFF2-40B4-BE49-F238E27FC236}">
                <a16:creationId xmlns:a16="http://schemas.microsoft.com/office/drawing/2014/main" id="{B2DB1C5C-B1E0-3FF9-6C4A-47921479AFA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7" name="文本框 26">
            <a:extLst>
              <a:ext uri="{FF2B5EF4-FFF2-40B4-BE49-F238E27FC236}">
                <a16:creationId xmlns:a16="http://schemas.microsoft.com/office/drawing/2014/main" id="{0FE38A84-9374-58FC-6F86-FBC2EE0F22BA}"/>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12</a:t>
            </a:r>
          </a:p>
        </p:txBody>
      </p:sp>
      <p:sp>
        <p:nvSpPr>
          <p:cNvPr id="3" name="副标题 2">
            <a:extLst>
              <a:ext uri="{FF2B5EF4-FFF2-40B4-BE49-F238E27FC236}">
                <a16:creationId xmlns:a16="http://schemas.microsoft.com/office/drawing/2014/main" id="{52EB0C7A-CAED-AEDD-D9EC-63A648BEB9C5}"/>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417465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3B70489-F453-E53B-A0F0-07AEB56620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80209" y="1813917"/>
            <a:ext cx="3723064" cy="3026200"/>
          </a:xfrm>
          <a:prstGeom prst="rect">
            <a:avLst/>
          </a:prstGeom>
        </p:spPr>
      </p:pic>
      <p:pic>
        <p:nvPicPr>
          <p:cNvPr id="17" name="图片 16">
            <a:extLst>
              <a:ext uri="{FF2B5EF4-FFF2-40B4-BE49-F238E27FC236}">
                <a16:creationId xmlns:a16="http://schemas.microsoft.com/office/drawing/2014/main" id="{C7778AAB-D522-B960-E3B7-207F25DC90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93321" y="1755944"/>
            <a:ext cx="3799277" cy="3181727"/>
          </a:xfrm>
          <a:prstGeom prst="rect">
            <a:avLst/>
          </a:prstGeom>
        </p:spPr>
      </p:pic>
      <p:pic>
        <p:nvPicPr>
          <p:cNvPr id="8" name="图片 7">
            <a:extLst>
              <a:ext uri="{FF2B5EF4-FFF2-40B4-BE49-F238E27FC236}">
                <a16:creationId xmlns:a16="http://schemas.microsoft.com/office/drawing/2014/main" id="{0311AD87-5847-83F5-9B84-3E8A54E2D4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9530" y="1843694"/>
            <a:ext cx="3711871" cy="3032870"/>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Frequency Response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D94A593-B6A0-29B3-A321-9BF1CD31F618}"/>
                  </a:ext>
                </a:extLst>
              </p:cNvPr>
              <p:cNvSpPr txBox="1"/>
              <p:nvPr/>
            </p:nvSpPr>
            <p:spPr>
              <a:xfrm>
                <a:off x="1805441" y="4938067"/>
                <a:ext cx="8922878" cy="1200329"/>
              </a:xfrm>
              <a:prstGeom prst="rect">
                <a:avLst/>
              </a:prstGeom>
              <a:noFill/>
            </p:spPr>
            <p:txBody>
              <a:bodyPr wrap="square" rtlCol="0">
                <a:spAutoFit/>
              </a:bodyPr>
              <a:lstStyle/>
              <a:p>
                <a:pPr lvl="0" algn="ctr">
                  <a:defRPr/>
                </a:pPr>
                <a:r>
                  <a:rPr lang="en-GB" altLang="zh-CN" kern="0" dirty="0">
                    <a:solidFill>
                      <a:prstClr val="black"/>
                    </a:solidFill>
                    <a:latin typeface="Novecento wide Bold" panose="00000805000000000000"/>
                    <a:ea typeface="宋体" panose="02010600030101010101" pitchFamily="2" charset="-122"/>
                  </a:rPr>
                  <a:t>Response dynamics at </a:t>
                </a:r>
                <a:r>
                  <a:rPr lang="en-GB" altLang="zh-CN" kern="0" dirty="0">
                    <a:solidFill>
                      <a:srgbClr val="00B0F0"/>
                    </a:solidFill>
                    <a:latin typeface="Novecento wide Bold" panose="00000805000000000000"/>
                    <a:ea typeface="宋体" panose="02010600030101010101" pitchFamily="2" charset="-122"/>
                  </a:rPr>
                  <a:t>mass perturbation </a:t>
                </a:r>
                <a14:m>
                  <m:oMath xmlns:m="http://schemas.openxmlformats.org/officeDocument/2006/math">
                    <m:r>
                      <a:rPr lang="en-US" altLang="zh-CN" i="1">
                        <a:solidFill>
                          <a:srgbClr val="00B0F0"/>
                        </a:solidFill>
                        <a:latin typeface="Cambria Math" panose="02040503050406030204" pitchFamily="18" charset="0"/>
                      </a:rPr>
                      <m:t>𝛿</m:t>
                    </m:r>
                    <m:r>
                      <a:rPr lang="en-US" altLang="zh-CN" i="1">
                        <a:solidFill>
                          <a:srgbClr val="00B0F0"/>
                        </a:solidFill>
                        <a:latin typeface="Cambria Math" panose="02040503050406030204" pitchFamily="18" charset="0"/>
                      </a:rPr>
                      <m:t>𝑚</m:t>
                    </m:r>
                  </m:oMath>
                </a14:m>
                <a:r>
                  <a:rPr lang="en-GB" altLang="zh-CN" kern="0" dirty="0">
                    <a:solidFill>
                      <a:srgbClr val="00B0F0"/>
                    </a:solidFill>
                    <a:latin typeface="Novecento wide Bold" panose="00000805000000000000"/>
                    <a:ea typeface="宋体" panose="02010600030101010101" pitchFamily="2" charset="-122"/>
                  </a:rPr>
                  <a:t> </a:t>
                </a:r>
                <a:r>
                  <a:rPr lang="en-GB" altLang="zh-CN" kern="0" dirty="0">
                    <a:solidFill>
                      <a:prstClr val="black"/>
                    </a:solidFill>
                    <a:latin typeface="Novecento wide Bold" panose="00000805000000000000"/>
                    <a:ea typeface="宋体" panose="02010600030101010101" pitchFamily="2" charset="-122"/>
                  </a:rPr>
                  <a:t>on </a:t>
                </a:r>
                <a14:m>
                  <m:oMath xmlns:m="http://schemas.openxmlformats.org/officeDocument/2006/math">
                    <m:sSub>
                      <m:sSubPr>
                        <m:ctrlPr>
                          <a:rPr lang="en-GB" i="1" smtClean="0">
                            <a:solidFill>
                              <a:srgbClr val="00B0F0"/>
                            </a:solidFill>
                            <a:latin typeface="Cambria Math" panose="02040503050406030204" pitchFamily="18" charset="0"/>
                            <a:cs typeface="Times New Roman" panose="02020603050405020304" pitchFamily="18" charset="0"/>
                          </a:rPr>
                        </m:ctrlPr>
                      </m:sSubPr>
                      <m:e>
                        <m:r>
                          <a:rPr lang="en-GB" i="1">
                            <a:solidFill>
                              <a:srgbClr val="00B0F0"/>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b="0" i="1" smtClean="0">
                            <a:solidFill>
                              <a:srgbClr val="00B0F0"/>
                            </a:solidFill>
                            <a:latin typeface="Cambria Math" panose="02040503050406030204" pitchFamily="18" charset="0"/>
                            <a:ea typeface="黑体" panose="02010609060101010101" pitchFamily="49" charset="-122"/>
                            <a:cs typeface="Times New Roman" panose="02020603050405020304" pitchFamily="18" charset="0"/>
                          </a:rPr>
                          <m:t>2</m:t>
                        </m:r>
                      </m:sub>
                    </m:sSub>
                  </m:oMath>
                </a14:m>
                <a:r>
                  <a:rPr lang="en-GB" altLang="zh-CN" kern="0" dirty="0">
                    <a:solidFill>
                      <a:srgbClr val="00B0F0"/>
                    </a:solidFill>
                    <a:latin typeface="Novecento wide Bold" panose="00000805000000000000"/>
                    <a:ea typeface="宋体" panose="02010600030101010101" pitchFamily="2" charset="-122"/>
                  </a:rPr>
                  <a:t> </a:t>
                </a:r>
                <a:r>
                  <a:rPr lang="en-GB" altLang="zh-CN" kern="0" dirty="0">
                    <a:solidFill>
                      <a:prstClr val="black"/>
                    </a:solidFill>
                    <a:latin typeface="Novecento wide Bold" panose="00000805000000000000"/>
                    <a:ea typeface="宋体" panose="02010600030101010101" pitchFamily="2" charset="-122"/>
                  </a:rPr>
                  <a:t>with actuation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1</m:t>
                        </m:r>
                      </m:sub>
                    </m:sSub>
                    <m:r>
                      <a:rPr lang="en-GB" i="1">
                        <a:latin typeface="Cambria Math" panose="02040503050406030204" pitchFamily="18" charset="0"/>
                      </a:rPr>
                      <m:t>=7</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2</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3</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1</m:t>
                        </m:r>
                      </m:sub>
                    </m:sSub>
                    <m:r>
                      <a:rPr lang="en-GB" i="1">
                        <a:latin typeface="Cambria Math" panose="02040503050406030204" pitchFamily="18" charset="0"/>
                      </a:rPr>
                      <m:t>=40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2</m:t>
                        </m:r>
                      </m:sub>
                    </m:sSub>
                    <m:r>
                      <a:rPr lang="en-GB" i="1">
                        <a:latin typeface="Cambria Math" panose="02040503050406030204" pitchFamily="18" charset="0"/>
                      </a:rPr>
                      <m:t>=10</m:t>
                    </m:r>
                    <m:r>
                      <a:rPr lang="en-GB" i="1">
                        <a:latin typeface="Cambria Math" panose="02040503050406030204" pitchFamily="18" charset="0"/>
                      </a:rPr>
                      <m:t>𝑉</m:t>
                    </m:r>
                    <m:r>
                      <a:rPr lang="en-GB" b="0" i="1" smtClean="0">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3</m:t>
                        </m:r>
                      </m:sub>
                    </m:sSub>
                    <m:r>
                      <a:rPr lang="en-GB" i="1">
                        <a:latin typeface="Cambria Math" panose="02040503050406030204" pitchFamily="18" charset="0"/>
                      </a:rPr>
                      <m:t>=40</m:t>
                    </m:r>
                    <m:r>
                      <a:rPr lang="en-GB" i="1">
                        <a:latin typeface="Cambria Math" panose="02040503050406030204" pitchFamily="18" charset="0"/>
                      </a:rPr>
                      <m:t>𝑉</m:t>
                    </m:r>
                    <m:r>
                      <a:rPr lang="en-GB" i="1">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t>
                </a:r>
                <a:endParaRPr lang="en-GB" altLang="zh-CN" dirty="0">
                  <a:solidFill>
                    <a:prstClr val="black"/>
                  </a:solidFill>
                  <a:latin typeface="Novecento wide Bold" panose="00000805000000000000"/>
                  <a:ea typeface="宋体" panose="02010600030101010101" pitchFamily="2" charset="-122"/>
                </a:endParaRPr>
              </a:p>
              <a:p>
                <a:pPr algn="ctr">
                  <a:defRPr/>
                </a:pP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The</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fold jump frequency in U1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doesn’t change</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the peak frequency in U2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varies; and </a:t>
                </a:r>
                <a:r>
                  <a:rPr kumimoji="0" lang="en-GB" altLang="zh-CN" sz="1800" b="0" i="0" u="none" strike="noStrike" kern="1200" cap="none" spc="0" normalizeH="0" baseline="0" noProof="0" dirty="0">
                    <a:ln>
                      <a:noFill/>
                    </a:ln>
                    <a:solidFill>
                      <a:schemeClr val="accent2"/>
                    </a:solidFill>
                    <a:effectLst/>
                    <a:uLnTx/>
                    <a:uFillTx/>
                    <a:latin typeface="Novecento wide Bold" panose="00000805000000000000"/>
                    <a:ea typeface="宋体" panose="02010600030101010101" pitchFamily="2" charset="-122"/>
                    <a:cs typeface="+mn-cs"/>
                  </a:rPr>
                  <a:t>the peak frequency in U3 </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doesn’t change</a:t>
                </a:r>
                <a:r>
                  <a:rPr kumimoji="0" lang="en-US"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1805441" y="4938067"/>
                <a:ext cx="8922878" cy="1200329"/>
              </a:xfrm>
              <a:prstGeom prst="rect">
                <a:avLst/>
              </a:prstGeom>
              <a:blipFill>
                <a:blip r:embed="rId6"/>
                <a:stretch>
                  <a:fillRect l="-137" t="-2538" r="-751" b="-7107"/>
                </a:stretch>
              </a:blipFill>
            </p:spPr>
            <p:txBody>
              <a:bodyPr/>
              <a:lstStyle/>
              <a:p>
                <a:r>
                  <a:rPr lang="en-GB">
                    <a:noFill/>
                  </a:rPr>
                  <a:t> </a:t>
                </a:r>
              </a:p>
            </p:txBody>
          </p:sp>
        </mc:Fallback>
      </mc:AlternateContent>
      <p:sp>
        <p:nvSpPr>
          <p:cNvPr id="15" name="矩形 14">
            <a:extLst>
              <a:ext uri="{FF2B5EF4-FFF2-40B4-BE49-F238E27FC236}">
                <a16:creationId xmlns:a16="http://schemas.microsoft.com/office/drawing/2014/main" id="{09A50F4E-8AEB-2AA3-3DFC-648ACCCC94A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8" name="矩形 17">
            <a:extLst>
              <a:ext uri="{FF2B5EF4-FFF2-40B4-BE49-F238E27FC236}">
                <a16:creationId xmlns:a16="http://schemas.microsoft.com/office/drawing/2014/main" id="{708B62CE-6974-D0F9-6D30-2AE8FEA0DF4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092F12BC-F084-607A-DDFB-E45D61C397B8}"/>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Theoretically Results</a:t>
            </a:r>
          </a:p>
        </p:txBody>
      </p:sp>
      <p:sp>
        <p:nvSpPr>
          <p:cNvPr id="20" name="椭圆 19">
            <a:extLst>
              <a:ext uri="{FF2B5EF4-FFF2-40B4-BE49-F238E27FC236}">
                <a16:creationId xmlns:a16="http://schemas.microsoft.com/office/drawing/2014/main" id="{E61383F5-8994-132F-177A-F36DE561677B}"/>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5368FE9E-3D32-1BE2-F3F6-C4884658C7AE}"/>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6EBD34BB-4037-126E-03CE-725AE1DA82BF}"/>
              </a:ext>
            </a:extLst>
          </p:cNvPr>
          <p:cNvCxnSpPr>
            <a:cxnSpLocks/>
            <a:stCxn id="2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4" name="椭圆 23">
            <a:extLst>
              <a:ext uri="{FF2B5EF4-FFF2-40B4-BE49-F238E27FC236}">
                <a16:creationId xmlns:a16="http://schemas.microsoft.com/office/drawing/2014/main" id="{28ED5357-2071-F19F-5E70-3D9C3F82184B}"/>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5" name="椭圆 24">
            <a:extLst>
              <a:ext uri="{FF2B5EF4-FFF2-40B4-BE49-F238E27FC236}">
                <a16:creationId xmlns:a16="http://schemas.microsoft.com/office/drawing/2014/main" id="{B2DB1C5C-B1E0-3FF9-6C4A-47921479AFA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7" name="文本框 26">
            <a:extLst>
              <a:ext uri="{FF2B5EF4-FFF2-40B4-BE49-F238E27FC236}">
                <a16:creationId xmlns:a16="http://schemas.microsoft.com/office/drawing/2014/main" id="{0FE38A84-9374-58FC-6F86-FBC2EE0F22BA}"/>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13</a:t>
            </a:r>
          </a:p>
        </p:txBody>
      </p:sp>
      <p:sp>
        <p:nvSpPr>
          <p:cNvPr id="3" name="副标题 2">
            <a:extLst>
              <a:ext uri="{FF2B5EF4-FFF2-40B4-BE49-F238E27FC236}">
                <a16:creationId xmlns:a16="http://schemas.microsoft.com/office/drawing/2014/main" id="{59A6AE16-F270-84A5-7755-1BDF9E81EFB5}"/>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253469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3B70489-F453-E53B-A0F0-07AEB56620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08118" y="1813917"/>
            <a:ext cx="3667246" cy="3026200"/>
          </a:xfrm>
          <a:prstGeom prst="rect">
            <a:avLst/>
          </a:prstGeom>
        </p:spPr>
      </p:pic>
      <p:pic>
        <p:nvPicPr>
          <p:cNvPr id="17" name="图片 16">
            <a:extLst>
              <a:ext uri="{FF2B5EF4-FFF2-40B4-BE49-F238E27FC236}">
                <a16:creationId xmlns:a16="http://schemas.microsoft.com/office/drawing/2014/main" id="{C7778AAB-D522-B960-E3B7-207F25DC90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93321" y="1774055"/>
            <a:ext cx="3799277" cy="3145505"/>
          </a:xfrm>
          <a:prstGeom prst="rect">
            <a:avLst/>
          </a:prstGeom>
        </p:spPr>
      </p:pic>
      <p:pic>
        <p:nvPicPr>
          <p:cNvPr id="8" name="图片 7">
            <a:extLst>
              <a:ext uri="{FF2B5EF4-FFF2-40B4-BE49-F238E27FC236}">
                <a16:creationId xmlns:a16="http://schemas.microsoft.com/office/drawing/2014/main" id="{0311AD87-5847-83F5-9B84-3E8A54E2D4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585" y="1843694"/>
            <a:ext cx="3695760" cy="3032870"/>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Results and Discussions – Frequency Response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D94A593-B6A0-29B3-A321-9BF1CD31F618}"/>
                  </a:ext>
                </a:extLst>
              </p:cNvPr>
              <p:cNvSpPr txBox="1"/>
              <p:nvPr/>
            </p:nvSpPr>
            <p:spPr>
              <a:xfrm>
                <a:off x="1805441" y="4938067"/>
                <a:ext cx="8922878" cy="1200329"/>
              </a:xfrm>
              <a:prstGeom prst="rect">
                <a:avLst/>
              </a:prstGeom>
              <a:noFill/>
            </p:spPr>
            <p:txBody>
              <a:bodyPr wrap="square" rtlCol="0">
                <a:spAutoFit/>
              </a:bodyPr>
              <a:lstStyle/>
              <a:p>
                <a:pPr lvl="0" algn="ctr">
                  <a:defRPr/>
                </a:pPr>
                <a:r>
                  <a:rPr lang="en-GB" altLang="zh-CN" kern="0" dirty="0">
                    <a:solidFill>
                      <a:prstClr val="black"/>
                    </a:solidFill>
                    <a:latin typeface="Novecento wide Bold" panose="00000805000000000000"/>
                    <a:ea typeface="宋体" panose="02010600030101010101" pitchFamily="2" charset="-122"/>
                  </a:rPr>
                  <a:t>Response dynamics at </a:t>
                </a:r>
                <a:r>
                  <a:rPr lang="en-GB" altLang="zh-CN" kern="0" dirty="0">
                    <a:solidFill>
                      <a:schemeClr val="accent2"/>
                    </a:solidFill>
                    <a:latin typeface="Novecento wide Bold" panose="00000805000000000000"/>
                    <a:ea typeface="宋体" panose="02010600030101010101" pitchFamily="2" charset="-122"/>
                  </a:rPr>
                  <a:t>acceleration perturbation </a:t>
                </a:r>
                <a14:m>
                  <m:oMath xmlns:m="http://schemas.openxmlformats.org/officeDocument/2006/math">
                    <m:r>
                      <a:rPr lang="en-GB" i="1" kern="700">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𝛿</m:t>
                    </m:r>
                    <m:sSub>
                      <m:sSubPr>
                        <m:ctrlPr>
                          <a:rPr lang="en-GB" i="1">
                            <a:solidFill>
                              <a:schemeClr val="accent2"/>
                            </a:solidFill>
                            <a:latin typeface="Cambria Math" panose="02040503050406030204" pitchFamily="18" charset="0"/>
                            <a:cs typeface="Times New Roman" panose="02020603050405020304" pitchFamily="18" charset="0"/>
                          </a:rPr>
                        </m:ctrlPr>
                      </m:sSubPr>
                      <m:e>
                        <m:r>
                          <a:rPr lang="en-GB"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𝑊</m:t>
                        </m:r>
                      </m:e>
                      <m:sub>
                        <m:r>
                          <a:rPr lang="en-GB"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𝑎</m:t>
                        </m:r>
                      </m:sub>
                    </m:sSub>
                  </m:oMath>
                </a14:m>
                <a:r>
                  <a:rPr lang="en-GB" altLang="zh-CN" kern="0" dirty="0">
                    <a:solidFill>
                      <a:prstClr val="black"/>
                    </a:solidFill>
                    <a:latin typeface="Novecento wide Bold" panose="00000805000000000000"/>
                    <a:ea typeface="宋体" panose="02010600030101010101" pitchFamily="2" charset="-122"/>
                  </a:rPr>
                  <a:t> on </a:t>
                </a:r>
                <a14:m>
                  <m:oMath xmlns:m="http://schemas.openxmlformats.org/officeDocument/2006/math">
                    <m:sSub>
                      <m:sSubPr>
                        <m:ctrlPr>
                          <a:rPr lang="en-GB" i="1" smtClean="0">
                            <a:solidFill>
                              <a:schemeClr val="accent2"/>
                            </a:solidFill>
                            <a:latin typeface="Cambria Math" panose="02040503050406030204" pitchFamily="18" charset="0"/>
                            <a:cs typeface="Times New Roman" panose="02020603050405020304" pitchFamily="18" charset="0"/>
                          </a:rPr>
                        </m:ctrlPr>
                      </m:sSubPr>
                      <m:e>
                        <m:r>
                          <a:rPr lang="en-GB" i="1">
                            <a:solidFill>
                              <a:schemeClr val="accent2"/>
                            </a:solidFill>
                            <a:latin typeface="Cambria Math" panose="02040503050406030204" pitchFamily="18" charset="0"/>
                            <a:ea typeface="黑体" panose="02010609060101010101" pitchFamily="49" charset="-122"/>
                            <a:cs typeface="Times New Roman" panose="02020603050405020304" pitchFamily="18" charset="0"/>
                          </a:rPr>
                          <m:t>𝑤</m:t>
                        </m:r>
                      </m:e>
                      <m:sub>
                        <m:r>
                          <a:rPr lang="en-GB" b="0" i="1" smtClean="0">
                            <a:solidFill>
                              <a:schemeClr val="accent2"/>
                            </a:solidFill>
                            <a:latin typeface="Cambria Math" panose="02040503050406030204" pitchFamily="18" charset="0"/>
                            <a:ea typeface="黑体" panose="02010609060101010101" pitchFamily="49" charset="-122"/>
                            <a:cs typeface="Times New Roman" panose="02020603050405020304" pitchFamily="18" charset="0"/>
                          </a:rPr>
                          <m:t>3</m:t>
                        </m:r>
                      </m:sub>
                    </m:sSub>
                  </m:oMath>
                </a14:m>
                <a:r>
                  <a:rPr lang="en-GB" altLang="zh-CN" kern="0" dirty="0">
                    <a:solidFill>
                      <a:schemeClr val="accent2"/>
                    </a:solidFill>
                    <a:latin typeface="Novecento wide Bold" panose="00000805000000000000"/>
                    <a:ea typeface="宋体" panose="02010600030101010101" pitchFamily="2" charset="-122"/>
                  </a:rPr>
                  <a:t> </a:t>
                </a:r>
                <a:r>
                  <a:rPr lang="en-GB" altLang="zh-CN" kern="0" dirty="0">
                    <a:solidFill>
                      <a:prstClr val="black"/>
                    </a:solidFill>
                    <a:latin typeface="Novecento wide Bold" panose="00000805000000000000"/>
                    <a:ea typeface="宋体" panose="02010600030101010101" pitchFamily="2" charset="-122"/>
                  </a:rPr>
                  <a:t>with actuation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1</m:t>
                        </m:r>
                      </m:sub>
                    </m:sSub>
                    <m:r>
                      <a:rPr lang="en-GB" i="1">
                        <a:latin typeface="Cambria Math" panose="02040503050406030204" pitchFamily="18" charset="0"/>
                      </a:rPr>
                      <m:t>=7</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2</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𝐴𝐶</m:t>
                        </m:r>
                        <m:r>
                          <a:rPr lang="en-GB" i="1">
                            <a:latin typeface="Cambria Math" panose="02040503050406030204" pitchFamily="18" charset="0"/>
                          </a:rPr>
                          <m:t>3</m:t>
                        </m:r>
                      </m:sub>
                    </m:sSub>
                    <m:r>
                      <a:rPr lang="en-GB" i="1">
                        <a:latin typeface="Cambria Math" panose="02040503050406030204" pitchFamily="18" charset="0"/>
                      </a:rPr>
                      <m:t>=0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1</m:t>
                        </m:r>
                      </m:sub>
                    </m:sSub>
                    <m:r>
                      <a:rPr lang="en-GB" i="1">
                        <a:latin typeface="Cambria Math" panose="02040503050406030204" pitchFamily="18" charset="0"/>
                      </a:rPr>
                      <m:t>=40</m:t>
                    </m:r>
                    <m:r>
                      <a:rPr lang="en-GB" i="1">
                        <a:latin typeface="Cambria Math" panose="02040503050406030204" pitchFamily="18" charset="0"/>
                      </a:rPr>
                      <m:t>𝑉</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2</m:t>
                        </m:r>
                      </m:sub>
                    </m:sSub>
                    <m:r>
                      <a:rPr lang="en-GB" i="1">
                        <a:latin typeface="Cambria Math" panose="02040503050406030204" pitchFamily="18" charset="0"/>
                      </a:rPr>
                      <m:t>=10</m:t>
                    </m:r>
                    <m:r>
                      <a:rPr lang="en-GB" i="1">
                        <a:latin typeface="Cambria Math" panose="02040503050406030204" pitchFamily="18" charset="0"/>
                      </a:rPr>
                      <m:t>𝑉</m:t>
                    </m:r>
                    <m:r>
                      <a:rPr lang="en-GB" b="0" i="1" smtClean="0">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𝐷𝐶</m:t>
                        </m:r>
                        <m:r>
                          <a:rPr lang="en-GB" i="1">
                            <a:latin typeface="Cambria Math" panose="02040503050406030204" pitchFamily="18" charset="0"/>
                          </a:rPr>
                          <m:t>3</m:t>
                        </m:r>
                      </m:sub>
                    </m:sSub>
                    <m:r>
                      <a:rPr lang="en-GB" i="1">
                        <a:latin typeface="Cambria Math" panose="02040503050406030204" pitchFamily="18" charset="0"/>
                      </a:rPr>
                      <m:t>=40</m:t>
                    </m:r>
                    <m:r>
                      <a:rPr lang="en-GB" i="1">
                        <a:latin typeface="Cambria Math" panose="02040503050406030204" pitchFamily="18" charset="0"/>
                      </a:rPr>
                      <m:t>𝑉</m:t>
                    </m:r>
                    <m:r>
                      <a:rPr lang="en-GB" i="1">
                        <a:latin typeface="Cambria Math" panose="02040503050406030204" pitchFamily="18" charset="0"/>
                      </a:rPr>
                      <m:t> </m:t>
                    </m:r>
                  </m:oMath>
                </a14:m>
                <a:r>
                  <a:rPr lang="en-GB" altLang="zh-CN" kern="0" dirty="0">
                    <a:solidFill>
                      <a:prstClr val="black"/>
                    </a:solidFill>
                    <a:latin typeface="Novecento wide Bold" panose="00000805000000000000"/>
                    <a:ea typeface="宋体" panose="02010600030101010101" pitchFamily="2" charset="-122"/>
                  </a:rPr>
                  <a:t>.</a:t>
                </a:r>
                <a:endParaRPr lang="en-GB" altLang="zh-CN" dirty="0">
                  <a:solidFill>
                    <a:prstClr val="black"/>
                  </a:solidFill>
                  <a:latin typeface="Novecento wide Bold" panose="00000805000000000000"/>
                  <a:ea typeface="宋体" panose="02010600030101010101" pitchFamily="2" charset="-122"/>
                </a:endParaRPr>
              </a:p>
              <a:p>
                <a:pPr algn="ctr">
                  <a:defRPr/>
                </a:pP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The</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fold jump frequency in U1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and</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the peak frequency in U2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keeps same; </a:t>
                </a:r>
                <a:r>
                  <a:rPr kumimoji="0" lang="en-GB" altLang="zh-CN" sz="1800" b="0" i="0" u="none" strike="noStrike" kern="1200" cap="none" spc="0" normalizeH="0" baseline="0" noProof="0" dirty="0">
                    <a:ln>
                      <a:noFill/>
                    </a:ln>
                    <a:solidFill>
                      <a:schemeClr val="accent2"/>
                    </a:solidFill>
                    <a:effectLst/>
                    <a:uLnTx/>
                    <a:uFillTx/>
                    <a:latin typeface="Novecento wide Bold" panose="00000805000000000000"/>
                    <a:ea typeface="宋体" panose="02010600030101010101" pitchFamily="2" charset="-122"/>
                    <a:cs typeface="+mn-cs"/>
                  </a:rPr>
                  <a:t>the nonlinear behaviour with peak frequency in U3 </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changes</a:t>
                </a:r>
                <a:r>
                  <a:rPr kumimoji="0" lang="en-US"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2" name="文本框 11">
                <a:extLst>
                  <a:ext uri="{FF2B5EF4-FFF2-40B4-BE49-F238E27FC236}">
                    <a16:creationId xmlns:a16="http://schemas.microsoft.com/office/drawing/2014/main" id="{ED94A593-B6A0-29B3-A321-9BF1CD31F618}"/>
                  </a:ext>
                </a:extLst>
              </p:cNvPr>
              <p:cNvSpPr txBox="1">
                <a:spLocks noRot="1" noChangeAspect="1" noMove="1" noResize="1" noEditPoints="1" noAdjustHandles="1" noChangeArrowheads="1" noChangeShapeType="1" noTextEdit="1"/>
              </p:cNvSpPr>
              <p:nvPr/>
            </p:nvSpPr>
            <p:spPr>
              <a:xfrm>
                <a:off x="1805441" y="4938067"/>
                <a:ext cx="8922878" cy="1200329"/>
              </a:xfrm>
              <a:prstGeom prst="rect">
                <a:avLst/>
              </a:prstGeom>
              <a:blipFill>
                <a:blip r:embed="rId6"/>
                <a:stretch>
                  <a:fillRect t="-2538" b="-7107"/>
                </a:stretch>
              </a:blipFill>
            </p:spPr>
            <p:txBody>
              <a:bodyPr/>
              <a:lstStyle/>
              <a:p>
                <a:r>
                  <a:rPr lang="en-GB">
                    <a:noFill/>
                  </a:rPr>
                  <a:t> </a:t>
                </a:r>
              </a:p>
            </p:txBody>
          </p:sp>
        </mc:Fallback>
      </mc:AlternateContent>
      <p:sp>
        <p:nvSpPr>
          <p:cNvPr id="15" name="矩形 14">
            <a:extLst>
              <a:ext uri="{FF2B5EF4-FFF2-40B4-BE49-F238E27FC236}">
                <a16:creationId xmlns:a16="http://schemas.microsoft.com/office/drawing/2014/main" id="{09A50F4E-8AEB-2AA3-3DFC-648ACCCC94A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8" name="矩形 17">
            <a:extLst>
              <a:ext uri="{FF2B5EF4-FFF2-40B4-BE49-F238E27FC236}">
                <a16:creationId xmlns:a16="http://schemas.microsoft.com/office/drawing/2014/main" id="{708B62CE-6974-D0F9-6D30-2AE8FEA0DF4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文本框 18">
            <a:extLst>
              <a:ext uri="{FF2B5EF4-FFF2-40B4-BE49-F238E27FC236}">
                <a16:creationId xmlns:a16="http://schemas.microsoft.com/office/drawing/2014/main" id="{092F12BC-F084-607A-DDFB-E45D61C397B8}"/>
              </a:ext>
            </a:extLst>
          </p:cNvPr>
          <p:cNvSpPr txBox="1"/>
          <p:nvPr/>
        </p:nvSpPr>
        <p:spPr>
          <a:xfrm>
            <a:off x="238125" y="6103232"/>
            <a:ext cx="2123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Theoretically Results</a:t>
            </a:r>
          </a:p>
        </p:txBody>
      </p:sp>
      <p:sp>
        <p:nvSpPr>
          <p:cNvPr id="20" name="椭圆 19">
            <a:extLst>
              <a:ext uri="{FF2B5EF4-FFF2-40B4-BE49-F238E27FC236}">
                <a16:creationId xmlns:a16="http://schemas.microsoft.com/office/drawing/2014/main" id="{E61383F5-8994-132F-177A-F36DE561677B}"/>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5368FE9E-3D32-1BE2-F3F6-C4884658C7AE}"/>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6EBD34BB-4037-126E-03CE-725AE1DA82BF}"/>
              </a:ext>
            </a:extLst>
          </p:cNvPr>
          <p:cNvCxnSpPr>
            <a:cxnSpLocks/>
            <a:stCxn id="2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4" name="椭圆 23">
            <a:extLst>
              <a:ext uri="{FF2B5EF4-FFF2-40B4-BE49-F238E27FC236}">
                <a16:creationId xmlns:a16="http://schemas.microsoft.com/office/drawing/2014/main" id="{28ED5357-2071-F19F-5E70-3D9C3F82184B}"/>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5" name="椭圆 24">
            <a:extLst>
              <a:ext uri="{FF2B5EF4-FFF2-40B4-BE49-F238E27FC236}">
                <a16:creationId xmlns:a16="http://schemas.microsoft.com/office/drawing/2014/main" id="{B2DB1C5C-B1E0-3FF9-6C4A-47921479AFA0}"/>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7" name="文本框 26">
            <a:extLst>
              <a:ext uri="{FF2B5EF4-FFF2-40B4-BE49-F238E27FC236}">
                <a16:creationId xmlns:a16="http://schemas.microsoft.com/office/drawing/2014/main" id="{0FE38A84-9374-58FC-6F86-FBC2EE0F22BA}"/>
              </a:ext>
            </a:extLst>
          </p:cNvPr>
          <p:cNvSpPr txBox="1"/>
          <p:nvPr/>
        </p:nvSpPr>
        <p:spPr>
          <a:xfrm>
            <a:off x="5925120"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14</a:t>
            </a:r>
          </a:p>
        </p:txBody>
      </p:sp>
      <p:sp>
        <p:nvSpPr>
          <p:cNvPr id="3" name="副标题 2">
            <a:extLst>
              <a:ext uri="{FF2B5EF4-FFF2-40B4-BE49-F238E27FC236}">
                <a16:creationId xmlns:a16="http://schemas.microsoft.com/office/drawing/2014/main" id="{754C7238-01EE-691A-CE5E-AB8B823A389C}"/>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186032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Conclusions</a:t>
            </a:r>
            <a:endParaRPr lang="zh-CN" altLang="en-US" dirty="0"/>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3"/>
            <a:ext cx="10515600" cy="2447657"/>
          </a:xfrm>
        </p:spPr>
        <p:txBody>
          <a:bodyPr>
            <a:noAutofit/>
          </a:bodyPr>
          <a:lstStyle/>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Three kinds of</a:t>
            </a:r>
            <a:r>
              <a:rPr lang="en-US" altLang="zh-CN" sz="2000" kern="0" dirty="0">
                <a:effectLst/>
                <a:latin typeface="Novecento wide Bold" panose="00000805000000000000"/>
                <a:ea typeface="宋体" panose="02010600030101010101" pitchFamily="2" charset="-122"/>
              </a:rPr>
              <a:t> perturbations were found to have an independent influence on the first three vibration modes, proving the promising potential of triple sensing on a single device.</a:t>
            </a:r>
            <a:endParaRPr lang="zh-CN" altLang="en-US" sz="2000" dirty="0">
              <a:latin typeface="Novecento wide Bold" panose="00000805000000000000"/>
            </a:endParaRPr>
          </a:p>
        </p:txBody>
      </p:sp>
      <p:sp>
        <p:nvSpPr>
          <p:cNvPr id="6" name="矩形 5">
            <a:extLst>
              <a:ext uri="{FF2B5EF4-FFF2-40B4-BE49-F238E27FC236}">
                <a16:creationId xmlns:a16="http://schemas.microsoft.com/office/drawing/2014/main" id="{67DE983E-AE85-0180-9AB6-DAA890091E3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7" name="文本框 6">
            <a:extLst>
              <a:ext uri="{FF2B5EF4-FFF2-40B4-BE49-F238E27FC236}">
                <a16:creationId xmlns:a16="http://schemas.microsoft.com/office/drawing/2014/main" id="{F8B28DF5-5541-E806-5FB2-B890E2ECA2F7}"/>
              </a:ext>
            </a:extLst>
          </p:cNvPr>
          <p:cNvSpPr txBox="1"/>
          <p:nvPr/>
        </p:nvSpPr>
        <p:spPr>
          <a:xfrm>
            <a:off x="238125" y="6103232"/>
            <a:ext cx="15808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4: Conclusions</a:t>
            </a:r>
          </a:p>
        </p:txBody>
      </p:sp>
      <p:sp>
        <p:nvSpPr>
          <p:cNvPr id="9" name="矩形 8">
            <a:extLst>
              <a:ext uri="{FF2B5EF4-FFF2-40B4-BE49-F238E27FC236}">
                <a16:creationId xmlns:a16="http://schemas.microsoft.com/office/drawing/2014/main" id="{C1599392-7E5D-A422-79FA-F0FC39B42D82}"/>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F487533D-03FE-431D-DAEB-E35FBE1F97B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D5261B8A-2F13-4117-95D9-5247645EE9AC}"/>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192F1626-3D8C-90CE-7540-4A81D1125232}"/>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椭圆 21">
            <a:extLst>
              <a:ext uri="{FF2B5EF4-FFF2-40B4-BE49-F238E27FC236}">
                <a16:creationId xmlns:a16="http://schemas.microsoft.com/office/drawing/2014/main" id="{9ED368D5-6DA9-BC81-789C-144BE3FBA1F8}"/>
              </a:ext>
            </a:extLst>
          </p:cNvPr>
          <p:cNvSpPr/>
          <p:nvPr/>
        </p:nvSpPr>
        <p:spPr>
          <a:xfrm>
            <a:off x="1230772" y="6421002"/>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24" name="内容占位符 2">
            <a:extLst>
              <a:ext uri="{FF2B5EF4-FFF2-40B4-BE49-F238E27FC236}">
                <a16:creationId xmlns:a16="http://schemas.microsoft.com/office/drawing/2014/main" id="{8B410002-3615-1231-9714-906FBB47E515}"/>
              </a:ext>
            </a:extLst>
          </p:cNvPr>
          <p:cNvSpPr txBox="1">
            <a:spLocks/>
          </p:cNvSpPr>
          <p:nvPr/>
        </p:nvSpPr>
        <p:spPr>
          <a:xfrm>
            <a:off x="811672" y="2501075"/>
            <a:ext cx="10515600" cy="1121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 </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Setting </a:t>
            </a:r>
            <a:r>
              <a:rPr kumimoji="0" lang="en-US" altLang="zh-CN" sz="2000" b="0" i="0" u="none" strike="noStrike" kern="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nonlinear behavior, including bifurcation jumps and peaks, as sensing targets could improve the accuracy and sensitivity of the sensor.</a:t>
            </a:r>
            <a:endPar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sp>
        <p:nvSpPr>
          <p:cNvPr id="13" name="文本框 12">
            <a:extLst>
              <a:ext uri="{FF2B5EF4-FFF2-40B4-BE49-F238E27FC236}">
                <a16:creationId xmlns:a16="http://schemas.microsoft.com/office/drawing/2014/main" id="{62B68665-EAB5-49E6-95E0-BCA5FFBF6F8B}"/>
              </a:ext>
            </a:extLst>
          </p:cNvPr>
          <p:cNvSpPr txBox="1"/>
          <p:nvPr/>
        </p:nvSpPr>
        <p:spPr>
          <a:xfrm>
            <a:off x="5925119"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15</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sp>
        <p:nvSpPr>
          <p:cNvPr id="14" name="内容占位符 2">
            <a:extLst>
              <a:ext uri="{FF2B5EF4-FFF2-40B4-BE49-F238E27FC236}">
                <a16:creationId xmlns:a16="http://schemas.microsoft.com/office/drawing/2014/main" id="{7690826C-5953-859A-D099-A71BFF84ABCF}"/>
              </a:ext>
            </a:extLst>
          </p:cNvPr>
          <p:cNvSpPr txBox="1">
            <a:spLocks/>
          </p:cNvSpPr>
          <p:nvPr/>
        </p:nvSpPr>
        <p:spPr>
          <a:xfrm>
            <a:off x="854534" y="3522716"/>
            <a:ext cx="10472738" cy="2070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 </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Future work will include the practical sensor system design and fabrication;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Instead of the 1</a:t>
            </a:r>
            <a:r>
              <a:rPr kumimoji="0" lang="en-US" altLang="zh-CN" sz="2000" b="0" i="0" u="none" strike="noStrike" kern="1200" cap="none" spc="0" normalizeH="0" baseline="30000" noProof="0" dirty="0">
                <a:ln>
                  <a:noFill/>
                </a:ln>
                <a:solidFill>
                  <a:prstClr val="black"/>
                </a:solidFill>
                <a:effectLst/>
                <a:uLnTx/>
                <a:uFillTx/>
                <a:latin typeface="Novecento wide Bold" panose="00000805000000000000"/>
                <a:ea typeface="等线" panose="02010600030101010101" pitchFamily="2" charset="-122"/>
                <a:cs typeface="+mn-cs"/>
              </a:rPr>
              <a:t>st</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and 2</a:t>
            </a:r>
            <a:r>
              <a:rPr kumimoji="0" lang="en-US" altLang="zh-CN" sz="2000" b="0" i="0" u="none" strike="noStrike" kern="1200" cap="none" spc="0" normalizeH="0" baseline="30000" noProof="0" dirty="0">
                <a:ln>
                  <a:noFill/>
                </a:ln>
                <a:solidFill>
                  <a:prstClr val="black"/>
                </a:solidFill>
                <a:effectLst/>
                <a:uLnTx/>
                <a:uFillTx/>
                <a:latin typeface="Novecento wide Bold" panose="00000805000000000000"/>
                <a:ea typeface="等线" panose="02010600030101010101" pitchFamily="2" charset="-122"/>
                <a:cs typeface="+mn-cs"/>
              </a:rPr>
              <a:t>nd</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modes, actuating the scheme in higher-order modes</a:t>
            </a:r>
            <a:r>
              <a:rPr lang="en-US" altLang="zh-CN" sz="2000" dirty="0">
                <a:solidFill>
                  <a:prstClr val="black"/>
                </a:solidFill>
                <a:latin typeface="Novecento wide Bold" panose="00000805000000000000"/>
                <a:ea typeface="等线" panose="02010600030101010101" pitchFamily="2" charset="-122"/>
              </a:rPr>
              <a:t>;</a:t>
            </a:r>
          </a:p>
          <a:p>
            <a:pPr marL="0" lvl="0" indent="0">
              <a:lnSpc>
                <a:spcPct val="150000"/>
              </a:lnSpc>
              <a:buNone/>
            </a:pPr>
            <a:r>
              <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a:t>
            </a:r>
            <a:r>
              <a:rPr kumimoji="0" lang="en-GB"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The dynamics</a:t>
            </a:r>
            <a:r>
              <a:rPr kumimoji="0" lang="en-GB" altLang="zh-CN" sz="2000" b="0" i="0" u="none" strike="noStrike" kern="1200" cap="none" spc="0" normalizeH="0" noProof="0" dirty="0">
                <a:ln>
                  <a:noFill/>
                </a:ln>
                <a:solidFill>
                  <a:prstClr val="black"/>
                </a:solidFill>
                <a:effectLst/>
                <a:uLnTx/>
                <a:uFillTx/>
                <a:latin typeface="Novecento wide Bold" panose="00000805000000000000"/>
                <a:ea typeface="等线" panose="02010600030101010101" pitchFamily="2" charset="-122"/>
                <a:cs typeface="+mn-cs"/>
              </a:rPr>
              <a:t> of four resonators coupled system and the possibility </a:t>
            </a:r>
            <a:r>
              <a:rPr lang="en-GB" altLang="zh-CN" sz="2000" dirty="0">
                <a:solidFill>
                  <a:prstClr val="black"/>
                </a:solidFill>
                <a:latin typeface="Novecento wide Bold" panose="00000805000000000000"/>
              </a:rPr>
              <a:t>of quadruple sensing or even more.</a:t>
            </a:r>
            <a:endPar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sp>
        <p:nvSpPr>
          <p:cNvPr id="5" name="副标题 2">
            <a:extLst>
              <a:ext uri="{FF2B5EF4-FFF2-40B4-BE49-F238E27FC236}">
                <a16:creationId xmlns:a16="http://schemas.microsoft.com/office/drawing/2014/main" id="{09033918-E732-73BD-E5B1-6CC40D7197B4}"/>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23653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BE231AC-1C5D-4715-ADFB-659E7F61C870}"/>
              </a:ext>
            </a:extLst>
          </p:cNvPr>
          <p:cNvSpPr txBox="1"/>
          <p:nvPr/>
        </p:nvSpPr>
        <p:spPr>
          <a:xfrm>
            <a:off x="870015" y="1466445"/>
            <a:ext cx="10451970" cy="4016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1. Al-</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Ghamdi</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M. S.,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Khater</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M. E., Stewart, K. M. E.,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Alneamy</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 Abdel-Rahman, E. M., &amp;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Penlidis</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 (2019). Dynamic bifurcation MEMS gas sensors. </a:t>
            </a:r>
            <a:r>
              <a:rPr kumimoji="0" lang="en-US" altLang="zh-CN" sz="15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Journal of Micromechanics and Microengineering</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t>
            </a:r>
            <a:r>
              <a:rPr kumimoji="0" lang="en-US" altLang="zh-CN" sz="15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29</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(1). </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hlinkClick r:id="rId2"/>
              </a:rPr>
              <a:t>https://doi.org/10.1088/1361-6439/aaedf9</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2.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Struk</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D.,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Shirke</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Mahdavifar</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 </a:t>
            </a:r>
            <a:r>
              <a:rPr kumimoji="0" lang="en-US" altLang="zh-CN" sz="1500" b="0" i="0"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rPr>
              <a:t>Hesketh</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P. J., &amp; Stetter, J. R. (2018). Investigating time-resolved response of micro thermal conductivity sensor under various modes of operation. </a:t>
            </a:r>
            <a:r>
              <a:rPr kumimoji="0" lang="en-US" altLang="zh-CN" sz="15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Sensors and Actuators, B: Chemical</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a:t>
            </a:r>
            <a:r>
              <a:rPr kumimoji="0" lang="en-US" altLang="zh-CN" sz="15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254</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 771–777. </a:t>
            </a: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hlinkClick r:id="rId3"/>
              </a:rPr>
              <a:t>https://doi.org/10.1016/j.snb.2017.07.142</a:t>
            </a:r>
            <a:endPar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500" dirty="0">
              <a:solidFill>
                <a:prstClr val="black"/>
              </a:solidFill>
              <a:latin typeface="Novecento wide Bold" panose="00000805000000000000"/>
              <a:ea typeface="等线" panose="02010600030101010101" pitchFamily="2" charset="-122"/>
            </a:endParaRPr>
          </a:p>
          <a:p>
            <a:pPr>
              <a:defRPr/>
            </a:pPr>
            <a:r>
              <a:rPr kumimoji="0" lang="en-US" altLang="zh-CN" sz="15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3. </a:t>
            </a:r>
            <a:r>
              <a:rPr lang="en-GB" sz="1500" dirty="0" err="1">
                <a:latin typeface="Novecento wide Bold" panose="00000805000000000000"/>
              </a:rPr>
              <a:t>Mustafazade</a:t>
            </a:r>
            <a:r>
              <a:rPr lang="en-GB" sz="1500" dirty="0">
                <a:latin typeface="Novecento wide Bold" panose="00000805000000000000"/>
              </a:rPr>
              <a:t>, A., Pandit, M., Zhao, C., </a:t>
            </a:r>
            <a:r>
              <a:rPr lang="en-GB" sz="1500" dirty="0" err="1">
                <a:latin typeface="Novecento wide Bold" panose="00000805000000000000"/>
              </a:rPr>
              <a:t>Sobreviela</a:t>
            </a:r>
            <a:r>
              <a:rPr lang="en-GB" sz="1500" dirty="0">
                <a:latin typeface="Novecento wide Bold" panose="00000805000000000000"/>
              </a:rPr>
              <a:t>, G., Du, Z., Steinmann, P., Zou, X., Howe, R. T., &amp; </a:t>
            </a:r>
            <a:r>
              <a:rPr lang="en-GB" sz="1500" dirty="0" err="1">
                <a:latin typeface="Novecento wide Bold" panose="00000805000000000000"/>
              </a:rPr>
              <a:t>Seshia</a:t>
            </a:r>
            <a:r>
              <a:rPr lang="en-GB" sz="1500" dirty="0">
                <a:latin typeface="Novecento wide Bold" panose="00000805000000000000"/>
              </a:rPr>
              <a:t>, A. A. (2020). A vibrating beam MEMS accelerometer for gravity and seismic measurements. </a:t>
            </a:r>
            <a:r>
              <a:rPr lang="en-GB" sz="1500" i="1" dirty="0">
                <a:latin typeface="Novecento wide Bold" panose="00000805000000000000"/>
              </a:rPr>
              <a:t>Scientific Reports</a:t>
            </a:r>
            <a:r>
              <a:rPr lang="en-GB" sz="1500" dirty="0">
                <a:latin typeface="Novecento wide Bold" panose="00000805000000000000"/>
              </a:rPr>
              <a:t>, </a:t>
            </a:r>
            <a:r>
              <a:rPr lang="en-GB" sz="1500" i="1" dirty="0">
                <a:latin typeface="Novecento wide Bold" panose="00000805000000000000"/>
              </a:rPr>
              <a:t>10</a:t>
            </a:r>
            <a:r>
              <a:rPr lang="en-GB" sz="1500" dirty="0">
                <a:latin typeface="Novecento wide Bold" panose="00000805000000000000"/>
              </a:rPr>
              <a:t>(1). </a:t>
            </a:r>
            <a:r>
              <a:rPr lang="en-GB" sz="1500" dirty="0">
                <a:latin typeface="Novecento wide Bold" panose="00000805000000000000"/>
                <a:hlinkClick r:id="rId4"/>
              </a:rPr>
              <a:t>https://doi.org/10.1038/s41598-020-67046-x</a:t>
            </a:r>
            <a:r>
              <a:rPr lang="en-GB" sz="1500" dirty="0">
                <a:latin typeface="Novecento wide Bold" panose="00000805000000000000"/>
              </a:rPr>
              <a:t> </a:t>
            </a:r>
          </a:p>
          <a:p>
            <a:pPr>
              <a:defRPr/>
            </a:pPr>
            <a:endParaRPr lang="en-GB" sz="1500" dirty="0">
              <a:latin typeface="Novecento wide Bold" panose="00000805000000000000"/>
            </a:endParaRPr>
          </a:p>
          <a:p>
            <a:pPr>
              <a:defRPr/>
            </a:pPr>
            <a:r>
              <a:rPr lang="en-GB" sz="1500" dirty="0">
                <a:latin typeface="Novecento wide Bold" panose="00000805000000000000"/>
              </a:rPr>
              <a:t>4. </a:t>
            </a:r>
            <a:r>
              <a:rPr lang="en-GB" sz="1500" dirty="0" err="1">
                <a:latin typeface="Novecento wide Bold" panose="00000805000000000000"/>
              </a:rPr>
              <a:t>Roozeboom</a:t>
            </a:r>
            <a:r>
              <a:rPr lang="en-GB" sz="1500" dirty="0">
                <a:latin typeface="Novecento wide Bold" panose="00000805000000000000"/>
              </a:rPr>
              <a:t>, C. L., Hill, B. E., Hong, V. A., Ahn, C. H., Ng, E. J., Yang, Y., Kenny, T. W., Hopcroft, M. A., &amp; Pruitt, B. L. (2015). Multifunctional Integrated Sensors for Multiparameter Monitoring Applications. </a:t>
            </a:r>
            <a:r>
              <a:rPr lang="en-GB" sz="1500" i="1" dirty="0">
                <a:latin typeface="Novecento wide Bold" panose="00000805000000000000"/>
              </a:rPr>
              <a:t>Journal of Microelectromechanical Systems</a:t>
            </a:r>
            <a:r>
              <a:rPr lang="en-GB" sz="1500" dirty="0">
                <a:latin typeface="Novecento wide Bold" panose="00000805000000000000"/>
              </a:rPr>
              <a:t>, </a:t>
            </a:r>
            <a:r>
              <a:rPr lang="en-GB" sz="1500" i="1" dirty="0">
                <a:latin typeface="Novecento wide Bold" panose="00000805000000000000"/>
              </a:rPr>
              <a:t>24</a:t>
            </a:r>
            <a:r>
              <a:rPr lang="en-GB" sz="1500" dirty="0">
                <a:latin typeface="Novecento wide Bold" panose="00000805000000000000"/>
              </a:rPr>
              <a:t>(4), 810–821. </a:t>
            </a:r>
            <a:r>
              <a:rPr lang="en-GB" sz="1500" dirty="0">
                <a:latin typeface="Novecento wide Bold" panose="00000805000000000000"/>
                <a:hlinkClick r:id="rId5"/>
              </a:rPr>
              <a:t>https://doi.org/10.1109/JMEMS.2014.2349894</a:t>
            </a:r>
            <a:r>
              <a:rPr lang="en-GB" sz="1500" dirty="0">
                <a:latin typeface="Novecento wide Bold" panose="00000805000000000000"/>
              </a:rPr>
              <a:t> </a:t>
            </a:r>
          </a:p>
          <a:p>
            <a:pPr>
              <a:defRPr/>
            </a:pPr>
            <a:endParaRPr lang="en-GB" sz="1500" dirty="0">
              <a:latin typeface="Novecento wide Bold" panose="00000805000000000000"/>
            </a:endParaRPr>
          </a:p>
          <a:p>
            <a:pPr>
              <a:defRPr/>
            </a:pPr>
            <a:r>
              <a:rPr lang="en-GB" sz="1500" dirty="0">
                <a:latin typeface="Novecento wide Bold" panose="00000805000000000000"/>
              </a:rPr>
              <a:t>5. Yaqoob, U., Lenz, W. B., </a:t>
            </a:r>
            <a:r>
              <a:rPr lang="en-GB" sz="1500" dirty="0" err="1">
                <a:latin typeface="Novecento wide Bold" panose="00000805000000000000"/>
              </a:rPr>
              <a:t>Alcheikh</a:t>
            </a:r>
            <a:r>
              <a:rPr lang="en-GB" sz="1500" dirty="0">
                <a:latin typeface="Novecento wide Bold" panose="00000805000000000000"/>
              </a:rPr>
              <a:t>, N., Jaber, N., &amp; Younis, M. I. (2022). Highly selective multiple gases detection using a thermal-conductivity-based MEMS resonator and machine learning. </a:t>
            </a:r>
            <a:r>
              <a:rPr lang="en-GB" sz="1500" i="1" dirty="0">
                <a:latin typeface="Novecento wide Bold" panose="00000805000000000000"/>
              </a:rPr>
              <a:t>IEEE Sensors Journal</a:t>
            </a:r>
            <a:r>
              <a:rPr lang="en-GB" sz="1500" dirty="0">
                <a:latin typeface="Novecento wide Bold" panose="00000805000000000000"/>
              </a:rPr>
              <a:t>, 1–1. </a:t>
            </a:r>
            <a:r>
              <a:rPr lang="en-GB" sz="1500" dirty="0">
                <a:latin typeface="Novecento wide Bold" panose="00000805000000000000"/>
                <a:hlinkClick r:id="rId6"/>
              </a:rPr>
              <a:t>https://doi.org/10.1109/JSEN.2022.3203816</a:t>
            </a:r>
            <a:r>
              <a:rPr lang="en-GB" sz="1500" dirty="0">
                <a:latin typeface="Novecento wide Bold" panose="00000805000000000000"/>
              </a:rPr>
              <a:t> </a:t>
            </a:r>
          </a:p>
        </p:txBody>
      </p:sp>
      <p:sp>
        <p:nvSpPr>
          <p:cNvPr id="8" name="矩形 7">
            <a:extLst>
              <a:ext uri="{FF2B5EF4-FFF2-40B4-BE49-F238E27FC236}">
                <a16:creationId xmlns:a16="http://schemas.microsoft.com/office/drawing/2014/main" id="{5499F20D-7F5F-1CDC-0BAF-DC79501216F1}"/>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B9D45ECF-BEDE-E53F-A557-410D977CA9B9}"/>
              </a:ext>
            </a:extLst>
          </p:cNvPr>
          <p:cNvSpPr txBox="1"/>
          <p:nvPr/>
        </p:nvSpPr>
        <p:spPr>
          <a:xfrm>
            <a:off x="238125" y="6103232"/>
            <a:ext cx="8720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References</a:t>
            </a:r>
          </a:p>
        </p:txBody>
      </p:sp>
      <p:sp>
        <p:nvSpPr>
          <p:cNvPr id="11" name="矩形 10">
            <a:extLst>
              <a:ext uri="{FF2B5EF4-FFF2-40B4-BE49-F238E27FC236}">
                <a16:creationId xmlns:a16="http://schemas.microsoft.com/office/drawing/2014/main" id="{D125CAF0-6D89-6699-5B66-FE7C88DF8F2C}"/>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8750DA65-1277-218C-278B-9B192B3DBDA7}"/>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B8DA7C0B-8F72-A28E-5025-042900739E57}"/>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668E0C6B-8CD0-688C-E64C-1BB34F981ED9}"/>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6A8DC8EA-8B59-8ECC-A136-9D60B9B69DF8}"/>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6" name="标题 1">
            <a:extLst>
              <a:ext uri="{FF2B5EF4-FFF2-40B4-BE49-F238E27FC236}">
                <a16:creationId xmlns:a16="http://schemas.microsoft.com/office/drawing/2014/main" id="{D61D5F84-04F0-6C39-7204-98257B98109C}"/>
              </a:ext>
            </a:extLst>
          </p:cNvPr>
          <p:cNvSpPr txBox="1">
            <a:spLocks/>
          </p:cNvSpPr>
          <p:nvPr/>
        </p:nvSpPr>
        <p:spPr>
          <a:xfrm>
            <a:off x="838200" y="340729"/>
            <a:ext cx="7633996" cy="68061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References</a:t>
            </a:r>
            <a:endParaRPr kumimoji="0" lang="zh-CN" altLang="en-US" sz="4400" b="0" i="0" u="none" strike="noStrike" kern="1200" cap="none" spc="0" normalizeH="0" baseline="0" noProof="0" dirty="0">
              <a:ln>
                <a:noFill/>
              </a:ln>
              <a:solidFill>
                <a:prstClr val="black"/>
              </a:solidFill>
              <a:effectLst/>
              <a:uLnTx/>
              <a:uFillTx/>
              <a:latin typeface="等线 Light" panose="020F0302020204030204"/>
              <a:ea typeface="等线 Light" panose="02010600030101010101" pitchFamily="2" charset="-122"/>
              <a:cs typeface="+mj-cs"/>
            </a:endParaRPr>
          </a:p>
        </p:txBody>
      </p:sp>
      <p:sp>
        <p:nvSpPr>
          <p:cNvPr id="3" name="副标题 2">
            <a:extLst>
              <a:ext uri="{FF2B5EF4-FFF2-40B4-BE49-F238E27FC236}">
                <a16:creationId xmlns:a16="http://schemas.microsoft.com/office/drawing/2014/main" id="{06881B4A-6EAA-7AD7-E6AA-127E030E5D41}"/>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33791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9EF90C8-7D0B-149D-226C-2DDB149630DD}"/>
              </a:ext>
            </a:extLst>
          </p:cNvPr>
          <p:cNvSpPr txBox="1"/>
          <p:nvPr/>
        </p:nvSpPr>
        <p:spPr>
          <a:xfrm>
            <a:off x="2816289" y="3013501"/>
            <a:ext cx="65594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Q &amp; A</a:t>
            </a:r>
            <a:endParaRPr kumimoji="0" lang="zh-CN" altLang="en-US" sz="4800" b="1"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sp>
        <p:nvSpPr>
          <p:cNvPr id="7" name="矩形 6">
            <a:extLst>
              <a:ext uri="{FF2B5EF4-FFF2-40B4-BE49-F238E27FC236}">
                <a16:creationId xmlns:a16="http://schemas.microsoft.com/office/drawing/2014/main" id="{539C6E14-5249-C11E-1EEB-24A01AD66C28}"/>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0BC429B2-0EF5-89F7-EADB-5316AC573938}"/>
              </a:ext>
            </a:extLst>
          </p:cNvPr>
          <p:cNvSpPr txBox="1"/>
          <p:nvPr/>
        </p:nvSpPr>
        <p:spPr>
          <a:xfrm>
            <a:off x="238125" y="6103232"/>
            <a:ext cx="16465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Questions and Answers</a:t>
            </a:r>
          </a:p>
        </p:txBody>
      </p:sp>
      <p:sp>
        <p:nvSpPr>
          <p:cNvPr id="10" name="矩形 9">
            <a:extLst>
              <a:ext uri="{FF2B5EF4-FFF2-40B4-BE49-F238E27FC236}">
                <a16:creationId xmlns:a16="http://schemas.microsoft.com/office/drawing/2014/main" id="{12A3E513-5595-049B-4C1C-9099F2E2EF11}"/>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646F3B94-1DF9-95A5-9391-A0D7417BEA42}"/>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DDF4E323-2BA6-D106-055E-37AF8D65A43B}"/>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4D6900F4-5FE7-B0DE-31A1-23B498F4F35C}"/>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AC69AEE8-67FD-4FA1-BCE0-7D7A42632A3C}"/>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 name="副标题 2">
            <a:extLst>
              <a:ext uri="{FF2B5EF4-FFF2-40B4-BE49-F238E27FC236}">
                <a16:creationId xmlns:a16="http://schemas.microsoft.com/office/drawing/2014/main" id="{8D59672A-13D1-8D90-E16C-8BF91FCC349A}"/>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60622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Outline</a:t>
            </a:r>
            <a:endParaRPr lang="zh-CN" altLang="en-US" dirty="0"/>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3"/>
            <a:ext cx="10515600" cy="4351338"/>
          </a:xfrm>
        </p:spPr>
        <p:txBody>
          <a:bodyPr>
            <a:noAutofit/>
          </a:bodyPr>
          <a:lstStyle/>
          <a:p>
            <a:pPr marL="0" indent="0">
              <a:lnSpc>
                <a:spcPct val="150000"/>
              </a:lnSpc>
              <a:buNone/>
            </a:pPr>
            <a:r>
              <a:rPr lang="zh-CN" altLang="en-US" sz="2500" dirty="0">
                <a:latin typeface="Novecento wide Bold" panose="00000805000000000000"/>
              </a:rPr>
              <a:t>□ </a:t>
            </a:r>
            <a:r>
              <a:rPr lang="en-US" altLang="zh-CN" sz="2500" dirty="0">
                <a:latin typeface="Novecento wide Bold" panose="00000805000000000000"/>
              </a:rPr>
              <a:t>Introduction</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Sensor Modelling</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Results and Discussions</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Conclusions</a:t>
            </a:r>
          </a:p>
          <a:p>
            <a:endParaRPr lang="zh-CN" altLang="en-US" sz="2000" dirty="0"/>
          </a:p>
        </p:txBody>
      </p:sp>
      <p:sp>
        <p:nvSpPr>
          <p:cNvPr id="7" name="矩形 6">
            <a:extLst>
              <a:ext uri="{FF2B5EF4-FFF2-40B4-BE49-F238E27FC236}">
                <a16:creationId xmlns:a16="http://schemas.microsoft.com/office/drawing/2014/main" id="{BC1DDC9A-7171-6188-1AF6-7615D3776D0F}"/>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6D6870F3-5A9B-6525-7F24-0332A691025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6433313A-09BF-0F47-6B32-E4C1E28E31EC}"/>
              </a:ext>
            </a:extLst>
          </p:cNvPr>
          <p:cNvSpPr txBox="1"/>
          <p:nvPr/>
        </p:nvSpPr>
        <p:spPr>
          <a:xfrm>
            <a:off x="238125" y="6103232"/>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Outline</a:t>
            </a:r>
          </a:p>
        </p:txBody>
      </p:sp>
      <p:sp>
        <p:nvSpPr>
          <p:cNvPr id="10" name="椭圆 9">
            <a:extLst>
              <a:ext uri="{FF2B5EF4-FFF2-40B4-BE49-F238E27FC236}">
                <a16:creationId xmlns:a16="http://schemas.microsoft.com/office/drawing/2014/main" id="{98721015-2F57-1D84-C1B9-E37BD55E2600}"/>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CD25F4C1-EA50-53C3-BC27-94FB911DFA5A}"/>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333CD24-892E-C22D-13BF-86CEC2700BFB}"/>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1311A16F-E3CB-E2FC-B002-53E223722543}"/>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02081E1F-1CAD-E8E5-2148-F71A961530BC}"/>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a:t>
            </a:r>
          </a:p>
        </p:txBody>
      </p:sp>
      <p:sp>
        <p:nvSpPr>
          <p:cNvPr id="4" name="副标题 2">
            <a:extLst>
              <a:ext uri="{FF2B5EF4-FFF2-40B4-BE49-F238E27FC236}">
                <a16:creationId xmlns:a16="http://schemas.microsoft.com/office/drawing/2014/main" id="{832D5587-1F9D-E190-0F9A-3ECC09A5D813}"/>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25951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MEMS Sensor</a:t>
            </a: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stretch>
            <a:fillRect/>
          </a:stretch>
        </p:blipFill>
        <p:spPr>
          <a:xfrm>
            <a:off x="350048" y="1833363"/>
            <a:ext cx="4687938" cy="3169212"/>
          </a:xfrm>
          <a:prstGeom prst="rect">
            <a:avLst/>
          </a:prstGeom>
        </p:spPr>
      </p:pic>
      <p:pic>
        <p:nvPicPr>
          <p:cNvPr id="11" name="内容占位符 10">
            <a:extLst>
              <a:ext uri="{FF2B5EF4-FFF2-40B4-BE49-F238E27FC236}">
                <a16:creationId xmlns:a16="http://schemas.microsoft.com/office/drawing/2014/main" id="{B001496E-1437-019A-5F49-FB4FDFFB662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4992698" y="1498937"/>
            <a:ext cx="2469818" cy="3502945"/>
          </a:xfrm>
          <a:prstGeom prst="rect">
            <a:avLst/>
          </a:prstGeom>
        </p:spPr>
      </p:pic>
      <p:sp>
        <p:nvSpPr>
          <p:cNvPr id="12" name="文本框 11">
            <a:extLst>
              <a:ext uri="{FF2B5EF4-FFF2-40B4-BE49-F238E27FC236}">
                <a16:creationId xmlns:a16="http://schemas.microsoft.com/office/drawing/2014/main" id="{ED94A593-B6A0-29B3-A321-9BF1CD31F618}"/>
              </a:ext>
            </a:extLst>
          </p:cNvPr>
          <p:cNvSpPr txBox="1"/>
          <p:nvPr/>
        </p:nvSpPr>
        <p:spPr>
          <a:xfrm>
            <a:off x="811672" y="5171100"/>
            <a:ext cx="3181572" cy="646331"/>
          </a:xfrm>
          <a:prstGeom prst="rect">
            <a:avLst/>
          </a:prstGeom>
          <a:noFill/>
        </p:spPr>
        <p:txBody>
          <a:bodyPr wrap="square" rtlCol="0">
            <a:spAutoFit/>
          </a:bodyPr>
          <a:lstStyle/>
          <a:p>
            <a:pPr algn="ctr"/>
            <a:r>
              <a:rPr lang="en-US" altLang="zh-CN" sz="2000" dirty="0">
                <a:latin typeface="Novecento wide Bold" panose="00000805000000000000"/>
              </a:rPr>
              <a:t>Micro-Gravimetric Sensor</a:t>
            </a:r>
          </a:p>
          <a:p>
            <a:pPr algn="ctr"/>
            <a:r>
              <a:rPr lang="en-US" altLang="zh-CN" sz="1600" i="1" dirty="0">
                <a:latin typeface="Novecento wide Bold" panose="00000805000000000000"/>
              </a:rPr>
              <a:t>Al-</a:t>
            </a:r>
            <a:r>
              <a:rPr lang="en-US" altLang="zh-CN" sz="1600" i="1" dirty="0" err="1">
                <a:latin typeface="Novecento wide Bold" panose="00000805000000000000"/>
              </a:rPr>
              <a:t>Ghamdi</a:t>
            </a:r>
            <a:r>
              <a:rPr lang="en-US" altLang="zh-CN" sz="1600" i="1" dirty="0">
                <a:latin typeface="Novecento wide Bold" panose="00000805000000000000"/>
              </a:rPr>
              <a:t> et al., 2019</a:t>
            </a:r>
            <a:endParaRPr lang="zh-CN" altLang="en-US" sz="1600" i="1" dirty="0">
              <a:latin typeface="Novecento wide Bold" panose="00000805000000000000"/>
            </a:endParaRPr>
          </a:p>
        </p:txBody>
      </p:sp>
      <p:sp>
        <p:nvSpPr>
          <p:cNvPr id="13" name="文本框 12">
            <a:extLst>
              <a:ext uri="{FF2B5EF4-FFF2-40B4-BE49-F238E27FC236}">
                <a16:creationId xmlns:a16="http://schemas.microsoft.com/office/drawing/2014/main" id="{0D43B33E-C25D-C691-C7BB-F71C29F3653D}"/>
              </a:ext>
            </a:extLst>
          </p:cNvPr>
          <p:cNvSpPr txBox="1"/>
          <p:nvPr/>
        </p:nvSpPr>
        <p:spPr>
          <a:xfrm>
            <a:off x="4983782" y="5017213"/>
            <a:ext cx="2478734" cy="954107"/>
          </a:xfrm>
          <a:prstGeom prst="rect">
            <a:avLst/>
          </a:prstGeom>
          <a:noFill/>
        </p:spPr>
        <p:txBody>
          <a:bodyPr wrap="square" rtlCol="0">
            <a:spAutoFit/>
          </a:bodyPr>
          <a:lstStyle/>
          <a:p>
            <a:pPr algn="ctr"/>
            <a:r>
              <a:rPr lang="en-US" altLang="zh-CN" sz="2000" dirty="0">
                <a:latin typeface="Novecento wide Bold" panose="00000805000000000000"/>
              </a:rPr>
              <a:t>Thermal Conductivity </a:t>
            </a:r>
          </a:p>
          <a:p>
            <a:pPr algn="ctr"/>
            <a:r>
              <a:rPr lang="en-US" altLang="zh-CN" sz="2000" dirty="0">
                <a:latin typeface="Novecento wide Bold" panose="00000805000000000000"/>
              </a:rPr>
              <a:t>Gas Sensor</a:t>
            </a:r>
          </a:p>
          <a:p>
            <a:pPr algn="ctr"/>
            <a:r>
              <a:rPr lang="en-US" altLang="zh-CN" sz="1600" i="1" dirty="0" err="1">
                <a:latin typeface="Novecento wide Bold" panose="00000805000000000000"/>
              </a:rPr>
              <a:t>Struk</a:t>
            </a:r>
            <a:r>
              <a:rPr lang="en-US" altLang="zh-CN" sz="1600" i="1" dirty="0">
                <a:latin typeface="Novecento wide Bold" panose="00000805000000000000"/>
              </a:rPr>
              <a:t> et al., 2018</a:t>
            </a:r>
            <a:endParaRPr lang="zh-CN" altLang="en-US" sz="1600" i="1" dirty="0">
              <a:latin typeface="Novecento wide Bold" panose="00000805000000000000"/>
            </a:endParaRPr>
          </a:p>
        </p:txBody>
      </p:sp>
      <p:sp>
        <p:nvSpPr>
          <p:cNvPr id="17" name="矩形 16">
            <a:extLst>
              <a:ext uri="{FF2B5EF4-FFF2-40B4-BE49-F238E27FC236}">
                <a16:creationId xmlns:a16="http://schemas.microsoft.com/office/drawing/2014/main" id="{23D6CE05-5077-5B87-37BA-4431F75A3644}"/>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a:extLst>
              <a:ext uri="{FF2B5EF4-FFF2-40B4-BE49-F238E27FC236}">
                <a16:creationId xmlns:a16="http://schemas.microsoft.com/office/drawing/2014/main" id="{8128D900-17FE-805B-B371-9C387D6FB51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B826D034-BE4D-81DC-631F-0438B0FA071E}"/>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5" name="椭圆 14">
            <a:extLst>
              <a:ext uri="{FF2B5EF4-FFF2-40B4-BE49-F238E27FC236}">
                <a16:creationId xmlns:a16="http://schemas.microsoft.com/office/drawing/2014/main" id="{FBC2CDC1-F301-DEE4-3F28-6D46C5085742}"/>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A6B120D9-DBDB-9076-E727-16D1B35C71BC}"/>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688A629E-86ED-9037-BFEE-2CE163A6405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C709C82-BE53-2F53-4DAC-AE0061BE1608}"/>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3C9F5C58-58B7-F142-56F7-A13DBAD7799F}"/>
              </a:ext>
            </a:extLst>
          </p:cNvPr>
          <p:cNvCxnSpPr>
            <a:cxnSpLocks/>
            <a:stCxn id="15"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0CDD6249-1407-96E9-7B02-E231B14EC573}"/>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2</a:t>
            </a:r>
          </a:p>
        </p:txBody>
      </p:sp>
      <p:sp>
        <p:nvSpPr>
          <p:cNvPr id="2" name="副标题 2">
            <a:extLst>
              <a:ext uri="{FF2B5EF4-FFF2-40B4-BE49-F238E27FC236}">
                <a16:creationId xmlns:a16="http://schemas.microsoft.com/office/drawing/2014/main" id="{614E4FC5-1C8C-E1E2-7322-C82E1B318B13}"/>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pic>
        <p:nvPicPr>
          <p:cNvPr id="7" name="图片 6">
            <a:extLst>
              <a:ext uri="{FF2B5EF4-FFF2-40B4-BE49-F238E27FC236}">
                <a16:creationId xmlns:a16="http://schemas.microsoft.com/office/drawing/2014/main" id="{59DD5A46-EF3C-2C27-4CD3-BB26C7A237F2}"/>
              </a:ext>
            </a:extLst>
          </p:cNvPr>
          <p:cNvPicPr>
            <a:picLocks noChangeAspect="1"/>
          </p:cNvPicPr>
          <p:nvPr/>
        </p:nvPicPr>
        <p:blipFill>
          <a:blip r:embed="rId5"/>
          <a:stretch>
            <a:fillRect/>
          </a:stretch>
        </p:blipFill>
        <p:spPr>
          <a:xfrm>
            <a:off x="8292572" y="1320507"/>
            <a:ext cx="3549380" cy="3859803"/>
          </a:xfrm>
          <a:prstGeom prst="rect">
            <a:avLst/>
          </a:prstGeom>
        </p:spPr>
      </p:pic>
      <p:sp>
        <p:nvSpPr>
          <p:cNvPr id="8" name="文本框 7">
            <a:extLst>
              <a:ext uri="{FF2B5EF4-FFF2-40B4-BE49-F238E27FC236}">
                <a16:creationId xmlns:a16="http://schemas.microsoft.com/office/drawing/2014/main" id="{8C3BDE2C-63EC-D54B-D42C-14C0ED8D36C7}"/>
              </a:ext>
            </a:extLst>
          </p:cNvPr>
          <p:cNvSpPr txBox="1"/>
          <p:nvPr/>
        </p:nvSpPr>
        <p:spPr>
          <a:xfrm>
            <a:off x="8901594" y="5171100"/>
            <a:ext cx="2478734" cy="646331"/>
          </a:xfrm>
          <a:prstGeom prst="rect">
            <a:avLst/>
          </a:prstGeom>
          <a:noFill/>
        </p:spPr>
        <p:txBody>
          <a:bodyPr wrap="square" rtlCol="0">
            <a:spAutoFit/>
          </a:bodyPr>
          <a:lstStyle/>
          <a:p>
            <a:pPr algn="ctr"/>
            <a:r>
              <a:rPr lang="en-US" altLang="zh-CN" sz="2000" dirty="0">
                <a:latin typeface="Novecento wide Bold" panose="00000805000000000000"/>
              </a:rPr>
              <a:t>MEMS Accelerometer</a:t>
            </a:r>
          </a:p>
          <a:p>
            <a:pPr algn="ctr"/>
            <a:r>
              <a:rPr lang="en-US" altLang="zh-CN" sz="1600" i="1" dirty="0" err="1">
                <a:latin typeface="Novecento wide Bold" panose="00000805000000000000"/>
              </a:rPr>
              <a:t>Mustafazade</a:t>
            </a:r>
            <a:r>
              <a:rPr lang="en-US" altLang="zh-CN" sz="1600" i="1" dirty="0">
                <a:latin typeface="Novecento wide Bold" panose="00000805000000000000"/>
              </a:rPr>
              <a:t> et al., 2020</a:t>
            </a:r>
            <a:endParaRPr lang="zh-CN" altLang="en-US" sz="1600" i="1" dirty="0">
              <a:latin typeface="Novecento wide Bold" panose="00000805000000000000"/>
            </a:endParaRPr>
          </a:p>
        </p:txBody>
      </p:sp>
    </p:spTree>
    <p:extLst>
      <p:ext uri="{BB962C8B-B14F-4D97-AF65-F5344CB8AC3E}">
        <p14:creationId xmlns:p14="http://schemas.microsoft.com/office/powerpoint/2010/main" val="27681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Multiple Parameter Sensing</a:t>
            </a:r>
          </a:p>
        </p:txBody>
      </p:sp>
      <p:sp>
        <p:nvSpPr>
          <p:cNvPr id="12" name="文本框 11">
            <a:extLst>
              <a:ext uri="{FF2B5EF4-FFF2-40B4-BE49-F238E27FC236}">
                <a16:creationId xmlns:a16="http://schemas.microsoft.com/office/drawing/2014/main" id="{ED94A593-B6A0-29B3-A321-9BF1CD31F618}"/>
              </a:ext>
            </a:extLst>
          </p:cNvPr>
          <p:cNvSpPr txBox="1"/>
          <p:nvPr/>
        </p:nvSpPr>
        <p:spPr>
          <a:xfrm>
            <a:off x="1515140" y="5170313"/>
            <a:ext cx="33525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Multifunctional Integrated Sensor Chip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1" u="none" strike="noStrike" kern="1200" cap="none" spc="0" normalizeH="0" baseline="0" noProof="0" dirty="0" err="1">
                <a:ln>
                  <a:noFill/>
                </a:ln>
                <a:solidFill>
                  <a:prstClr val="black"/>
                </a:solidFill>
                <a:effectLst/>
                <a:uLnTx/>
                <a:uFillTx/>
                <a:latin typeface="Novecento wide Bold" panose="00000805000000000000"/>
                <a:ea typeface="等线" panose="02010600030101010101" pitchFamily="2" charset="-122"/>
                <a:cs typeface="+mn-cs"/>
              </a:rPr>
              <a:t>Roozeboom</a:t>
            </a:r>
            <a:r>
              <a:rPr kumimoji="0" lang="en-US" altLang="zh-CN"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et al., 2015</a:t>
            </a:r>
            <a:endParaRPr kumimoji="0" lang="zh-CN" altLang="en-US"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sp>
        <p:nvSpPr>
          <p:cNvPr id="8" name="副标题 2">
            <a:extLst>
              <a:ext uri="{FF2B5EF4-FFF2-40B4-BE49-F238E27FC236}">
                <a16:creationId xmlns:a16="http://schemas.microsoft.com/office/drawing/2014/main" id="{83041981-ABCF-B015-63D1-774DF73BA2E4}"/>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
        <p:nvSpPr>
          <p:cNvPr id="13" name="矩形 12">
            <a:extLst>
              <a:ext uri="{FF2B5EF4-FFF2-40B4-BE49-F238E27FC236}">
                <a16:creationId xmlns:a16="http://schemas.microsoft.com/office/drawing/2014/main" id="{D259347F-B2CE-C0A3-D9BA-2BA2B30EF8B3}"/>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5" name="矩形 14">
            <a:extLst>
              <a:ext uri="{FF2B5EF4-FFF2-40B4-BE49-F238E27FC236}">
                <a16:creationId xmlns:a16="http://schemas.microsoft.com/office/drawing/2014/main" id="{4A0CB9EA-FE18-CA7C-7A89-0F6FDB32B707}"/>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51FEC78F-CF47-7A73-613A-4F89978E2738}"/>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1: Introduction</a:t>
            </a:r>
          </a:p>
        </p:txBody>
      </p:sp>
      <p:sp>
        <p:nvSpPr>
          <p:cNvPr id="17" name="椭圆 16">
            <a:extLst>
              <a:ext uri="{FF2B5EF4-FFF2-40B4-BE49-F238E27FC236}">
                <a16:creationId xmlns:a16="http://schemas.microsoft.com/office/drawing/2014/main" id="{ACD12AD7-2966-BC01-EAB0-17DAA20ACE11}"/>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F54456CD-0AD3-B109-7708-7A9537AA6A61}"/>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0DDB8A9C-4D58-EC30-6CFC-2263709AB230}"/>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446A526-20FB-FE66-DBEE-157A8C86DE5B}"/>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D6AE2EF4-7F7A-631D-6E4E-84FCCF3B227E}"/>
              </a:ext>
            </a:extLst>
          </p:cNvPr>
          <p:cNvCxnSpPr>
            <a:cxnSpLocks/>
            <a:stCxn id="17"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3</a:t>
            </a:r>
          </a:p>
        </p:txBody>
      </p:sp>
      <p:pic>
        <p:nvPicPr>
          <p:cNvPr id="6" name="图片 5">
            <a:extLst>
              <a:ext uri="{FF2B5EF4-FFF2-40B4-BE49-F238E27FC236}">
                <a16:creationId xmlns:a16="http://schemas.microsoft.com/office/drawing/2014/main" id="{6DF46F37-2D33-AEC6-FE3F-5C889E1862DE}"/>
              </a:ext>
            </a:extLst>
          </p:cNvPr>
          <p:cNvPicPr>
            <a:picLocks noChangeAspect="1"/>
          </p:cNvPicPr>
          <p:nvPr/>
        </p:nvPicPr>
        <p:blipFill>
          <a:blip r:embed="rId3"/>
          <a:stretch>
            <a:fillRect/>
          </a:stretch>
        </p:blipFill>
        <p:spPr>
          <a:xfrm>
            <a:off x="6684264" y="1406751"/>
            <a:ext cx="4631032" cy="3649881"/>
          </a:xfrm>
          <a:prstGeom prst="rect">
            <a:avLst/>
          </a:prstGeom>
        </p:spPr>
      </p:pic>
      <p:sp>
        <p:nvSpPr>
          <p:cNvPr id="7" name="文本框 6">
            <a:extLst>
              <a:ext uri="{FF2B5EF4-FFF2-40B4-BE49-F238E27FC236}">
                <a16:creationId xmlns:a16="http://schemas.microsoft.com/office/drawing/2014/main" id="{53A1F9B4-A588-1A5B-154E-540F5D4C6CEF}"/>
              </a:ext>
            </a:extLst>
          </p:cNvPr>
          <p:cNvSpPr txBox="1"/>
          <p:nvPr/>
        </p:nvSpPr>
        <p:spPr>
          <a:xfrm>
            <a:off x="7212389" y="5056631"/>
            <a:ext cx="38335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Gas Sensing Response 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prstClr val="black"/>
                </a:solidFill>
                <a:latin typeface="Novecento wide Bold" panose="00000805000000000000"/>
                <a:ea typeface="等线" panose="02010600030101010101" pitchFamily="2" charset="-122"/>
              </a:rPr>
              <a:t>In Machine Learning Algorithm</a:t>
            </a:r>
            <a:endPar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i="1" dirty="0">
                <a:solidFill>
                  <a:prstClr val="black"/>
                </a:solidFill>
                <a:latin typeface="Novecento wide Bold" panose="00000805000000000000"/>
                <a:ea typeface="等线" panose="02010600030101010101" pitchFamily="2" charset="-122"/>
              </a:rPr>
              <a:t>Yaqoob</a:t>
            </a:r>
            <a:r>
              <a:rPr kumimoji="0" lang="en-US" altLang="zh-CN"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et al., 2022</a:t>
            </a:r>
            <a:endParaRPr kumimoji="0" lang="zh-CN" altLang="en-US"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pic>
        <p:nvPicPr>
          <p:cNvPr id="24" name="图片 23">
            <a:extLst>
              <a:ext uri="{FF2B5EF4-FFF2-40B4-BE49-F238E27FC236}">
                <a16:creationId xmlns:a16="http://schemas.microsoft.com/office/drawing/2014/main" id="{E535BCA1-0226-7300-BE2B-94D52FD7E99D}"/>
              </a:ext>
            </a:extLst>
          </p:cNvPr>
          <p:cNvPicPr>
            <a:picLocks noChangeAspect="1"/>
          </p:cNvPicPr>
          <p:nvPr/>
        </p:nvPicPr>
        <p:blipFill>
          <a:blip r:embed="rId4"/>
          <a:stretch>
            <a:fillRect/>
          </a:stretch>
        </p:blipFill>
        <p:spPr>
          <a:xfrm>
            <a:off x="1287642" y="1406751"/>
            <a:ext cx="3807572" cy="3755963"/>
          </a:xfrm>
          <a:prstGeom prst="rect">
            <a:avLst/>
          </a:prstGeom>
        </p:spPr>
      </p:pic>
    </p:spTree>
    <p:extLst>
      <p:ext uri="{BB962C8B-B14F-4D97-AF65-F5344CB8AC3E}">
        <p14:creationId xmlns:p14="http://schemas.microsoft.com/office/powerpoint/2010/main" val="126627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Introduction – Motivations and Objectives</a:t>
            </a:r>
          </a:p>
        </p:txBody>
      </p:sp>
      <p:graphicFrame>
        <p:nvGraphicFramePr>
          <p:cNvPr id="14" name="内容占位符 3">
            <a:extLst>
              <a:ext uri="{FF2B5EF4-FFF2-40B4-BE49-F238E27FC236}">
                <a16:creationId xmlns:a16="http://schemas.microsoft.com/office/drawing/2014/main" id="{1F2A6A36-FB66-FF9F-7292-79426D70BE66}"/>
              </a:ext>
            </a:extLst>
          </p:cNvPr>
          <p:cNvGraphicFramePr>
            <a:graphicFrameLocks/>
          </p:cNvGraphicFramePr>
          <p:nvPr>
            <p:extLst>
              <p:ext uri="{D42A27DB-BD31-4B8C-83A1-F6EECF244321}">
                <p14:modId xmlns:p14="http://schemas.microsoft.com/office/powerpoint/2010/main" val="442512287"/>
              </p:ext>
            </p:extLst>
          </p:nvPr>
        </p:nvGraphicFramePr>
        <p:xfrm>
          <a:off x="838200" y="1478397"/>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a:extLst>
              <a:ext uri="{FF2B5EF4-FFF2-40B4-BE49-F238E27FC236}">
                <a16:creationId xmlns:a16="http://schemas.microsoft.com/office/drawing/2014/main" id="{0AAAAF3A-D6C1-108B-909B-FCCBDEF7880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C33F529C-6B15-D5E3-EA0E-27B2F4F649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22C7E11F-8C1C-7846-27AB-3E96A5D662C2}"/>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1: Introduction</a:t>
            </a:r>
          </a:p>
        </p:txBody>
      </p:sp>
      <p:sp>
        <p:nvSpPr>
          <p:cNvPr id="10" name="椭圆 9">
            <a:extLst>
              <a:ext uri="{FF2B5EF4-FFF2-40B4-BE49-F238E27FC236}">
                <a16:creationId xmlns:a16="http://schemas.microsoft.com/office/drawing/2014/main" id="{45381972-B93F-6A94-FCC9-8AFC51CB68B7}"/>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3BB7D62-EA02-AF21-354E-9CE2FF700871}"/>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FBCF9CEB-F265-6E1F-A85C-8EB9C65B8383}"/>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C1C6E0E5-6453-6023-9FDA-D1AD58B9A4AF}"/>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8816826A-B323-28B3-1E7E-6FEC4D269240}"/>
              </a:ext>
            </a:extLst>
          </p:cNvPr>
          <p:cNvCxnSpPr>
            <a:cxnSpLocks/>
            <a:stCxn id="10"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文本框 15">
            <a:extLst>
              <a:ext uri="{FF2B5EF4-FFF2-40B4-BE49-F238E27FC236}">
                <a16:creationId xmlns:a16="http://schemas.microsoft.com/office/drawing/2014/main" id="{8ACBF96A-1717-76AC-2811-44BF8B07E3C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4</a:t>
            </a:r>
          </a:p>
        </p:txBody>
      </p:sp>
      <p:sp>
        <p:nvSpPr>
          <p:cNvPr id="2" name="副标题 2">
            <a:extLst>
              <a:ext uri="{FF2B5EF4-FFF2-40B4-BE49-F238E27FC236}">
                <a16:creationId xmlns:a16="http://schemas.microsoft.com/office/drawing/2014/main" id="{A825EBFD-B15B-F76E-FFEC-090C4FFBAD25}"/>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150446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Structure &amp; Methodology</a:t>
            </a:r>
          </a:p>
        </p:txBody>
      </p:sp>
      <p:sp>
        <p:nvSpPr>
          <p:cNvPr id="7" name="矩形 6">
            <a:extLst>
              <a:ext uri="{FF2B5EF4-FFF2-40B4-BE49-F238E27FC236}">
                <a16:creationId xmlns:a16="http://schemas.microsoft.com/office/drawing/2014/main" id="{C2A0804A-5864-7F55-918E-655A81690EE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5</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pic>
        <p:nvPicPr>
          <p:cNvPr id="20" name="图片 19">
            <a:extLst>
              <a:ext uri="{FF2B5EF4-FFF2-40B4-BE49-F238E27FC236}">
                <a16:creationId xmlns:a16="http://schemas.microsoft.com/office/drawing/2014/main" id="{B3F4F182-836A-CC2F-58C9-E5AF96A2D5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211" y="1556963"/>
            <a:ext cx="10337578" cy="4282473"/>
          </a:xfrm>
          <a:prstGeom prst="rect">
            <a:avLst/>
          </a:prstGeom>
        </p:spPr>
      </p:pic>
      <p:sp>
        <p:nvSpPr>
          <p:cNvPr id="21" name="副标题 2">
            <a:extLst>
              <a:ext uri="{FF2B5EF4-FFF2-40B4-BE49-F238E27FC236}">
                <a16:creationId xmlns:a16="http://schemas.microsoft.com/office/drawing/2014/main" id="{90929324-6DAB-4155-EB1B-7E2659F0AD30}"/>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5962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Structure &amp; Methodology</a:t>
            </a:r>
          </a:p>
        </p:txBody>
      </p:sp>
      <p:sp>
        <p:nvSpPr>
          <p:cNvPr id="7" name="矩形 6">
            <a:extLst>
              <a:ext uri="{FF2B5EF4-FFF2-40B4-BE49-F238E27FC236}">
                <a16:creationId xmlns:a16="http://schemas.microsoft.com/office/drawing/2014/main" id="{C2A0804A-5864-7F55-918E-655A81690EE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6</a:t>
            </a:r>
          </a:p>
        </p:txBody>
      </p:sp>
      <p:pic>
        <p:nvPicPr>
          <p:cNvPr id="4" name="图片 3">
            <a:extLst>
              <a:ext uri="{FF2B5EF4-FFF2-40B4-BE49-F238E27FC236}">
                <a16:creationId xmlns:a16="http://schemas.microsoft.com/office/drawing/2014/main" id="{2E969B15-DADE-F801-BD66-4376EB03EC51}"/>
              </a:ext>
            </a:extLst>
          </p:cNvPr>
          <p:cNvPicPr>
            <a:picLocks noChangeAspect="1"/>
          </p:cNvPicPr>
          <p:nvPr/>
        </p:nvPicPr>
        <p:blipFill>
          <a:blip r:embed="rId3"/>
          <a:stretch>
            <a:fillRect/>
          </a:stretch>
        </p:blipFill>
        <p:spPr>
          <a:xfrm>
            <a:off x="227520" y="2117080"/>
            <a:ext cx="7790137" cy="3125478"/>
          </a:xfrm>
          <a:prstGeom prst="rect">
            <a:avLst/>
          </a:prstGeom>
        </p:spPr>
      </p:pic>
      <p:pic>
        <p:nvPicPr>
          <p:cNvPr id="6" name="图片 5" descr="文本&#10;&#10;描述已自动生成">
            <a:extLst>
              <a:ext uri="{FF2B5EF4-FFF2-40B4-BE49-F238E27FC236}">
                <a16:creationId xmlns:a16="http://schemas.microsoft.com/office/drawing/2014/main" id="{4C5A84CD-4938-8799-FD7B-D4C69F32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412" y="2008251"/>
            <a:ext cx="3758147" cy="3343137"/>
          </a:xfrm>
          <a:prstGeom prst="rect">
            <a:avLst/>
          </a:prstGeom>
        </p:spPr>
      </p:pic>
      <p:sp>
        <p:nvSpPr>
          <p:cNvPr id="9" name="副标题 2">
            <a:extLst>
              <a:ext uri="{FF2B5EF4-FFF2-40B4-BE49-F238E27FC236}">
                <a16:creationId xmlns:a16="http://schemas.microsoft.com/office/drawing/2014/main" id="{28420845-C2BD-73EA-7888-B2A2178ABACB}"/>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9816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Structure &amp; Methodology</a:t>
            </a:r>
          </a:p>
        </p:txBody>
      </p:sp>
      <p:sp>
        <p:nvSpPr>
          <p:cNvPr id="7" name="矩形 6">
            <a:extLst>
              <a:ext uri="{FF2B5EF4-FFF2-40B4-BE49-F238E27FC236}">
                <a16:creationId xmlns:a16="http://schemas.microsoft.com/office/drawing/2014/main" id="{C2A0804A-5864-7F55-918E-655A81690EE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7</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pic>
        <p:nvPicPr>
          <p:cNvPr id="4" name="图片 3">
            <a:extLst>
              <a:ext uri="{FF2B5EF4-FFF2-40B4-BE49-F238E27FC236}">
                <a16:creationId xmlns:a16="http://schemas.microsoft.com/office/drawing/2014/main" id="{2E969B15-DADE-F801-BD66-4376EB03E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125" y="1886503"/>
            <a:ext cx="7755586" cy="3343137"/>
          </a:xfrm>
          <a:prstGeom prst="rect">
            <a:avLst/>
          </a:prstGeom>
        </p:spPr>
      </p:pic>
      <p:pic>
        <p:nvPicPr>
          <p:cNvPr id="9" name="图片 8">
            <a:extLst>
              <a:ext uri="{FF2B5EF4-FFF2-40B4-BE49-F238E27FC236}">
                <a16:creationId xmlns:a16="http://schemas.microsoft.com/office/drawing/2014/main" id="{D8F70ED2-5F3C-EBF5-138A-5097D4A96D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87011" y="2058905"/>
            <a:ext cx="3120880" cy="3512387"/>
          </a:xfrm>
          <a:prstGeom prst="rect">
            <a:avLst/>
          </a:prstGeom>
        </p:spPr>
      </p:pic>
      <p:sp>
        <p:nvSpPr>
          <p:cNvPr id="17" name="副标题 2">
            <a:extLst>
              <a:ext uri="{FF2B5EF4-FFF2-40B4-BE49-F238E27FC236}">
                <a16:creationId xmlns:a16="http://schemas.microsoft.com/office/drawing/2014/main" id="{525E4F3F-F898-8DED-665B-5BAF0EA4DD7E}"/>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175295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Novecento wide Bold" panose="00000805000000000000" charset="0"/>
                <a:ea typeface="微软雅黑" panose="020B0503020204020204" pitchFamily="34" charset="-122"/>
                <a:cs typeface="Novecento wide Bold" panose="00000805000000000000" charset="0"/>
              </a:rPr>
              <a:t>Sensor Modelling – Structure &amp; Methodology</a:t>
            </a:r>
          </a:p>
        </p:txBody>
      </p:sp>
      <p:sp>
        <p:nvSpPr>
          <p:cNvPr id="7" name="矩形 6">
            <a:extLst>
              <a:ext uri="{FF2B5EF4-FFF2-40B4-BE49-F238E27FC236}">
                <a16:creationId xmlns:a16="http://schemas.microsoft.com/office/drawing/2014/main" id="{C2A0804A-5864-7F55-918E-655A81690EEE}"/>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8</a:t>
            </a:r>
          </a:p>
        </p:txBody>
      </p:sp>
      <p:pic>
        <p:nvPicPr>
          <p:cNvPr id="9" name="图片 8">
            <a:extLst>
              <a:ext uri="{FF2B5EF4-FFF2-40B4-BE49-F238E27FC236}">
                <a16:creationId xmlns:a16="http://schemas.microsoft.com/office/drawing/2014/main" id="{D8F70ED2-5F3C-EBF5-138A-5097D4A96D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86683" y="1886503"/>
            <a:ext cx="2921536" cy="3857192"/>
          </a:xfrm>
          <a:prstGeom prst="rect">
            <a:avLst/>
          </a:prstGeom>
        </p:spPr>
      </p:pic>
      <p:pic>
        <p:nvPicPr>
          <p:cNvPr id="6" name="图片 5">
            <a:extLst>
              <a:ext uri="{FF2B5EF4-FFF2-40B4-BE49-F238E27FC236}">
                <a16:creationId xmlns:a16="http://schemas.microsoft.com/office/drawing/2014/main" id="{06A13F53-B16A-3499-1D8F-9DFDD807CFF4}"/>
              </a:ext>
            </a:extLst>
          </p:cNvPr>
          <p:cNvPicPr>
            <a:picLocks noChangeAspect="1"/>
          </p:cNvPicPr>
          <p:nvPr/>
        </p:nvPicPr>
        <p:blipFill>
          <a:blip r:embed="rId4"/>
          <a:stretch>
            <a:fillRect/>
          </a:stretch>
        </p:blipFill>
        <p:spPr>
          <a:xfrm>
            <a:off x="1883552" y="1353398"/>
            <a:ext cx="4943171" cy="1970232"/>
          </a:xfrm>
          <a:prstGeom prst="rect">
            <a:avLst/>
          </a:prstGeom>
        </p:spPr>
      </p:pic>
      <p:pic>
        <p:nvPicPr>
          <p:cNvPr id="18" name="图片 17">
            <a:extLst>
              <a:ext uri="{FF2B5EF4-FFF2-40B4-BE49-F238E27FC236}">
                <a16:creationId xmlns:a16="http://schemas.microsoft.com/office/drawing/2014/main" id="{98E6B61F-BC18-D6FC-A5EF-3296AABF12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8282" y="3264988"/>
            <a:ext cx="7443739" cy="2795382"/>
          </a:xfrm>
          <a:prstGeom prst="rect">
            <a:avLst/>
          </a:prstGeom>
        </p:spPr>
      </p:pic>
      <p:sp>
        <p:nvSpPr>
          <p:cNvPr id="19" name="副标题 2">
            <a:extLst>
              <a:ext uri="{FF2B5EF4-FFF2-40B4-BE49-F238E27FC236}">
                <a16:creationId xmlns:a16="http://schemas.microsoft.com/office/drawing/2014/main" id="{BC054393-6328-5B6E-E805-E95586657B86}"/>
              </a:ext>
            </a:extLst>
          </p:cNvPr>
          <p:cNvSpPr txBox="1">
            <a:spLocks/>
          </p:cNvSpPr>
          <p:nvPr/>
        </p:nvSpPr>
        <p:spPr>
          <a:xfrm>
            <a:off x="8531352" y="6116838"/>
            <a:ext cx="3369359"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NODYCON 2023, </a:t>
            </a:r>
            <a:r>
              <a:rPr kumimoji="0" lang="en-US" altLang="zh-CN" sz="1200" i="0" u="none" strike="noStrike" kern="1200" cap="none" spc="0" normalizeH="0" baseline="0" noProof="0" dirty="0">
                <a:ln>
                  <a:noFill/>
                </a:ln>
                <a:solidFill>
                  <a:prstClr val="black"/>
                </a:solidFill>
                <a:effectLst/>
                <a:uLnTx/>
                <a:uFillTx/>
                <a:latin typeface="Novecento wide Bold" panose="00000805000000000000" charset="0"/>
                <a:ea typeface="等线" panose="02010600030101010101" pitchFamily="2" charset="-122"/>
                <a:cs typeface="Novecento wide Bold" panose="00000805000000000000" charset="0"/>
              </a:rPr>
              <a:t>June 18-22, 2023, Rome, Italy</a:t>
            </a:r>
          </a:p>
        </p:txBody>
      </p:sp>
    </p:spTree>
    <p:extLst>
      <p:ext uri="{BB962C8B-B14F-4D97-AF65-F5344CB8AC3E}">
        <p14:creationId xmlns:p14="http://schemas.microsoft.com/office/powerpoint/2010/main" val="364240007"/>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2594</Words>
  <Application>Microsoft Office PowerPoint</Application>
  <PresentationFormat>宽屏</PresentationFormat>
  <Paragraphs>156</Paragraphs>
  <Slides>18</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Novecento wide Bold</vt:lpstr>
      <vt:lpstr>等线</vt:lpstr>
      <vt:lpstr>等线 Light</vt:lpstr>
      <vt:lpstr>Arial</vt:lpstr>
      <vt:lpstr>Calibri</vt:lpstr>
      <vt:lpstr>Cambria Math</vt:lpstr>
      <vt:lpstr>Times New Roman</vt:lpstr>
      <vt:lpstr>1_Office 主题​​</vt:lpstr>
      <vt:lpstr>Triple sensing scheme based on nonlinear coupled micromachined resonators</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Triple sensing scheme based on nonlinear coupled micromachined resonators</dc:title>
  <dc:creator>Zhengliang Fang</dc:creator>
  <cp:lastModifiedBy>Zhengliang Fang</cp:lastModifiedBy>
  <cp:revision>2</cp:revision>
  <dcterms:created xsi:type="dcterms:W3CDTF">2023-06-10T20:18:53Z</dcterms:created>
  <dcterms:modified xsi:type="dcterms:W3CDTF">2023-06-10T23:50:14Z</dcterms:modified>
</cp:coreProperties>
</file>