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66" r:id="rId6"/>
    <p:sldId id="262" r:id="rId7"/>
    <p:sldId id="267" r:id="rId8"/>
    <p:sldId id="268" r:id="rId9"/>
    <p:sldId id="280" r:id="rId10"/>
    <p:sldId id="270" r:id="rId11"/>
    <p:sldId id="271" r:id="rId12"/>
    <p:sldId id="272" r:id="rId13"/>
    <p:sldId id="273" r:id="rId14"/>
    <p:sldId id="274" r:id="rId15"/>
    <p:sldId id="275" r:id="rId16"/>
    <p:sldId id="278" r:id="rId17"/>
    <p:sldId id="279" r:id="rId18"/>
    <p:sldId id="265" r:id="rId19"/>
    <p:sldId id="277"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A2C"/>
    <a:srgbClr val="9900C5"/>
    <a:srgbClr val="153AFD"/>
    <a:srgbClr val="0FDD04"/>
    <a:srgbClr val="9DE52E"/>
    <a:srgbClr val="FFC000"/>
    <a:srgbClr val="00D900"/>
    <a:srgbClr val="9C00C6"/>
    <a:srgbClr val="E5DA23"/>
    <a:srgbClr val="E6DD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FD704E-C605-46D2-91A9-22B89888652F}" v="56" dt="2022-07-20T22:14:12.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164" autoAdjust="0"/>
  </p:normalViewPr>
  <p:slideViewPr>
    <p:cSldViewPr snapToGrid="0">
      <p:cViewPr varScale="1">
        <p:scale>
          <a:sx n="101" d="100"/>
          <a:sy n="101" d="100"/>
        </p:scale>
        <p:origin x="9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engliang Fang" userId="d44d26c1-2a89-406c-b2ee-2ba499c1e947" providerId="ADAL" clId="{95FD704E-C605-46D2-91A9-22B89888652F}"/>
    <pc:docChg chg="custSel addSld delSld modSld sldOrd">
      <pc:chgData name="Zhengliang Fang" userId="d44d26c1-2a89-406c-b2ee-2ba499c1e947" providerId="ADAL" clId="{95FD704E-C605-46D2-91A9-22B89888652F}" dt="2022-07-20T22:15:49.879" v="3063"/>
      <pc:docMkLst>
        <pc:docMk/>
      </pc:docMkLst>
      <pc:sldChg chg="modNotesTx">
        <pc:chgData name="Zhengliang Fang" userId="d44d26c1-2a89-406c-b2ee-2ba499c1e947" providerId="ADAL" clId="{95FD704E-C605-46D2-91A9-22B89888652F}" dt="2022-07-20T22:01:56.425" v="2989" actId="20577"/>
        <pc:sldMkLst>
          <pc:docMk/>
          <pc:sldMk cId="2768121600" sldId="262"/>
        </pc:sldMkLst>
      </pc:sldChg>
      <pc:sldChg chg="ord">
        <pc:chgData name="Zhengliang Fang" userId="d44d26c1-2a89-406c-b2ee-2ba499c1e947" providerId="ADAL" clId="{95FD704E-C605-46D2-91A9-22B89888652F}" dt="2022-07-20T22:15:49.879" v="3063"/>
        <pc:sldMkLst>
          <pc:docMk/>
          <pc:sldMk cId="3644308840" sldId="265"/>
        </pc:sldMkLst>
      </pc:sldChg>
      <pc:sldChg chg="modSp modNotesTx">
        <pc:chgData name="Zhengliang Fang" userId="d44d26c1-2a89-406c-b2ee-2ba499c1e947" providerId="ADAL" clId="{95FD704E-C605-46D2-91A9-22B89888652F}" dt="2022-07-20T22:03:33.340" v="3018" actId="20577"/>
        <pc:sldMkLst>
          <pc:docMk/>
          <pc:sldMk cId="2356241114" sldId="268"/>
        </pc:sldMkLst>
        <pc:graphicFrameChg chg="mod">
          <ac:chgData name="Zhengliang Fang" userId="d44d26c1-2a89-406c-b2ee-2ba499c1e947" providerId="ADAL" clId="{95FD704E-C605-46D2-91A9-22B89888652F}" dt="2022-07-20T21:14:29.141" v="28" actId="20577"/>
          <ac:graphicFrameMkLst>
            <pc:docMk/>
            <pc:sldMk cId="2356241114" sldId="268"/>
            <ac:graphicFrameMk id="14" creationId="{1F2A6A36-FB66-FF9F-7292-79426D70BE66}"/>
          </ac:graphicFrameMkLst>
        </pc:graphicFrameChg>
      </pc:sldChg>
      <pc:sldChg chg="modSp mod">
        <pc:chgData name="Zhengliang Fang" userId="d44d26c1-2a89-406c-b2ee-2ba499c1e947" providerId="ADAL" clId="{95FD704E-C605-46D2-91A9-22B89888652F}" dt="2022-07-20T21:35:32.664" v="1424" actId="20577"/>
        <pc:sldMkLst>
          <pc:docMk/>
          <pc:sldMk cId="683259663" sldId="270"/>
        </pc:sldMkLst>
        <pc:spChg chg="mod">
          <ac:chgData name="Zhengliang Fang" userId="d44d26c1-2a89-406c-b2ee-2ba499c1e947" providerId="ADAL" clId="{95FD704E-C605-46D2-91A9-22B89888652F}" dt="2022-07-20T21:35:32.664" v="1424" actId="20577"/>
          <ac:spMkLst>
            <pc:docMk/>
            <pc:sldMk cId="683259663" sldId="270"/>
            <ac:spMk id="13" creationId="{6D67DDAA-430D-B0D3-5FCB-27BDCDFA381E}"/>
          </ac:spMkLst>
        </pc:spChg>
      </pc:sldChg>
      <pc:sldChg chg="modSp mod">
        <pc:chgData name="Zhengliang Fang" userId="d44d26c1-2a89-406c-b2ee-2ba499c1e947" providerId="ADAL" clId="{95FD704E-C605-46D2-91A9-22B89888652F}" dt="2022-07-20T21:35:35.712" v="1425" actId="20577"/>
        <pc:sldMkLst>
          <pc:docMk/>
          <pc:sldMk cId="3537907914" sldId="271"/>
        </pc:sldMkLst>
        <pc:spChg chg="mod">
          <ac:chgData name="Zhengliang Fang" userId="d44d26c1-2a89-406c-b2ee-2ba499c1e947" providerId="ADAL" clId="{95FD704E-C605-46D2-91A9-22B89888652F}" dt="2022-07-20T21:35:35.712" v="1425" actId="20577"/>
          <ac:spMkLst>
            <pc:docMk/>
            <pc:sldMk cId="3537907914" sldId="271"/>
            <ac:spMk id="18" creationId="{3F7AD563-DB94-F772-8B9D-1FF3AA046BEF}"/>
          </ac:spMkLst>
        </pc:spChg>
      </pc:sldChg>
      <pc:sldChg chg="modSp mod">
        <pc:chgData name="Zhengliang Fang" userId="d44d26c1-2a89-406c-b2ee-2ba499c1e947" providerId="ADAL" clId="{95FD704E-C605-46D2-91A9-22B89888652F}" dt="2022-07-20T21:35:38.675" v="1426" actId="20577"/>
        <pc:sldMkLst>
          <pc:docMk/>
          <pc:sldMk cId="1000009316" sldId="272"/>
        </pc:sldMkLst>
        <pc:spChg chg="mod">
          <ac:chgData name="Zhengliang Fang" userId="d44d26c1-2a89-406c-b2ee-2ba499c1e947" providerId="ADAL" clId="{95FD704E-C605-46D2-91A9-22B89888652F}" dt="2022-07-20T21:35:38.675" v="1426" actId="20577"/>
          <ac:spMkLst>
            <pc:docMk/>
            <pc:sldMk cId="1000009316" sldId="272"/>
            <ac:spMk id="19" creationId="{A232BBEA-1078-71CC-9C63-24D9770A32BE}"/>
          </ac:spMkLst>
        </pc:spChg>
      </pc:sldChg>
      <pc:sldChg chg="modSp mod">
        <pc:chgData name="Zhengliang Fang" userId="d44d26c1-2a89-406c-b2ee-2ba499c1e947" providerId="ADAL" clId="{95FD704E-C605-46D2-91A9-22B89888652F}" dt="2022-07-20T21:35:42.735" v="1427" actId="20577"/>
        <pc:sldMkLst>
          <pc:docMk/>
          <pc:sldMk cId="94241782" sldId="273"/>
        </pc:sldMkLst>
        <pc:spChg chg="mod">
          <ac:chgData name="Zhengliang Fang" userId="d44d26c1-2a89-406c-b2ee-2ba499c1e947" providerId="ADAL" clId="{95FD704E-C605-46D2-91A9-22B89888652F}" dt="2022-07-20T21:35:42.735" v="1427" actId="20577"/>
          <ac:spMkLst>
            <pc:docMk/>
            <pc:sldMk cId="94241782" sldId="273"/>
            <ac:spMk id="17" creationId="{DC477F97-0F92-0D8A-DF06-34F043FE1377}"/>
          </ac:spMkLst>
        </pc:spChg>
      </pc:sldChg>
      <pc:sldChg chg="modSp mod">
        <pc:chgData name="Zhengliang Fang" userId="d44d26c1-2a89-406c-b2ee-2ba499c1e947" providerId="ADAL" clId="{95FD704E-C605-46D2-91A9-22B89888652F}" dt="2022-07-20T21:35:47.220" v="1429" actId="20577"/>
        <pc:sldMkLst>
          <pc:docMk/>
          <pc:sldMk cId="792820328" sldId="274"/>
        </pc:sldMkLst>
        <pc:spChg chg="mod">
          <ac:chgData name="Zhengliang Fang" userId="d44d26c1-2a89-406c-b2ee-2ba499c1e947" providerId="ADAL" clId="{95FD704E-C605-46D2-91A9-22B89888652F}" dt="2022-07-20T21:35:47.220" v="1429" actId="20577"/>
          <ac:spMkLst>
            <pc:docMk/>
            <pc:sldMk cId="792820328" sldId="274"/>
            <ac:spMk id="27" creationId="{0FE38A84-9374-58FC-6F86-FBC2EE0F22BA}"/>
          </ac:spMkLst>
        </pc:spChg>
      </pc:sldChg>
      <pc:sldChg chg="modSp mod">
        <pc:chgData name="Zhengliang Fang" userId="d44d26c1-2a89-406c-b2ee-2ba499c1e947" providerId="ADAL" clId="{95FD704E-C605-46D2-91A9-22B89888652F}" dt="2022-07-20T22:13:20.410" v="3056" actId="20577"/>
        <pc:sldMkLst>
          <pc:docMk/>
          <pc:sldMk cId="2339758136" sldId="275"/>
        </pc:sldMkLst>
        <pc:spChg chg="mod">
          <ac:chgData name="Zhengliang Fang" userId="d44d26c1-2a89-406c-b2ee-2ba499c1e947" providerId="ADAL" clId="{95FD704E-C605-46D2-91A9-22B89888652F}" dt="2022-07-20T22:13:20.410" v="3056" actId="20577"/>
          <ac:spMkLst>
            <pc:docMk/>
            <pc:sldMk cId="2339758136" sldId="275"/>
            <ac:spMk id="12" creationId="{ED94A593-B6A0-29B3-A321-9BF1CD31F618}"/>
          </ac:spMkLst>
        </pc:spChg>
        <pc:spChg chg="mod">
          <ac:chgData name="Zhengliang Fang" userId="d44d26c1-2a89-406c-b2ee-2ba499c1e947" providerId="ADAL" clId="{95FD704E-C605-46D2-91A9-22B89888652F}" dt="2022-07-20T21:35:55.197" v="1431" actId="20577"/>
          <ac:spMkLst>
            <pc:docMk/>
            <pc:sldMk cId="2339758136" sldId="275"/>
            <ac:spMk id="28" creationId="{65322096-478F-BD41-3132-ACC402523CE4}"/>
          </ac:spMkLst>
        </pc:spChg>
      </pc:sldChg>
      <pc:sldChg chg="modNotesTx">
        <pc:chgData name="Zhengliang Fang" userId="d44d26c1-2a89-406c-b2ee-2ba499c1e947" providerId="ADAL" clId="{95FD704E-C605-46D2-91A9-22B89888652F}" dt="2022-07-20T21:59:47.069" v="2988" actId="20577"/>
        <pc:sldMkLst>
          <pc:docMk/>
          <pc:sldMk cId="2901586080" sldId="277"/>
        </pc:sldMkLst>
      </pc:sldChg>
      <pc:sldChg chg="modSp mod">
        <pc:chgData name="Zhengliang Fang" userId="d44d26c1-2a89-406c-b2ee-2ba499c1e947" providerId="ADAL" clId="{95FD704E-C605-46D2-91A9-22B89888652F}" dt="2022-07-20T22:13:14.019" v="3048" actId="20577"/>
        <pc:sldMkLst>
          <pc:docMk/>
          <pc:sldMk cId="368369992" sldId="278"/>
        </pc:sldMkLst>
        <pc:spChg chg="mod">
          <ac:chgData name="Zhengliang Fang" userId="d44d26c1-2a89-406c-b2ee-2ba499c1e947" providerId="ADAL" clId="{95FD704E-C605-46D2-91A9-22B89888652F}" dt="2022-07-20T22:13:14.019" v="3048" actId="20577"/>
          <ac:spMkLst>
            <pc:docMk/>
            <pc:sldMk cId="368369992" sldId="278"/>
            <ac:spMk id="12" creationId="{ED94A593-B6A0-29B3-A321-9BF1CD31F618}"/>
          </ac:spMkLst>
        </pc:spChg>
        <pc:spChg chg="mod">
          <ac:chgData name="Zhengliang Fang" userId="d44d26c1-2a89-406c-b2ee-2ba499c1e947" providerId="ADAL" clId="{95FD704E-C605-46D2-91A9-22B89888652F}" dt="2022-07-20T21:35:58.879" v="1435" actId="20577"/>
          <ac:spMkLst>
            <pc:docMk/>
            <pc:sldMk cId="368369992" sldId="278"/>
            <ac:spMk id="31" creationId="{400D6CCB-2892-7862-E96B-883010DEA2F7}"/>
          </ac:spMkLst>
        </pc:spChg>
      </pc:sldChg>
      <pc:sldChg chg="modSp mod">
        <pc:chgData name="Zhengliang Fang" userId="d44d26c1-2a89-406c-b2ee-2ba499c1e947" providerId="ADAL" clId="{95FD704E-C605-46D2-91A9-22B89888652F}" dt="2022-07-20T22:14:12.760" v="3061" actId="20577"/>
        <pc:sldMkLst>
          <pc:docMk/>
          <pc:sldMk cId="2523500886" sldId="279"/>
        </pc:sldMkLst>
        <pc:spChg chg="mod">
          <ac:chgData name="Zhengliang Fang" userId="d44d26c1-2a89-406c-b2ee-2ba499c1e947" providerId="ADAL" clId="{95FD704E-C605-46D2-91A9-22B89888652F}" dt="2022-07-20T21:36:10.952" v="1437" actId="20577"/>
          <ac:spMkLst>
            <pc:docMk/>
            <pc:sldMk cId="2523500886" sldId="279"/>
            <ac:spMk id="13" creationId="{62B68665-EAB5-49E6-95E0-BCA5FFBF6F8B}"/>
          </ac:spMkLst>
        </pc:spChg>
        <pc:spChg chg="mod">
          <ac:chgData name="Zhengliang Fang" userId="d44d26c1-2a89-406c-b2ee-2ba499c1e947" providerId="ADAL" clId="{95FD704E-C605-46D2-91A9-22B89888652F}" dt="2022-07-20T22:14:12.760" v="3061" actId="20577"/>
          <ac:spMkLst>
            <pc:docMk/>
            <pc:sldMk cId="2523500886" sldId="279"/>
            <ac:spMk id="14" creationId="{7690826C-5953-859A-D099-A71BFF84ABCF}"/>
          </ac:spMkLst>
        </pc:spChg>
        <pc:spChg chg="mod">
          <ac:chgData name="Zhengliang Fang" userId="d44d26c1-2a89-406c-b2ee-2ba499c1e947" providerId="ADAL" clId="{95FD704E-C605-46D2-91A9-22B89888652F}" dt="2022-07-20T22:14:02.562" v="3057" actId="20577"/>
          <ac:spMkLst>
            <pc:docMk/>
            <pc:sldMk cId="2523500886" sldId="279"/>
            <ac:spMk id="24" creationId="{8B410002-3615-1231-9714-906FBB47E515}"/>
          </ac:spMkLst>
        </pc:spChg>
      </pc:sldChg>
      <pc:sldChg chg="addSp delSp modSp add mod delAnim modNotesTx">
        <pc:chgData name="Zhengliang Fang" userId="d44d26c1-2a89-406c-b2ee-2ba499c1e947" providerId="ADAL" clId="{95FD704E-C605-46D2-91A9-22B89888652F}" dt="2022-07-20T22:04:41.944" v="3038" actId="20577"/>
        <pc:sldMkLst>
          <pc:docMk/>
          <pc:sldMk cId="2896032316" sldId="280"/>
        </pc:sldMkLst>
        <pc:spChg chg="del mod">
          <ac:chgData name="Zhengliang Fang" userId="d44d26c1-2a89-406c-b2ee-2ba499c1e947" providerId="ADAL" clId="{95FD704E-C605-46D2-91A9-22B89888652F}" dt="2022-07-20T21:15:32.628" v="41" actId="478"/>
          <ac:spMkLst>
            <pc:docMk/>
            <pc:sldMk cId="2896032316" sldId="280"/>
            <ac:spMk id="2" creationId="{9A40E778-2796-FE94-2360-2BFAE7B32844}"/>
          </ac:spMkLst>
        </pc:spChg>
        <pc:spChg chg="mod">
          <ac:chgData name="Zhengliang Fang" userId="d44d26c1-2a89-406c-b2ee-2ba499c1e947" providerId="ADAL" clId="{95FD704E-C605-46D2-91A9-22B89888652F}" dt="2022-07-20T21:32:29.077" v="1074" actId="20577"/>
          <ac:spMkLst>
            <pc:docMk/>
            <pc:sldMk cId="2896032316" sldId="280"/>
            <ac:spMk id="3" creationId="{E076EDFE-463F-7C79-A9AC-78B91FF15CE6}"/>
          </ac:spMkLst>
        </pc:spChg>
        <pc:spChg chg="add del mod">
          <ac:chgData name="Zhengliang Fang" userId="d44d26c1-2a89-406c-b2ee-2ba499c1e947" providerId="ADAL" clId="{95FD704E-C605-46D2-91A9-22B89888652F}" dt="2022-07-20T21:15:38.084" v="42" actId="478"/>
          <ac:spMkLst>
            <pc:docMk/>
            <pc:sldMk cId="2896032316" sldId="280"/>
            <ac:spMk id="5" creationId="{2F00CAB0-98B0-7C77-273F-0F3B98E42F44}"/>
          </ac:spMkLst>
        </pc:spChg>
        <pc:spChg chg="mod">
          <ac:chgData name="Zhengliang Fang" userId="d44d26c1-2a89-406c-b2ee-2ba499c1e947" providerId="ADAL" clId="{95FD704E-C605-46D2-91A9-22B89888652F}" dt="2022-07-20T21:35:28.862" v="1423" actId="20577"/>
          <ac:spMkLst>
            <pc:docMk/>
            <pc:sldMk cId="2896032316" sldId="280"/>
            <ac:spMk id="13" creationId="{62B68665-EAB5-49E6-95E0-BCA5FFBF6F8B}"/>
          </ac:spMkLst>
        </pc:spChg>
        <pc:spChg chg="del mod">
          <ac:chgData name="Zhengliang Fang" userId="d44d26c1-2a89-406c-b2ee-2ba499c1e947" providerId="ADAL" clId="{95FD704E-C605-46D2-91A9-22B89888652F}" dt="2022-07-20T21:21:51.408" v="324" actId="478"/>
          <ac:spMkLst>
            <pc:docMk/>
            <pc:sldMk cId="2896032316" sldId="280"/>
            <ac:spMk id="14" creationId="{7690826C-5953-859A-D099-A71BFF84ABCF}"/>
          </ac:spMkLst>
        </pc:spChg>
        <pc:spChg chg="add mod">
          <ac:chgData name="Zhengliang Fang" userId="d44d26c1-2a89-406c-b2ee-2ba499c1e947" providerId="ADAL" clId="{95FD704E-C605-46D2-91A9-22B89888652F}" dt="2022-07-20T21:15:49.163" v="49" actId="20577"/>
          <ac:spMkLst>
            <pc:docMk/>
            <pc:sldMk cId="2896032316" sldId="280"/>
            <ac:spMk id="15" creationId="{2796E225-15EC-4666-278E-B08DEE374253}"/>
          </ac:spMkLst>
        </pc:spChg>
        <pc:spChg chg="del">
          <ac:chgData name="Zhengliang Fang" userId="d44d26c1-2a89-406c-b2ee-2ba499c1e947" providerId="ADAL" clId="{95FD704E-C605-46D2-91A9-22B89888652F}" dt="2022-07-20T21:21:53.018" v="325" actId="478"/>
          <ac:spMkLst>
            <pc:docMk/>
            <pc:sldMk cId="2896032316" sldId="280"/>
            <ac:spMk id="24" creationId="{8B410002-3615-1231-9714-906FBB47E515}"/>
          </ac:spMkLst>
        </pc:spChg>
      </pc:sldChg>
      <pc:sldChg chg="add del">
        <pc:chgData name="Zhengliang Fang" userId="d44d26c1-2a89-406c-b2ee-2ba499c1e947" providerId="ADAL" clId="{95FD704E-C605-46D2-91A9-22B89888652F}" dt="2022-07-20T21:17:24.002" v="72" actId="47"/>
        <pc:sldMkLst>
          <pc:docMk/>
          <pc:sldMk cId="2434580946" sldId="281"/>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E104E9E-A81C-4381-ACC9-B31677EC93E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D718750-FC58-4917-846C-C87C5B2DC6AD}">
      <dgm:prSet/>
      <dgm:spPr/>
      <dgm:t>
        <a:bodyPr/>
        <a:lstStyle/>
        <a:p>
          <a:pPr>
            <a:lnSpc>
              <a:spcPct val="100000"/>
            </a:lnSpc>
          </a:pPr>
          <a:r>
            <a:rPr lang="zh-CN" b="0" i="0" baseline="0" dirty="0"/>
            <a:t>□ </a:t>
          </a:r>
          <a:r>
            <a:rPr lang="en-US" b="0" i="0" baseline="0" dirty="0">
              <a:latin typeface="Novecento wide Bold" panose="00000805000000000000"/>
            </a:rPr>
            <a:t>The multi-gas sensing could be achieved through combining two </a:t>
          </a:r>
          <a:r>
            <a:rPr lang="en-US" dirty="0">
              <a:latin typeface="Novecento wide Bold" panose="00000805000000000000"/>
            </a:rPr>
            <a:t>gas sensing techniques, which bring in two types of perturbations simultaneously.</a:t>
          </a:r>
        </a:p>
      </dgm:t>
    </dgm:pt>
    <dgm:pt modelId="{D5A0DD48-E453-4ABF-A121-2F135171E411}" type="parTrans" cxnId="{9643FAFA-962A-4AB1-B135-551AA715FB42}">
      <dgm:prSet/>
      <dgm:spPr/>
      <dgm:t>
        <a:bodyPr/>
        <a:lstStyle/>
        <a:p>
          <a:endParaRPr lang="en-US"/>
        </a:p>
      </dgm:t>
    </dgm:pt>
    <dgm:pt modelId="{2A84B69A-E177-4231-BB52-B3155D420AF9}" type="sibTrans" cxnId="{9643FAFA-962A-4AB1-B135-551AA715FB42}">
      <dgm:prSet/>
      <dgm:spPr/>
      <dgm:t>
        <a:bodyPr/>
        <a:lstStyle/>
        <a:p>
          <a:endParaRPr lang="en-US"/>
        </a:p>
      </dgm:t>
    </dgm:pt>
    <dgm:pt modelId="{2206AC02-AD51-4ED5-BAA5-F072D8C01708}">
      <dgm:prSet/>
      <dgm:spPr/>
      <dgm:t>
        <a:bodyPr/>
        <a:lstStyle/>
        <a:p>
          <a:pPr>
            <a:lnSpc>
              <a:spcPct val="100000"/>
            </a:lnSpc>
          </a:pPr>
          <a:r>
            <a:rPr lang="zh-CN" b="0" i="0" baseline="0" dirty="0"/>
            <a:t>□</a:t>
          </a:r>
          <a:r>
            <a:rPr lang="en-US" b="0" i="0" baseline="0" dirty="0"/>
            <a:t> </a:t>
          </a:r>
          <a:r>
            <a:rPr lang="en-US" b="0" i="0" baseline="0" dirty="0">
              <a:latin typeface="Novecento wide Bold" panose="00000805000000000000"/>
            </a:rPr>
            <a:t>The multimode sensing technique owes the potential to detect two different kinds of perturbations through monitoring two </a:t>
          </a:r>
          <a:r>
            <a:rPr lang="en-US" altLang="zh-CN" b="0" i="0" baseline="0" dirty="0">
              <a:latin typeface="Novecento wide Bold" panose="00000805000000000000"/>
            </a:rPr>
            <a:t>resonance frequencies</a:t>
          </a:r>
          <a:r>
            <a:rPr lang="en-US" b="0" i="0" baseline="0" dirty="0">
              <a:latin typeface="Novecento wide Bold" panose="00000805000000000000"/>
            </a:rPr>
            <a:t>.</a:t>
          </a:r>
          <a:endParaRPr lang="en-US" dirty="0">
            <a:latin typeface="Novecento wide Bold" panose="00000805000000000000"/>
          </a:endParaRPr>
        </a:p>
      </dgm:t>
    </dgm:pt>
    <dgm:pt modelId="{6F49FEA3-6C46-4022-A762-5FA760060281}" type="parTrans" cxnId="{06DDFA5C-784D-4E7B-AE0A-789D73D73BDF}">
      <dgm:prSet/>
      <dgm:spPr/>
      <dgm:t>
        <a:bodyPr/>
        <a:lstStyle/>
        <a:p>
          <a:endParaRPr lang="en-US"/>
        </a:p>
      </dgm:t>
    </dgm:pt>
    <dgm:pt modelId="{CD76F811-B3D0-4FED-8751-745AC7777F57}" type="sibTrans" cxnId="{06DDFA5C-784D-4E7B-AE0A-789D73D73BDF}">
      <dgm:prSet/>
      <dgm:spPr/>
      <dgm:t>
        <a:bodyPr/>
        <a:lstStyle/>
        <a:p>
          <a:endParaRPr lang="en-US"/>
        </a:p>
      </dgm:t>
    </dgm:pt>
    <dgm:pt modelId="{8386EBAD-DD2E-4835-B136-EA6996E5C19E}" type="pres">
      <dgm:prSet presAssocID="{9E104E9E-A81C-4381-ACC9-B31677EC93E1}" presName="root" presStyleCnt="0">
        <dgm:presLayoutVars>
          <dgm:dir/>
          <dgm:resizeHandles val="exact"/>
        </dgm:presLayoutVars>
      </dgm:prSet>
      <dgm:spPr/>
    </dgm:pt>
    <dgm:pt modelId="{1250BD46-6432-4AAD-AC7C-CEECE4672DD0}" type="pres">
      <dgm:prSet presAssocID="{CD718750-FC58-4917-846C-C87C5B2DC6AD}" presName="compNode" presStyleCnt="0"/>
      <dgm:spPr/>
    </dgm:pt>
    <dgm:pt modelId="{03CA26EB-3BC9-4532-865D-F238A4982C58}" type="pres">
      <dgm:prSet presAssocID="{CD718750-FC58-4917-846C-C87C5B2DC6AD}" presName="bgRect" presStyleLbl="bgShp" presStyleIdx="0" presStyleCnt="2"/>
      <dgm:spPr>
        <a:solidFill>
          <a:srgbClr val="7030A0"/>
        </a:solidFill>
      </dgm:spPr>
    </dgm:pt>
    <dgm:pt modelId="{CBAF2CB7-69CD-4053-8704-2797C090DA37}" type="pres">
      <dgm:prSet presAssocID="{CD718750-FC58-4917-846C-C87C5B2DC6A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插头 纯色填充"/>
        </a:ext>
      </dgm:extLst>
    </dgm:pt>
    <dgm:pt modelId="{ED3F70CD-D681-4AC7-9CA2-003F80F3EC0B}" type="pres">
      <dgm:prSet presAssocID="{CD718750-FC58-4917-846C-C87C5B2DC6AD}" presName="spaceRect" presStyleCnt="0"/>
      <dgm:spPr/>
    </dgm:pt>
    <dgm:pt modelId="{BB89B88C-89C4-4B67-863D-83D334B21845}" type="pres">
      <dgm:prSet presAssocID="{CD718750-FC58-4917-846C-C87C5B2DC6AD}" presName="parTx" presStyleLbl="revTx" presStyleIdx="0" presStyleCnt="2">
        <dgm:presLayoutVars>
          <dgm:chMax val="0"/>
          <dgm:chPref val="0"/>
        </dgm:presLayoutVars>
      </dgm:prSet>
      <dgm:spPr/>
    </dgm:pt>
    <dgm:pt modelId="{2D3B6AE1-B7DF-4DEF-AE34-82FA63970B93}" type="pres">
      <dgm:prSet presAssocID="{2A84B69A-E177-4231-BB52-B3155D420AF9}" presName="sibTrans" presStyleCnt="0"/>
      <dgm:spPr/>
    </dgm:pt>
    <dgm:pt modelId="{F85831C0-7FBB-422D-AB76-25C1B60BA2CD}" type="pres">
      <dgm:prSet presAssocID="{2206AC02-AD51-4ED5-BAA5-F072D8C01708}" presName="compNode" presStyleCnt="0"/>
      <dgm:spPr/>
    </dgm:pt>
    <dgm:pt modelId="{BE142B16-B7A7-4920-B370-EED474E9C5D6}" type="pres">
      <dgm:prSet presAssocID="{2206AC02-AD51-4ED5-BAA5-F072D8C01708}" presName="bgRect" presStyleLbl="bgShp" presStyleIdx="1" presStyleCnt="2"/>
      <dgm:spPr>
        <a:solidFill>
          <a:srgbClr val="00B0F0"/>
        </a:solidFill>
      </dgm:spPr>
    </dgm:pt>
    <dgm:pt modelId="{412CE4D6-CFD5-4D3E-93A8-41DF19C94B15}" type="pres">
      <dgm:prSet presAssocID="{2206AC02-AD51-4ED5-BAA5-F072D8C0170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插头 轮廓"/>
        </a:ext>
      </dgm:extLst>
    </dgm:pt>
    <dgm:pt modelId="{277B5B94-01E0-429C-9DB9-BA385839FE18}" type="pres">
      <dgm:prSet presAssocID="{2206AC02-AD51-4ED5-BAA5-F072D8C01708}" presName="spaceRect" presStyleCnt="0"/>
      <dgm:spPr/>
    </dgm:pt>
    <dgm:pt modelId="{B0E9EAF3-9AE8-4C3E-9998-49EC046D737F}" type="pres">
      <dgm:prSet presAssocID="{2206AC02-AD51-4ED5-BAA5-F072D8C01708}" presName="parTx" presStyleLbl="revTx" presStyleIdx="1" presStyleCnt="2">
        <dgm:presLayoutVars>
          <dgm:chMax val="0"/>
          <dgm:chPref val="0"/>
        </dgm:presLayoutVars>
      </dgm:prSet>
      <dgm:spPr/>
    </dgm:pt>
  </dgm:ptLst>
  <dgm:cxnLst>
    <dgm:cxn modelId="{C3F81B01-83ED-491C-94CA-467CA3B8FD87}" type="presOf" srcId="{2206AC02-AD51-4ED5-BAA5-F072D8C01708}" destId="{B0E9EAF3-9AE8-4C3E-9998-49EC046D737F}" srcOrd="0" destOrd="0" presId="urn:microsoft.com/office/officeart/2018/2/layout/IconVerticalSolidList"/>
    <dgm:cxn modelId="{06DDFA5C-784D-4E7B-AE0A-789D73D73BDF}" srcId="{9E104E9E-A81C-4381-ACC9-B31677EC93E1}" destId="{2206AC02-AD51-4ED5-BAA5-F072D8C01708}" srcOrd="1" destOrd="0" parTransId="{6F49FEA3-6C46-4022-A762-5FA760060281}" sibTransId="{CD76F811-B3D0-4FED-8751-745AC7777F57}"/>
    <dgm:cxn modelId="{9356958B-05FE-42D5-B58E-7DA83EEAB10D}" type="presOf" srcId="{9E104E9E-A81C-4381-ACC9-B31677EC93E1}" destId="{8386EBAD-DD2E-4835-B136-EA6996E5C19E}" srcOrd="0" destOrd="0" presId="urn:microsoft.com/office/officeart/2018/2/layout/IconVerticalSolidList"/>
    <dgm:cxn modelId="{CC4C2ADD-6C82-4B0C-AAC1-D426602575C6}" type="presOf" srcId="{CD718750-FC58-4917-846C-C87C5B2DC6AD}" destId="{BB89B88C-89C4-4B67-863D-83D334B21845}" srcOrd="0" destOrd="0" presId="urn:microsoft.com/office/officeart/2018/2/layout/IconVerticalSolidList"/>
    <dgm:cxn modelId="{9643FAFA-962A-4AB1-B135-551AA715FB42}" srcId="{9E104E9E-A81C-4381-ACC9-B31677EC93E1}" destId="{CD718750-FC58-4917-846C-C87C5B2DC6AD}" srcOrd="0" destOrd="0" parTransId="{D5A0DD48-E453-4ABF-A121-2F135171E411}" sibTransId="{2A84B69A-E177-4231-BB52-B3155D420AF9}"/>
    <dgm:cxn modelId="{FF813E33-775C-4105-97F4-7FEF651DAB92}" type="presParOf" srcId="{8386EBAD-DD2E-4835-B136-EA6996E5C19E}" destId="{1250BD46-6432-4AAD-AC7C-CEECE4672DD0}" srcOrd="0" destOrd="0" presId="urn:microsoft.com/office/officeart/2018/2/layout/IconVerticalSolidList"/>
    <dgm:cxn modelId="{72260770-005F-4594-9DB2-78F54D65278A}" type="presParOf" srcId="{1250BD46-6432-4AAD-AC7C-CEECE4672DD0}" destId="{03CA26EB-3BC9-4532-865D-F238A4982C58}" srcOrd="0" destOrd="0" presId="urn:microsoft.com/office/officeart/2018/2/layout/IconVerticalSolidList"/>
    <dgm:cxn modelId="{4D8F929C-3D5B-49D1-8DB4-E5ED5F8807D2}" type="presParOf" srcId="{1250BD46-6432-4AAD-AC7C-CEECE4672DD0}" destId="{CBAF2CB7-69CD-4053-8704-2797C090DA37}" srcOrd="1" destOrd="0" presId="urn:microsoft.com/office/officeart/2018/2/layout/IconVerticalSolidList"/>
    <dgm:cxn modelId="{6C3B05AE-8586-4904-BB04-A5C1AC51EAF7}" type="presParOf" srcId="{1250BD46-6432-4AAD-AC7C-CEECE4672DD0}" destId="{ED3F70CD-D681-4AC7-9CA2-003F80F3EC0B}" srcOrd="2" destOrd="0" presId="urn:microsoft.com/office/officeart/2018/2/layout/IconVerticalSolidList"/>
    <dgm:cxn modelId="{5AC34E94-32A4-4362-915E-55B8069E096F}" type="presParOf" srcId="{1250BD46-6432-4AAD-AC7C-CEECE4672DD0}" destId="{BB89B88C-89C4-4B67-863D-83D334B21845}" srcOrd="3" destOrd="0" presId="urn:microsoft.com/office/officeart/2018/2/layout/IconVerticalSolidList"/>
    <dgm:cxn modelId="{084AC1B7-B387-4D5D-BC03-F99A6E083689}" type="presParOf" srcId="{8386EBAD-DD2E-4835-B136-EA6996E5C19E}" destId="{2D3B6AE1-B7DF-4DEF-AE34-82FA63970B93}" srcOrd="1" destOrd="0" presId="urn:microsoft.com/office/officeart/2018/2/layout/IconVerticalSolidList"/>
    <dgm:cxn modelId="{F69C5872-4379-4CE4-8B64-002AC8F17DD4}" type="presParOf" srcId="{8386EBAD-DD2E-4835-B136-EA6996E5C19E}" destId="{F85831C0-7FBB-422D-AB76-25C1B60BA2CD}" srcOrd="2" destOrd="0" presId="urn:microsoft.com/office/officeart/2018/2/layout/IconVerticalSolidList"/>
    <dgm:cxn modelId="{BF9BEB23-9D2A-4053-8209-6C3F775E2F9A}" type="presParOf" srcId="{F85831C0-7FBB-422D-AB76-25C1B60BA2CD}" destId="{BE142B16-B7A7-4920-B370-EED474E9C5D6}" srcOrd="0" destOrd="0" presId="urn:microsoft.com/office/officeart/2018/2/layout/IconVerticalSolidList"/>
    <dgm:cxn modelId="{ECF04876-AA23-4A1C-AA4B-34E20752903D}" type="presParOf" srcId="{F85831C0-7FBB-422D-AB76-25C1B60BA2CD}" destId="{412CE4D6-CFD5-4D3E-93A8-41DF19C94B15}" srcOrd="1" destOrd="0" presId="urn:microsoft.com/office/officeart/2018/2/layout/IconVerticalSolidList"/>
    <dgm:cxn modelId="{678049FF-D087-4DF3-ADD0-B73744ADDE5D}" type="presParOf" srcId="{F85831C0-7FBB-422D-AB76-25C1B60BA2CD}" destId="{277B5B94-01E0-429C-9DB9-BA385839FE18}" srcOrd="2" destOrd="0" presId="urn:microsoft.com/office/officeart/2018/2/layout/IconVerticalSolidList"/>
    <dgm:cxn modelId="{536FF391-A3B2-410C-9263-C454F2872856}" type="presParOf" srcId="{F85831C0-7FBB-422D-AB76-25C1B60BA2CD}" destId="{B0E9EAF3-9AE8-4C3E-9998-49EC046D737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A26EB-3BC9-4532-865D-F238A4982C58}">
      <dsp:nvSpPr>
        <dsp:cNvPr id="0" name=""/>
        <dsp:cNvSpPr/>
      </dsp:nvSpPr>
      <dsp:spPr>
        <a:xfrm>
          <a:off x="0" y="708097"/>
          <a:ext cx="10515600" cy="1307257"/>
        </a:xfrm>
        <a:prstGeom prst="roundRect">
          <a:avLst>
            <a:gd name="adj" fmla="val 10000"/>
          </a:avLst>
        </a:prstGeom>
        <a:solidFill>
          <a:srgbClr val="7030A0"/>
        </a:solidFill>
        <a:ln>
          <a:noFill/>
        </a:ln>
        <a:effectLst/>
      </dsp:spPr>
      <dsp:style>
        <a:lnRef idx="0">
          <a:scrgbClr r="0" g="0" b="0"/>
        </a:lnRef>
        <a:fillRef idx="1">
          <a:scrgbClr r="0" g="0" b="0"/>
        </a:fillRef>
        <a:effectRef idx="0">
          <a:scrgbClr r="0" g="0" b="0"/>
        </a:effectRef>
        <a:fontRef idx="minor"/>
      </dsp:style>
    </dsp:sp>
    <dsp:sp modelId="{CBAF2CB7-69CD-4053-8704-2797C090DA37}">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89B88C-89C4-4B67-863D-83D334B21845}">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933450">
            <a:lnSpc>
              <a:spcPct val="100000"/>
            </a:lnSpc>
            <a:spcBef>
              <a:spcPct val="0"/>
            </a:spcBef>
            <a:spcAft>
              <a:spcPct val="35000"/>
            </a:spcAft>
            <a:buNone/>
          </a:pPr>
          <a:r>
            <a:rPr lang="zh-CN" sz="2100" b="0" i="0" kern="1200" baseline="0" dirty="0"/>
            <a:t>□ </a:t>
          </a:r>
          <a:r>
            <a:rPr lang="en-US" sz="2100" b="0" i="0" kern="1200" baseline="0" dirty="0">
              <a:latin typeface="Novecento wide Bold" panose="00000805000000000000"/>
            </a:rPr>
            <a:t>The multi-gas sensing could be achieved through combining two </a:t>
          </a:r>
          <a:r>
            <a:rPr lang="en-US" sz="2100" kern="1200" dirty="0">
              <a:latin typeface="Novecento wide Bold" panose="00000805000000000000"/>
            </a:rPr>
            <a:t>gas sensing techniques, which bring in two types of perturbations simultaneously.</a:t>
          </a:r>
        </a:p>
      </dsp:txBody>
      <dsp:txXfrm>
        <a:off x="1509882" y="708097"/>
        <a:ext cx="9005717" cy="1307257"/>
      </dsp:txXfrm>
    </dsp:sp>
    <dsp:sp modelId="{BE142B16-B7A7-4920-B370-EED474E9C5D6}">
      <dsp:nvSpPr>
        <dsp:cNvPr id="0" name=""/>
        <dsp:cNvSpPr/>
      </dsp:nvSpPr>
      <dsp:spPr>
        <a:xfrm>
          <a:off x="0" y="2342169"/>
          <a:ext cx="10515600" cy="1307257"/>
        </a:xfrm>
        <a:prstGeom prst="roundRect">
          <a:avLst>
            <a:gd name="adj" fmla="val 10000"/>
          </a:avLst>
        </a:prstGeom>
        <a:solidFill>
          <a:srgbClr val="00B0F0"/>
        </a:solidFill>
        <a:ln>
          <a:noFill/>
        </a:ln>
        <a:effectLst/>
      </dsp:spPr>
      <dsp:style>
        <a:lnRef idx="0">
          <a:scrgbClr r="0" g="0" b="0"/>
        </a:lnRef>
        <a:fillRef idx="1">
          <a:scrgbClr r="0" g="0" b="0"/>
        </a:fillRef>
        <a:effectRef idx="0">
          <a:scrgbClr r="0" g="0" b="0"/>
        </a:effectRef>
        <a:fontRef idx="minor"/>
      </dsp:style>
    </dsp:sp>
    <dsp:sp modelId="{412CE4D6-CFD5-4D3E-93A8-41DF19C94B15}">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E9EAF3-9AE8-4C3E-9998-49EC046D737F}">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933450">
            <a:lnSpc>
              <a:spcPct val="100000"/>
            </a:lnSpc>
            <a:spcBef>
              <a:spcPct val="0"/>
            </a:spcBef>
            <a:spcAft>
              <a:spcPct val="35000"/>
            </a:spcAft>
            <a:buNone/>
          </a:pPr>
          <a:r>
            <a:rPr lang="zh-CN" sz="2100" b="0" i="0" kern="1200" baseline="0" dirty="0"/>
            <a:t>□</a:t>
          </a:r>
          <a:r>
            <a:rPr lang="en-US" sz="2100" b="0" i="0" kern="1200" baseline="0" dirty="0"/>
            <a:t> </a:t>
          </a:r>
          <a:r>
            <a:rPr lang="en-US" sz="2100" b="0" i="0" kern="1200" baseline="0" dirty="0">
              <a:latin typeface="Novecento wide Bold" panose="00000805000000000000"/>
            </a:rPr>
            <a:t>The multimode sensing technique owes the potential to detect two different kinds of perturbations through monitoring two </a:t>
          </a:r>
          <a:r>
            <a:rPr lang="en-US" altLang="zh-CN" sz="2100" b="0" i="0" kern="1200" baseline="0" dirty="0">
              <a:latin typeface="Novecento wide Bold" panose="00000805000000000000"/>
            </a:rPr>
            <a:t>resonance frequencies</a:t>
          </a:r>
          <a:r>
            <a:rPr lang="en-US" sz="2100" b="0" i="0" kern="1200" baseline="0" dirty="0">
              <a:latin typeface="Novecento wide Bold" panose="00000805000000000000"/>
            </a:rPr>
            <a:t>.</a:t>
          </a:r>
          <a:endParaRPr lang="en-US" sz="2100" kern="1200" dirty="0">
            <a:latin typeface="Novecento wide Bold" panose="00000805000000000000"/>
          </a:endParaRPr>
        </a:p>
      </dsp:txBody>
      <dsp:txXfrm>
        <a:off x="1509882" y="2342169"/>
        <a:ext cx="9005717" cy="13072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88892-7594-4C2C-8BBA-4A22B482794E}" type="datetimeFigureOut">
              <a:rPr lang="zh-CN" altLang="en-US" smtClean="0"/>
              <a:t>2022/7/20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0C04C-627B-4ED0-87ED-ACF4C8330D9F}" type="slidenum">
              <a:rPr lang="zh-CN" altLang="en-US" smtClean="0"/>
              <a:t>‹#›</a:t>
            </a:fld>
            <a:endParaRPr lang="zh-CN" altLang="en-US"/>
          </a:p>
        </p:txBody>
      </p:sp>
    </p:spTree>
    <p:extLst>
      <p:ext uri="{BB962C8B-B14F-4D97-AF65-F5344CB8AC3E}">
        <p14:creationId xmlns:p14="http://schemas.microsoft.com/office/powerpoint/2010/main" val="2603598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Hello everyone, I’m very honor to present our spiring research today. Our research title is </a:t>
            </a:r>
            <a:r>
              <a:rPr kumimoji="0" lang="en-US" altLang="zh-CN" sz="1200" b="1" i="1" u="none" strike="noStrike" kern="1200" cap="none" spc="0" normalizeH="0" baseline="0" noProof="0" dirty="0">
                <a:ln>
                  <a:noFill/>
                </a:ln>
                <a:solidFill>
                  <a:prstClr val="black"/>
                </a:solidFill>
                <a:effectLst/>
                <a:uLnTx/>
                <a:uFillTx/>
                <a:latin typeface="Novecento wide Bold" panose="00000805000000000000"/>
                <a:ea typeface="MS Mincho" panose="02020609040205080304" pitchFamily="49" charset="-128"/>
                <a:cs typeface="+mn-cs"/>
              </a:rPr>
              <a:t>Multi-Gas Sensing Design b</a:t>
            </a:r>
            <a:r>
              <a:rPr lang="en-US" altLang="zh-CN" sz="1200" b="1" i="1" dirty="0" err="1">
                <a:solidFill>
                  <a:prstClr val="black"/>
                </a:solidFill>
                <a:latin typeface="Novecento wide Bold" panose="00000805000000000000"/>
                <a:ea typeface="MS Mincho" panose="02020609040205080304" pitchFamily="49" charset="-128"/>
                <a:cs typeface="+mn-cs"/>
              </a:rPr>
              <a:t>ased</a:t>
            </a:r>
            <a:r>
              <a:rPr lang="en-US" altLang="zh-CN" sz="1200" b="1" i="1" dirty="0">
                <a:solidFill>
                  <a:prstClr val="black"/>
                </a:solidFill>
                <a:latin typeface="Novecento wide Bold" panose="00000805000000000000"/>
                <a:ea typeface="MS Mincho" panose="02020609040205080304" pitchFamily="49" charset="-128"/>
                <a:cs typeface="+mn-cs"/>
              </a:rPr>
              <a:t> on </a:t>
            </a:r>
            <a:r>
              <a:rPr kumimoji="0" lang="en-US" altLang="zh-CN" sz="1200" b="1" i="1" u="none" strike="noStrike" kern="1200" cap="none" spc="0" normalizeH="0" baseline="0" noProof="0" dirty="0">
                <a:ln>
                  <a:noFill/>
                </a:ln>
                <a:solidFill>
                  <a:prstClr val="black"/>
                </a:solidFill>
                <a:effectLst/>
                <a:uLnTx/>
                <a:uFillTx/>
                <a:latin typeface="Novecento wide Bold" panose="00000805000000000000"/>
                <a:ea typeface="MS Mincho" panose="02020609040205080304" pitchFamily="49" charset="-128"/>
                <a:cs typeface="+mn-cs"/>
              </a:rPr>
              <a:t>Nonlinear Coupled Micromachined Resonators </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MS Mincho" panose="02020609040205080304" pitchFamily="49" charset="-128"/>
                <a:cs typeface="+mn-cs"/>
              </a:rPr>
              <a:t>, my name is Zhengliang, I’m from Loughborough University.</a:t>
            </a:r>
            <a:endParaRPr lang="zh-CN" altLang="en-US" dirty="0"/>
          </a:p>
        </p:txBody>
      </p:sp>
      <p:sp>
        <p:nvSpPr>
          <p:cNvPr id="4" name="灯片编号占位符 3"/>
          <p:cNvSpPr>
            <a:spLocks noGrp="1"/>
          </p:cNvSpPr>
          <p:nvPr>
            <p:ph type="sldNum" sz="quarter" idx="5"/>
          </p:nvPr>
        </p:nvSpPr>
        <p:spPr/>
        <p:txBody>
          <a:bodyPr/>
          <a:lstStyle/>
          <a:p>
            <a:fld id="{77F0C04C-627B-4ED0-87ED-ACF4C8330D9F}" type="slidenum">
              <a:rPr lang="zh-CN" altLang="en-US" smtClean="0"/>
              <a:t>1</a:t>
            </a:fld>
            <a:endParaRPr lang="zh-CN" altLang="en-US"/>
          </a:p>
        </p:txBody>
      </p:sp>
    </p:spTree>
    <p:extLst>
      <p:ext uri="{BB962C8B-B14F-4D97-AF65-F5344CB8AC3E}">
        <p14:creationId xmlns:p14="http://schemas.microsoft.com/office/powerpoint/2010/main" val="1353140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0" dirty="0">
                <a:effectLst/>
                <a:latin typeface="Novecento wide Bold" panose="00000805000000000000"/>
                <a:ea typeface="宋体" panose="02010600030101010101" pitchFamily="2" charset="-122"/>
              </a:rPr>
              <a:t>After </a:t>
            </a:r>
            <a:r>
              <a:rPr lang="en-US" altLang="zh-CN" sz="1200" b="1" kern="0" dirty="0" err="1">
                <a:effectLst/>
                <a:latin typeface="Novecento wide Bold" panose="00000805000000000000"/>
                <a:ea typeface="宋体" panose="02010600030101010101" pitchFamily="2" charset="-122"/>
              </a:rPr>
              <a:t>nondimensionalising</a:t>
            </a:r>
            <a:r>
              <a:rPr lang="en-US" altLang="zh-CN" sz="1200" b="1" kern="0" dirty="0">
                <a:effectLst/>
                <a:latin typeface="Novecento wide Bold" panose="00000805000000000000"/>
                <a:ea typeface="宋体" panose="02010600030101010101" pitchFamily="2" charset="-122"/>
              </a:rPr>
              <a:t> and </a:t>
            </a:r>
            <a:r>
              <a:rPr lang="en-US" altLang="zh-CN" sz="1200" b="1" kern="0" dirty="0" err="1">
                <a:effectLst/>
                <a:latin typeface="Novecento wide Bold" panose="00000805000000000000"/>
                <a:ea typeface="宋体" panose="02010600030101010101" pitchFamily="2" charset="-122"/>
              </a:rPr>
              <a:t>discretising</a:t>
            </a:r>
            <a:r>
              <a:rPr lang="en-US" altLang="zh-CN" sz="1200" b="1" kern="0" dirty="0">
                <a:effectLst/>
                <a:latin typeface="Novecento wide Bold" panose="00000805000000000000"/>
                <a:ea typeface="宋体" panose="02010600030101010101" pitchFamily="2" charset="-122"/>
              </a:rPr>
              <a:t> using </a:t>
            </a:r>
            <a:r>
              <a:rPr lang="en-US" altLang="zh-CN" sz="1200" b="1" kern="0" dirty="0" err="1">
                <a:effectLst/>
                <a:latin typeface="Novecento wide Bold" panose="00000805000000000000"/>
                <a:ea typeface="宋体" panose="02010600030101010101" pitchFamily="2" charset="-122"/>
              </a:rPr>
              <a:t>Galerkin</a:t>
            </a:r>
            <a:r>
              <a:rPr lang="en-US" altLang="zh-CN" sz="1200" b="1" kern="0" dirty="0">
                <a:effectLst/>
                <a:latin typeface="Novecento wide Bold" panose="00000805000000000000"/>
                <a:ea typeface="宋体" panose="02010600030101010101" pitchFamily="2" charset="-122"/>
              </a:rPr>
              <a:t> procedure</a:t>
            </a:r>
            <a:r>
              <a:rPr lang="en-US" altLang="zh-CN" sz="1200" b="0" i="1" kern="0" dirty="0">
                <a:effectLst/>
                <a:latin typeface="Novecento wide Bold" panose="00000805000000000000"/>
                <a:ea typeface="宋体" panose="02010600030101010101" pitchFamily="2" charset="-122"/>
              </a:rPr>
              <a:t>, </a:t>
            </a:r>
            <a:r>
              <a:rPr lang="en-US" altLang="zh-CN" sz="1200" b="0" i="0" kern="0" dirty="0">
                <a:effectLst/>
                <a:latin typeface="Novecento wide Bold" panose="00000805000000000000"/>
                <a:ea typeface="宋体" panose="02010600030101010101" pitchFamily="2" charset="-122"/>
              </a:rPr>
              <a:t>t</a:t>
            </a:r>
            <a:r>
              <a:rPr lang="en-US" altLang="zh-CN" sz="1800" kern="0" dirty="0">
                <a:effectLst/>
                <a:latin typeface="Times New Roman" panose="02020603050405020304" pitchFamily="18" charset="0"/>
                <a:ea typeface="宋体" panose="02010600030101010101" pitchFamily="2" charset="-122"/>
              </a:rPr>
              <a:t>he governing non-dimensional equations are written as shown. The equation 1 on above represent</a:t>
            </a:r>
            <a:r>
              <a:rPr lang="en-GB" altLang="zh-CN" sz="1800" kern="0" dirty="0">
                <a:effectLst/>
                <a:latin typeface="Times New Roman" panose="02020603050405020304" pitchFamily="18" charset="0"/>
                <a:ea typeface="宋体" panose="02010600030101010101" pitchFamily="2" charset="-122"/>
              </a:rPr>
              <a:t>s </a:t>
            </a:r>
            <a:r>
              <a:rPr lang="en-US" altLang="zh-CN" sz="1800" kern="0" dirty="0">
                <a:effectLst/>
                <a:latin typeface="Times New Roman" panose="02020603050405020304" pitchFamily="18" charset="0"/>
                <a:ea typeface="宋体" panose="02010600030101010101" pitchFamily="2" charset="-122"/>
              </a:rPr>
              <a:t>the motion of bridge with stiffness perturbation delta k, while the below equation show</a:t>
            </a:r>
            <a:r>
              <a:rPr lang="en-GB" altLang="zh-CN" sz="1800" kern="0" dirty="0">
                <a:effectLst/>
                <a:latin typeface="Times New Roman" panose="02020603050405020304" pitchFamily="18" charset="0"/>
                <a:ea typeface="宋体" panose="02010600030101010101" pitchFamily="2" charset="-122"/>
              </a:rPr>
              <a:t>s</a:t>
            </a:r>
            <a:r>
              <a:rPr lang="en-US" altLang="zh-CN" sz="1800" kern="0" dirty="0">
                <a:effectLst/>
                <a:latin typeface="Times New Roman" panose="02020603050405020304" pitchFamily="18" charset="0"/>
                <a:ea typeface="宋体" panose="02010600030101010101" pitchFamily="2" charset="-122"/>
              </a:rPr>
              <a:t> the motion of cantilever with mass perturbation delta m.</a:t>
            </a:r>
            <a:r>
              <a:rPr lang="en-GB" altLang="zh-CN" sz="1800" kern="0" dirty="0">
                <a:effectLst/>
                <a:latin typeface="Times New Roman" panose="02020603050405020304" pitchFamily="18" charset="0"/>
                <a:ea typeface="宋体" panose="02010600030101010101" pitchFamily="2" charset="-122"/>
              </a:rPr>
              <a:t> The following simulation is based on these two equations.</a:t>
            </a:r>
            <a:endParaRPr lang="zh-CN" altLang="en-US" dirty="0"/>
          </a:p>
        </p:txBody>
      </p:sp>
      <p:sp>
        <p:nvSpPr>
          <p:cNvPr id="4" name="灯片编号占位符 3"/>
          <p:cNvSpPr>
            <a:spLocks noGrp="1"/>
          </p:cNvSpPr>
          <p:nvPr>
            <p:ph type="sldNum" sz="quarter" idx="5"/>
          </p:nvPr>
        </p:nvSpPr>
        <p:spPr/>
        <p:txBody>
          <a:bodyPr/>
          <a:lstStyle/>
          <a:p>
            <a:fld id="{77F0C04C-627B-4ED0-87ED-ACF4C8330D9F}" type="slidenum">
              <a:rPr lang="zh-CN" altLang="en-US" smtClean="0"/>
              <a:t>10</a:t>
            </a:fld>
            <a:endParaRPr lang="zh-CN" altLang="en-US"/>
          </a:p>
        </p:txBody>
      </p:sp>
    </p:spTree>
    <p:extLst>
      <p:ext uri="{BB962C8B-B14F-4D97-AF65-F5344CB8AC3E}">
        <p14:creationId xmlns:p14="http://schemas.microsoft.com/office/powerpoint/2010/main" val="3836262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investigate the nonlinear behavior of the system, </a:t>
            </a:r>
            <a:r>
              <a:rPr lang="en-US" altLang="zh-CN" sz="1800" kern="0" dirty="0">
                <a:effectLst/>
                <a:latin typeface="Times New Roman" panose="02020603050405020304" pitchFamily="18" charset="0"/>
                <a:ea typeface="宋体" panose="02010600030101010101" pitchFamily="2" charset="-122"/>
              </a:rPr>
              <a:t>continuous analyses using the shooting technique were conducted and here we show the selected results. These are frequency response curves of first two global modes, the green dotted lines represent the unstable branches. We could find that a nonlinear bifurcation jump appears in U1 near 61 kilohertz, and a peak appear in U2 near 48 kilohertz. These two phenomena are suitable for detecting.</a:t>
            </a:r>
            <a:endParaRPr lang="zh-CN" altLang="en-US" dirty="0"/>
          </a:p>
        </p:txBody>
      </p:sp>
      <p:sp>
        <p:nvSpPr>
          <p:cNvPr id="4" name="灯片编号占位符 3"/>
          <p:cNvSpPr>
            <a:spLocks noGrp="1"/>
          </p:cNvSpPr>
          <p:nvPr>
            <p:ph type="sldNum" sz="quarter" idx="5"/>
          </p:nvPr>
        </p:nvSpPr>
        <p:spPr/>
        <p:txBody>
          <a:bodyPr/>
          <a:lstStyle/>
          <a:p>
            <a:fld id="{77F0C04C-627B-4ED0-87ED-ACF4C8330D9F}" type="slidenum">
              <a:rPr lang="zh-CN" altLang="en-US" smtClean="0"/>
              <a:t>11</a:t>
            </a:fld>
            <a:endParaRPr lang="zh-CN" altLang="en-US"/>
          </a:p>
        </p:txBody>
      </p:sp>
    </p:spTree>
    <p:extLst>
      <p:ext uri="{BB962C8B-B14F-4D97-AF65-F5344CB8AC3E}">
        <p14:creationId xmlns:p14="http://schemas.microsoft.com/office/powerpoint/2010/main" val="4016151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slide, </a:t>
            </a:r>
            <a:r>
              <a:rPr lang="en-GB" altLang="zh-CN" dirty="0"/>
              <a:t>We</a:t>
            </a:r>
            <a:r>
              <a:rPr lang="en-US" altLang="zh-CN" dirty="0"/>
              <a:t> provide the changing value of stiffness perturbation delta k </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to simulate the </a:t>
            </a:r>
            <a:r>
              <a:rPr kumimoji="0" lang="en-US" altLang="zh-CN" sz="1200" b="0" i="0" u="none" strike="noStrike" kern="1200" cap="none" spc="0" normalizeH="0" baseline="0" noProof="0" dirty="0">
                <a:ln>
                  <a:noFill/>
                </a:ln>
                <a:solidFill>
                  <a:srgbClr val="FF0000"/>
                </a:solidFill>
                <a:effectLst/>
                <a:uLnTx/>
                <a:uFillTx/>
                <a:latin typeface="Novecento wide Bold" panose="00000805000000000000"/>
                <a:ea typeface="微软雅黑" panose="020B0503020204020204" pitchFamily="34" charset="-122"/>
                <a:cs typeface="+mn-cs"/>
              </a:rPr>
              <a:t>convectively heating or cooling on </a:t>
            </a:r>
            <a:r>
              <a:rPr kumimoji="0" lang="en-GB" altLang="zh-CN" sz="1200" b="0" i="0" u="none" strike="noStrike" kern="1200" cap="none" spc="0" normalizeH="0" baseline="0" noProof="0" dirty="0">
                <a:ln>
                  <a:noFill/>
                </a:ln>
                <a:solidFill>
                  <a:srgbClr val="FF0000"/>
                </a:solidFill>
                <a:effectLst/>
                <a:uLnTx/>
                <a:uFillTx/>
                <a:latin typeface="Novecento wide Bold" panose="00000805000000000000"/>
                <a:ea typeface="微软雅黑" panose="020B0503020204020204" pitchFamily="34" charset="-122"/>
                <a:cs typeface="+mn-cs"/>
              </a:rPr>
              <a:t>bridge</a:t>
            </a:r>
            <a:r>
              <a:rPr kumimoji="0" lang="en-US" altLang="zh-CN" sz="1200" b="0" i="0" u="none" strike="noStrike" kern="1200" cap="none" spc="0" normalizeH="0" baseline="0" noProof="0" dirty="0">
                <a:ln>
                  <a:noFill/>
                </a:ln>
                <a:solidFill>
                  <a:srgbClr val="FF0000"/>
                </a:solidFill>
                <a:effectLst/>
                <a:uLnTx/>
                <a:uFillTx/>
                <a:latin typeface="Novecento wide Bold" panose="00000805000000000000"/>
                <a:ea typeface="微软雅黑" panose="020B0503020204020204" pitchFamily="34" charset="-122"/>
                <a:cs typeface="+mn-cs"/>
              </a:rPr>
              <a:t>. Different colors curves mean the different value of stiffness from minus 0.1 to plus 0.1. The results show that the nonlinear </a:t>
            </a:r>
            <a:r>
              <a:rPr lang="en-GB" altLang="zh-CN" dirty="0">
                <a:solidFill>
                  <a:srgbClr val="FF0000"/>
                </a:solidFill>
                <a:latin typeface="Novecento wide Bold" panose="00000805000000000000"/>
                <a:ea typeface="宋体" panose="02010600030101010101" pitchFamily="2" charset="-122"/>
              </a:rPr>
              <a:t>jump frequency in U1 is influenced due to the stiffness perturbation, however, the peak frequency in U2 keeps same.</a:t>
            </a:r>
            <a:endParaRPr lang="zh-CN" altLang="en-US" dirty="0"/>
          </a:p>
        </p:txBody>
      </p:sp>
      <p:sp>
        <p:nvSpPr>
          <p:cNvPr id="4" name="灯片编号占位符 3"/>
          <p:cNvSpPr>
            <a:spLocks noGrp="1"/>
          </p:cNvSpPr>
          <p:nvPr>
            <p:ph type="sldNum" sz="quarter" idx="5"/>
          </p:nvPr>
        </p:nvSpPr>
        <p:spPr/>
        <p:txBody>
          <a:bodyPr/>
          <a:lstStyle/>
          <a:p>
            <a:fld id="{77F0C04C-627B-4ED0-87ED-ACF4C8330D9F}" type="slidenum">
              <a:rPr lang="zh-CN" altLang="en-US" smtClean="0"/>
              <a:t>12</a:t>
            </a:fld>
            <a:endParaRPr lang="zh-CN" altLang="en-US"/>
          </a:p>
        </p:txBody>
      </p:sp>
    </p:spTree>
    <p:extLst>
      <p:ext uri="{BB962C8B-B14F-4D97-AF65-F5344CB8AC3E}">
        <p14:creationId xmlns:p14="http://schemas.microsoft.com/office/powerpoint/2010/main" val="2686877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Similar simulation is also completed for mass perturbation. In this slide, different colors curves represent the increasing mass perturbation delta m, which simulates </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the </a:t>
            </a:r>
            <a:r>
              <a:rPr kumimoji="0" lang="en-US" altLang="zh-CN" sz="1200" b="0" i="0" u="none" strike="noStrike" kern="1200" cap="none" spc="0" normalizeH="0" baseline="0" noProof="0" dirty="0">
                <a:ln>
                  <a:noFill/>
                </a:ln>
                <a:solidFill>
                  <a:srgbClr val="0070C0"/>
                </a:solidFill>
                <a:effectLst/>
                <a:uLnTx/>
                <a:uFillTx/>
                <a:latin typeface="Novecento wide Bold" panose="00000805000000000000"/>
                <a:ea typeface="微软雅黑" panose="020B0503020204020204" pitchFamily="34" charset="-122"/>
                <a:cs typeface="+mn-cs"/>
              </a:rPr>
              <a:t>Ammonia absorption of the coating</a:t>
            </a:r>
            <a:r>
              <a:rPr kumimoji="0" lang="en-GB" altLang="zh-CN" sz="1200" b="0" i="0" u="none" strike="noStrike" kern="1200" cap="none" spc="0" normalizeH="0" baseline="0" noProof="0" dirty="0">
                <a:ln>
                  <a:noFill/>
                </a:ln>
                <a:solidFill>
                  <a:srgbClr val="0070C0"/>
                </a:solidFill>
                <a:effectLst/>
                <a:uLnTx/>
                <a:uFillTx/>
                <a:latin typeface="Novecento wide Bold" panose="00000805000000000000"/>
                <a:ea typeface="微软雅黑" panose="020B0503020204020204" pitchFamily="34" charset="-122"/>
                <a:cs typeface="+mn-cs"/>
              </a:rPr>
              <a:t> on cantilever. </a:t>
            </a:r>
            <a:r>
              <a:rPr kumimoji="0" lang="en-US" altLang="zh-CN" sz="1200" b="0" i="0" u="none" strike="noStrike" kern="1200" cap="none" spc="0" normalizeH="0" baseline="0" noProof="0" dirty="0">
                <a:ln>
                  <a:noFill/>
                </a:ln>
                <a:solidFill>
                  <a:srgbClr val="0070C0"/>
                </a:solidFill>
                <a:effectLst/>
                <a:uLnTx/>
                <a:uFillTx/>
                <a:latin typeface="Novecento wide Bold" panose="00000805000000000000"/>
                <a:ea typeface="微软雅黑" panose="020B0503020204020204" pitchFamily="34" charset="-122"/>
                <a:cs typeface="+mn-cs"/>
              </a:rPr>
              <a:t>The results indicate that </a:t>
            </a:r>
            <a:r>
              <a:rPr lang="en-GB" altLang="zh-CN" dirty="0">
                <a:solidFill>
                  <a:srgbClr val="FF0000"/>
                </a:solidFill>
                <a:latin typeface="Novecento wide Bold" panose="00000805000000000000"/>
                <a:ea typeface="宋体" panose="02010600030101010101" pitchFamily="2" charset="-122"/>
              </a:rPr>
              <a:t>the nonlinear jump frequency in U1 doesn’t change, while </a:t>
            </a:r>
            <a:r>
              <a:rPr lang="en-GB" altLang="zh-CN" dirty="0">
                <a:solidFill>
                  <a:srgbClr val="00B0F0"/>
                </a:solidFill>
                <a:latin typeface="Novecento wide Bold" panose="00000805000000000000"/>
                <a:ea typeface="宋体" panose="02010600030101010101" pitchFamily="2" charset="-122"/>
              </a:rPr>
              <a:t>the peak frequency in U2 </a:t>
            </a:r>
            <a:r>
              <a:rPr lang="en-US" altLang="zh-CN" dirty="0">
                <a:solidFill>
                  <a:srgbClr val="00B0F0"/>
                </a:solidFill>
                <a:latin typeface="Novecento wide Bold" panose="00000805000000000000"/>
                <a:ea typeface="宋体" panose="02010600030101010101" pitchFamily="2" charset="-122"/>
              </a:rPr>
              <a:t>varies with mass perturbation. This results are exactly opposite to the results in </a:t>
            </a:r>
            <a:r>
              <a:rPr lang="en-GB" altLang="zh-CN" dirty="0">
                <a:solidFill>
                  <a:srgbClr val="00B0F0"/>
                </a:solidFill>
                <a:latin typeface="Novecento wide Bold" panose="00000805000000000000"/>
                <a:ea typeface="宋体" panose="02010600030101010101" pitchFamily="2" charset="-122"/>
              </a:rPr>
              <a:t>stiffness </a:t>
            </a:r>
            <a:r>
              <a:rPr lang="en-US" altLang="zh-CN" dirty="0">
                <a:solidFill>
                  <a:srgbClr val="00B0F0"/>
                </a:solidFill>
                <a:latin typeface="Novecento wide Bold" panose="00000805000000000000"/>
                <a:ea typeface="宋体" panose="02010600030101010101" pitchFamily="2" charset="-122"/>
              </a:rPr>
              <a:t>perturbation simulation. Hence, it is possible to detect two different perturbations </a:t>
            </a:r>
            <a:r>
              <a:rPr lang="en-US" altLang="zh-CN" sz="1200" kern="100" dirty="0">
                <a:effectLst/>
                <a:latin typeface="Novecento wide Bold" panose="00000805000000000000"/>
                <a:ea typeface="等线" panose="02010600030101010101" pitchFamily="2" charset="-122"/>
                <a:cs typeface="Times New Roman" panose="02020603050405020304" pitchFamily="18" charset="0"/>
              </a:rPr>
              <a:t>through tracking </a:t>
            </a:r>
            <a:r>
              <a:rPr lang="en-GB" altLang="zh-CN" sz="1200" kern="100" dirty="0">
                <a:effectLst/>
                <a:latin typeface="Novecento wide Bold" panose="00000805000000000000"/>
                <a:ea typeface="等线" panose="02010600030101010101" pitchFamily="2" charset="-122"/>
                <a:cs typeface="Times New Roman" panose="02020603050405020304" pitchFamily="18" charset="0"/>
              </a:rPr>
              <a:t>two</a:t>
            </a:r>
            <a:r>
              <a:rPr lang="en-US" altLang="zh-CN" sz="1200" kern="100" dirty="0">
                <a:effectLst/>
                <a:latin typeface="Novecento wide Bold" panose="00000805000000000000"/>
                <a:ea typeface="等线" panose="02010600030101010101" pitchFamily="2" charset="-122"/>
                <a:cs typeface="Times New Roman" panose="02020603050405020304" pitchFamily="18" charset="0"/>
              </a:rPr>
              <a:t> modes of vibration of the two beams. Therefore, realizing the multi-sensing in single structure.</a:t>
            </a:r>
            <a:endParaRPr lang="zh-CN" altLang="en-US" dirty="0">
              <a:solidFill>
                <a:srgbClr val="00B0F0"/>
              </a:solidFill>
            </a:endParaRPr>
          </a:p>
        </p:txBody>
      </p:sp>
      <p:sp>
        <p:nvSpPr>
          <p:cNvPr id="4" name="灯片编号占位符 3"/>
          <p:cNvSpPr>
            <a:spLocks noGrp="1"/>
          </p:cNvSpPr>
          <p:nvPr>
            <p:ph type="sldNum" sz="quarter" idx="5"/>
          </p:nvPr>
        </p:nvSpPr>
        <p:spPr/>
        <p:txBody>
          <a:bodyPr/>
          <a:lstStyle/>
          <a:p>
            <a:fld id="{77F0C04C-627B-4ED0-87ED-ACF4C8330D9F}" type="slidenum">
              <a:rPr lang="zh-CN" altLang="en-US" smtClean="0"/>
              <a:t>13</a:t>
            </a:fld>
            <a:endParaRPr lang="zh-CN" altLang="en-US"/>
          </a:p>
        </p:txBody>
      </p:sp>
    </p:spTree>
    <p:extLst>
      <p:ext uri="{BB962C8B-B14F-4D97-AF65-F5344CB8AC3E}">
        <p14:creationId xmlns:p14="http://schemas.microsoft.com/office/powerpoint/2010/main" val="3771033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I would like to conclude our research. Firstly,</a:t>
            </a:r>
            <a:r>
              <a:rPr lang="en-US" altLang="zh-CN" sz="1200" dirty="0">
                <a:latin typeface="Novecento wide Bold" panose="00000805000000000000"/>
              </a:rPr>
              <a:t> S</a:t>
            </a:r>
            <a:r>
              <a:rPr lang="en-US" altLang="zh-CN" sz="1200" kern="0" dirty="0">
                <a:effectLst/>
                <a:latin typeface="Novecento wide Bold" panose="00000805000000000000"/>
                <a:ea typeface="宋体" panose="02010600030101010101" pitchFamily="2" charset="-122"/>
              </a:rPr>
              <a:t>tiffness and mass perturbations of the bridge and cantilever resonators, respectively, were found to have an independent influence on the two vibration modes, proving the promising potential of multi-gas sensing on a single device.</a:t>
            </a:r>
            <a:r>
              <a:rPr lang="en-US" altLang="zh-CN" dirty="0"/>
              <a:t> Secondly, setting the </a:t>
            </a:r>
            <a:r>
              <a:rPr lang="en-US" altLang="zh-CN" sz="1200" kern="0" dirty="0">
                <a:latin typeface="Novecento wide Bold" panose="00000805000000000000"/>
                <a:ea typeface="宋体" panose="02010600030101010101" pitchFamily="2" charset="-122"/>
              </a:rPr>
              <a:t>Nonlinear behavior, including bifurcation jumps and peaks, as sensing targets could improve the accuracy and sensitivity of the sensor. At last, </a:t>
            </a:r>
            <a:r>
              <a:rPr lang="en-US" altLang="zh-CN" sz="1200" dirty="0">
                <a:latin typeface="Novecento wide Bold" panose="00000805000000000000"/>
              </a:rPr>
              <a:t>future work will include the practical sensor system design and fabrication, specifically, the matched testing circuit and platform. Also, actuating the whole system in higher-order modes is also a potential direction because it may increase the response amplitude and improve the sensitivity</a:t>
            </a:r>
            <a:endParaRPr lang="zh-CN" altLang="en-US" dirty="0"/>
          </a:p>
        </p:txBody>
      </p:sp>
      <p:sp>
        <p:nvSpPr>
          <p:cNvPr id="4" name="灯片编号占位符 3"/>
          <p:cNvSpPr>
            <a:spLocks noGrp="1"/>
          </p:cNvSpPr>
          <p:nvPr>
            <p:ph type="sldNum" sz="quarter" idx="5"/>
          </p:nvPr>
        </p:nvSpPr>
        <p:spPr/>
        <p:txBody>
          <a:bodyPr/>
          <a:lstStyle/>
          <a:p>
            <a:fld id="{77F0C04C-627B-4ED0-87ED-ACF4C8330D9F}" type="slidenum">
              <a:rPr lang="zh-CN" altLang="en-US" smtClean="0"/>
              <a:t>14</a:t>
            </a:fld>
            <a:endParaRPr lang="zh-CN" altLang="en-US"/>
          </a:p>
        </p:txBody>
      </p:sp>
    </p:spTree>
    <p:extLst>
      <p:ext uri="{BB962C8B-B14F-4D97-AF65-F5344CB8AC3E}">
        <p14:creationId xmlns:p14="http://schemas.microsoft.com/office/powerpoint/2010/main" val="3435509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Fringe field effect: we neglect it now as it is the first stage of the whole research. In our expectation, it may has slightly effect in some parameters such as the amplitude of frequency response. But it won’t influence the nonlinear dynamics a lot, which is our research priority. In the future research, we will include the fringe field effect in our modelling, but not at present.</a:t>
            </a:r>
          </a:p>
          <a:p>
            <a:endParaRPr lang="en-US" altLang="zh-CN" dirty="0"/>
          </a:p>
          <a:p>
            <a:r>
              <a:rPr lang="en-US" altLang="zh-CN" dirty="0"/>
              <a:t>Slightly fluctuation: it is due to the order 2 super-harmonic behavior; you could find the frequency of this fluctuation is just half of the resonance frequency and it has similar shape with the main peak. It is due to the nonlinearity in this structure comes from the electrostatic actuating, which is a quadratic nonlinear term. Generally, the quadratic nonlinearity generate the order 2 super-harmonic behavior with half frequency while the cubic nonlinearity generate the order 3 super-harmonic behavior with one third frequency, this relationship is decided by the mode shape of the micro beam that contains trigonometric terms, the detailed description could be found in the literature, we could talk it later if you have interests.</a:t>
            </a:r>
          </a:p>
          <a:p>
            <a:endParaRPr lang="en-US" altLang="zh-CN" dirty="0"/>
          </a:p>
          <a:p>
            <a:r>
              <a:rPr lang="en-US" altLang="zh-CN" dirty="0"/>
              <a:t>Mode shapes: we use the first and second local mode shapes of cantilever and bridge resonator in our research.</a:t>
            </a:r>
            <a:endParaRPr lang="zh-CN" altLang="en-US" dirty="0"/>
          </a:p>
        </p:txBody>
      </p:sp>
      <p:sp>
        <p:nvSpPr>
          <p:cNvPr id="4" name="灯片编号占位符 3"/>
          <p:cNvSpPr>
            <a:spLocks noGrp="1"/>
          </p:cNvSpPr>
          <p:nvPr>
            <p:ph type="sldNum" sz="quarter" idx="5"/>
          </p:nvPr>
        </p:nvSpPr>
        <p:spPr/>
        <p:txBody>
          <a:bodyPr/>
          <a:lstStyle/>
          <a:p>
            <a:fld id="{77F0C04C-627B-4ED0-87ED-ACF4C8330D9F}" type="slidenum">
              <a:rPr lang="zh-CN" altLang="en-US" smtClean="0"/>
              <a:t>16</a:t>
            </a:fld>
            <a:endParaRPr lang="zh-CN" altLang="en-US"/>
          </a:p>
        </p:txBody>
      </p:sp>
    </p:spTree>
    <p:extLst>
      <p:ext uri="{BB962C8B-B14F-4D97-AF65-F5344CB8AC3E}">
        <p14:creationId xmlns:p14="http://schemas.microsoft.com/office/powerpoint/2010/main" val="2689817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Before I start the main content, I would like to give the structure of my presentation. Firstly, I will introduce some background about the MEMS gas sensor and multi-sensing technique, and give our</a:t>
            </a:r>
            <a:r>
              <a:rPr lang="zh-CN" altLang="en-US" dirty="0"/>
              <a:t> </a:t>
            </a:r>
            <a:r>
              <a:rPr lang="en-US" altLang="zh-CN" dirty="0"/>
              <a:t>motivation of the project. After that, I will show the sensor structure and methodology with corresponding equations. Then, the simulation results and discussions will be demonstrated. At last, I will conclude the whole research.</a:t>
            </a:r>
            <a:endParaRPr lang="zh-CN" altLang="en-US" dirty="0"/>
          </a:p>
        </p:txBody>
      </p:sp>
      <p:sp>
        <p:nvSpPr>
          <p:cNvPr id="4" name="灯片编号占位符 3"/>
          <p:cNvSpPr>
            <a:spLocks noGrp="1"/>
          </p:cNvSpPr>
          <p:nvPr>
            <p:ph type="sldNum" sz="quarter" idx="5"/>
          </p:nvPr>
        </p:nvSpPr>
        <p:spPr/>
        <p:txBody>
          <a:bodyPr/>
          <a:lstStyle/>
          <a:p>
            <a:fld id="{77F0C04C-627B-4ED0-87ED-ACF4C8330D9F}" type="slidenum">
              <a:rPr lang="zh-CN" altLang="en-US" smtClean="0"/>
              <a:t>2</a:t>
            </a:fld>
            <a:endParaRPr lang="zh-CN" altLang="en-US"/>
          </a:p>
        </p:txBody>
      </p:sp>
    </p:spTree>
    <p:extLst>
      <p:ext uri="{BB962C8B-B14F-4D97-AF65-F5344CB8AC3E}">
        <p14:creationId xmlns:p14="http://schemas.microsoft.com/office/powerpoint/2010/main" val="66943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Recently, the MEMS gas sensor receives remarkable success. Numerous sensor structures had been developed and here are several pro</a:t>
            </a:r>
            <a:r>
              <a:rPr lang="en-GB" altLang="zh-CN" dirty="0" err="1"/>
              <a:t>mising</a:t>
            </a:r>
            <a:r>
              <a:rPr lang="en-US" altLang="zh-CN" dirty="0"/>
              <a:t> examples from the literature. This is a </a:t>
            </a:r>
            <a:r>
              <a:rPr lang="en-US" altLang="zh-CN" sz="1200" dirty="0">
                <a:latin typeface="Novecento wide Bold" panose="00000805000000000000"/>
              </a:rPr>
              <a:t>Micro-Gravimetric Gas Sensor, this kind of gas sensor usually utilizes the coating which could absorb the target gas, this will lead to the mass perturbation on the structure. Hence changing the parameters such as resonance frequency for sensing. Another proven technique could be the thermal conductivity gas sensing technique, this gas sensor is designed to detect the environment temperature variation due to the change of the ambient thermal conductivity. </a:t>
            </a:r>
            <a:endParaRPr lang="zh-CN" altLang="en-US" dirty="0"/>
          </a:p>
        </p:txBody>
      </p:sp>
      <p:sp>
        <p:nvSpPr>
          <p:cNvPr id="4" name="灯片编号占位符 3"/>
          <p:cNvSpPr>
            <a:spLocks noGrp="1"/>
          </p:cNvSpPr>
          <p:nvPr>
            <p:ph type="sldNum" sz="quarter" idx="5"/>
          </p:nvPr>
        </p:nvSpPr>
        <p:spPr/>
        <p:txBody>
          <a:bodyPr/>
          <a:lstStyle/>
          <a:p>
            <a:fld id="{77F0C04C-627B-4ED0-87ED-ACF4C8330D9F}" type="slidenum">
              <a:rPr lang="zh-CN" altLang="en-US" smtClean="0"/>
              <a:t>3</a:t>
            </a:fld>
            <a:endParaRPr lang="zh-CN" altLang="en-US"/>
          </a:p>
        </p:txBody>
      </p:sp>
    </p:spTree>
    <p:extLst>
      <p:ext uri="{BB962C8B-B14F-4D97-AF65-F5344CB8AC3E}">
        <p14:creationId xmlns:p14="http://schemas.microsoft.com/office/powerpoint/2010/main" val="689974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improvement of accuracy and sensitivity is also a fascinating topic, which raises lots of achievements. Here is one of them, the Multimode Sensing Technique. Simply put, this technique focus on monitoring multi resonant mode shapes to analyze the sensor dynamics. The right figure shows the variation of the first two resonance frequencies f1 and f2 of the bridge resonator </a:t>
            </a:r>
            <a:r>
              <a:rPr lang="en-GB" altLang="zh-CN" dirty="0"/>
              <a:t>versus </a:t>
            </a:r>
            <a:r>
              <a:rPr lang="en-US" altLang="zh-CN" dirty="0"/>
              <a:t>the threshold voltage, where the author found the best operating point near 2.1 volts.</a:t>
            </a:r>
            <a:endParaRPr lang="zh-CN" altLang="en-US" dirty="0"/>
          </a:p>
        </p:txBody>
      </p:sp>
      <p:sp>
        <p:nvSpPr>
          <p:cNvPr id="4" name="灯片编号占位符 3"/>
          <p:cNvSpPr>
            <a:spLocks noGrp="1"/>
          </p:cNvSpPr>
          <p:nvPr>
            <p:ph type="sldNum" sz="quarter" idx="5"/>
          </p:nvPr>
        </p:nvSpPr>
        <p:spPr/>
        <p:txBody>
          <a:bodyPr/>
          <a:lstStyle/>
          <a:p>
            <a:fld id="{77F0C04C-627B-4ED0-87ED-ACF4C8330D9F}" type="slidenum">
              <a:rPr lang="zh-CN" altLang="en-US" smtClean="0"/>
              <a:t>4</a:t>
            </a:fld>
            <a:endParaRPr lang="zh-CN" altLang="en-US"/>
          </a:p>
        </p:txBody>
      </p:sp>
    </p:spTree>
    <p:extLst>
      <p:ext uri="{BB962C8B-B14F-4D97-AF65-F5344CB8AC3E}">
        <p14:creationId xmlns:p14="http://schemas.microsoft.com/office/powerpoint/2010/main" val="297922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During our research, we raised a solution for the multi-gas sensing. If we could combine two different gas sensing techniques into one single structure, this structure would have the ability to detect multi type gases. </a:t>
            </a:r>
            <a:r>
              <a:rPr lang="en-GB" altLang="zh-CN" dirty="0"/>
              <a:t>It will introduce </a:t>
            </a:r>
            <a:r>
              <a:rPr lang="en-US" altLang="zh-CN" dirty="0"/>
              <a:t>different perturbations</a:t>
            </a:r>
            <a:r>
              <a:rPr lang="en-GB" altLang="zh-CN" dirty="0"/>
              <a:t> into the structure</a:t>
            </a:r>
            <a:r>
              <a:rPr lang="en-US" altLang="zh-CN" dirty="0"/>
              <a:t>, </a:t>
            </a:r>
            <a:r>
              <a:rPr lang="en-GB" altLang="zh-CN" dirty="0"/>
              <a:t>and </a:t>
            </a:r>
            <a:r>
              <a:rPr lang="en-US" altLang="zh-CN" dirty="0"/>
              <a:t>exactly the multimode sensing technique could detect them </a:t>
            </a:r>
            <a:r>
              <a:rPr lang="en-US" altLang="zh-CN" b="0" i="0" baseline="0" dirty="0">
                <a:latin typeface="Novecento wide Bold" panose="00000805000000000000"/>
              </a:rPr>
              <a:t>through monitoring two resonance frequencies.</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77F0C04C-627B-4ED0-87ED-ACF4C8330D9F}" type="slidenum">
              <a:rPr lang="zh-CN" altLang="en-US" smtClean="0"/>
              <a:t>5</a:t>
            </a:fld>
            <a:endParaRPr lang="zh-CN" altLang="en-US"/>
          </a:p>
        </p:txBody>
      </p:sp>
    </p:spTree>
    <p:extLst>
      <p:ext uri="{BB962C8B-B14F-4D97-AF65-F5344CB8AC3E}">
        <p14:creationId xmlns:p14="http://schemas.microsoft.com/office/powerpoint/2010/main" val="4020264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what’s the difference between our work and others? Firstly, the coupled microbeam, including the coupled cantilever, coupled bridge and their combinations, is a frequently used structure in sensor design, many researchers utilized its linear behavior, especially mode localization, to design their sensor structure. However, our research will detect some nonlinear behavior to obtain further sensitivity. In addition, achieving the multi-sensing in single device owes obvious benefits: such as reducing the cost, simplifying the system structure and make it easier to embed with other components.</a:t>
            </a:r>
            <a:endParaRPr lang="zh-CN" altLang="en-US" dirty="0"/>
          </a:p>
        </p:txBody>
      </p:sp>
      <p:sp>
        <p:nvSpPr>
          <p:cNvPr id="4" name="灯片编号占位符 3"/>
          <p:cNvSpPr>
            <a:spLocks noGrp="1"/>
          </p:cNvSpPr>
          <p:nvPr>
            <p:ph type="sldNum" sz="quarter" idx="5"/>
          </p:nvPr>
        </p:nvSpPr>
        <p:spPr/>
        <p:txBody>
          <a:bodyPr/>
          <a:lstStyle/>
          <a:p>
            <a:fld id="{77F0C04C-627B-4ED0-87ED-ACF4C8330D9F}" type="slidenum">
              <a:rPr lang="zh-CN" altLang="en-US" smtClean="0"/>
              <a:t>6</a:t>
            </a:fld>
            <a:endParaRPr lang="zh-CN" altLang="en-US"/>
          </a:p>
        </p:txBody>
      </p:sp>
    </p:spTree>
    <p:extLst>
      <p:ext uri="{BB962C8B-B14F-4D97-AF65-F5344CB8AC3E}">
        <p14:creationId xmlns:p14="http://schemas.microsoft.com/office/powerpoint/2010/main" val="4115892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This i</a:t>
            </a:r>
            <a:r>
              <a:rPr kumimoji="0" lang="en-GB"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s</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 the main structure of </a:t>
            </a:r>
            <a:r>
              <a:rPr kumimoji="0" lang="en-GB"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our</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 sensor. This sensor comprises a weakly coupled-resonator, including a cantilever and </a:t>
            </a:r>
            <a:r>
              <a:rPr kumimoji="0" lang="en-US" altLang="zh-CN" sz="1200" b="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bridge r</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esonator </a:t>
            </a:r>
            <a:r>
              <a:rPr kumimoji="0" lang="en-GB"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with</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 a thin coupling beam weakly couples </a:t>
            </a:r>
            <a:r>
              <a:rPr kumimoji="0" lang="en-GB"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them</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 Both cantilever and the bridge resonators are driven electrostatically by a DC polarization actuating V</a:t>
            </a:r>
            <a:r>
              <a:rPr kumimoji="0" lang="en-US" altLang="zh-CN" sz="1200" b="0" i="0" u="none" strike="noStrike" kern="1200" cap="none" spc="0" normalizeH="0" baseline="-25000" noProof="0" dirty="0">
                <a:ln>
                  <a:noFill/>
                </a:ln>
                <a:solidFill>
                  <a:prstClr val="black"/>
                </a:solidFill>
                <a:effectLst/>
                <a:uLnTx/>
                <a:uFillTx/>
                <a:latin typeface="Novecento wide Bold" panose="00000805000000000000"/>
                <a:ea typeface="微软雅黑" panose="020B0503020204020204" pitchFamily="34" charset="-122"/>
                <a:cs typeface="+mn-cs"/>
              </a:rPr>
              <a:t>DC</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 And the AC harmonic actuation V</a:t>
            </a:r>
            <a:r>
              <a:rPr kumimoji="0" lang="en-US" altLang="zh-CN" sz="1200" b="0" i="0" u="none" strike="noStrike" kern="1200" cap="none" spc="0" normalizeH="0" baseline="-25000" noProof="0" dirty="0">
                <a:ln>
                  <a:noFill/>
                </a:ln>
                <a:solidFill>
                  <a:prstClr val="black"/>
                </a:solidFill>
                <a:effectLst/>
                <a:uLnTx/>
                <a:uFillTx/>
                <a:latin typeface="Novecento wide Bold" panose="00000805000000000000"/>
                <a:ea typeface="微软雅黑" panose="020B0503020204020204" pitchFamily="34" charset="-122"/>
                <a:cs typeface="+mn-cs"/>
              </a:rPr>
              <a:t>AC </a:t>
            </a:r>
            <a:r>
              <a:rPr kumimoji="0" lang="en-GB"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is given on</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 </a:t>
            </a:r>
            <a:r>
              <a:rPr kumimoji="0" lang="en-GB"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one of them</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 depends on the actuation theory.</a:t>
            </a:r>
          </a:p>
        </p:txBody>
      </p:sp>
      <p:sp>
        <p:nvSpPr>
          <p:cNvPr id="4" name="灯片编号占位符 3"/>
          <p:cNvSpPr>
            <a:spLocks noGrp="1"/>
          </p:cNvSpPr>
          <p:nvPr>
            <p:ph type="sldNum" sz="quarter" idx="5"/>
          </p:nvPr>
        </p:nvSpPr>
        <p:spPr/>
        <p:txBody>
          <a:bodyPr/>
          <a:lstStyle/>
          <a:p>
            <a:fld id="{77F0C04C-627B-4ED0-87ED-ACF4C8330D9F}" type="slidenum">
              <a:rPr lang="zh-CN" altLang="en-US" smtClean="0"/>
              <a:t>7</a:t>
            </a:fld>
            <a:endParaRPr lang="zh-CN" altLang="en-US"/>
          </a:p>
        </p:txBody>
      </p:sp>
    </p:spTree>
    <p:extLst>
      <p:ext uri="{BB962C8B-B14F-4D97-AF65-F5344CB8AC3E}">
        <p14:creationId xmlns:p14="http://schemas.microsoft.com/office/powerpoint/2010/main" val="1152534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 I mentioned before, the main concept of this project is the combination of two sensing techniques. The first theory is the micro-gravimetric sensing performing on cantilever. The special coating which could absorb the Ammonia will be set on the tip of cantilever, hence leading to the mass perturbation. An important point should be mentioned is the ammonia has nearly same thermal conductivity with air, where the sensor will be operated, therefore has </a:t>
            </a:r>
            <a:r>
              <a:rPr lang="en-GB" altLang="zh-CN" dirty="0"/>
              <a:t>no</a:t>
            </a:r>
            <a:r>
              <a:rPr lang="en-US" altLang="zh-CN" dirty="0"/>
              <a:t> conflict to another technique, the thermal conductivity sensing. The bridge resonator will be heating or cooling due to the change of ambient thermal conductivity, this would lead to the thermal expansion, hence </a:t>
            </a:r>
            <a:r>
              <a:rPr lang="en-GB" altLang="zh-CN" dirty="0"/>
              <a:t>introducing</a:t>
            </a:r>
            <a:r>
              <a:rPr lang="en-US" altLang="zh-CN" dirty="0"/>
              <a:t> the stiffness perturbation to bridge. Now two different sensing techniques are perfect combined in this structure, bring the mass and stiffness perturbations respectively.</a:t>
            </a:r>
            <a:endParaRPr lang="zh-CN" altLang="en-US" dirty="0"/>
          </a:p>
        </p:txBody>
      </p:sp>
      <p:sp>
        <p:nvSpPr>
          <p:cNvPr id="4" name="灯片编号占位符 3"/>
          <p:cNvSpPr>
            <a:spLocks noGrp="1"/>
          </p:cNvSpPr>
          <p:nvPr>
            <p:ph type="sldNum" sz="quarter" idx="5"/>
          </p:nvPr>
        </p:nvSpPr>
        <p:spPr/>
        <p:txBody>
          <a:bodyPr/>
          <a:lstStyle/>
          <a:p>
            <a:fld id="{77F0C04C-627B-4ED0-87ED-ACF4C8330D9F}" type="slidenum">
              <a:rPr lang="zh-CN" altLang="en-US" smtClean="0"/>
              <a:t>8</a:t>
            </a:fld>
            <a:endParaRPr lang="zh-CN" altLang="en-US"/>
          </a:p>
        </p:txBody>
      </p:sp>
    </p:spTree>
    <p:extLst>
      <p:ext uri="{BB962C8B-B14F-4D97-AF65-F5344CB8AC3E}">
        <p14:creationId xmlns:p14="http://schemas.microsoft.com/office/powerpoint/2010/main" val="502112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These Euler-Bernoulli equations represent the system motions. The W1 and W2 are </a:t>
            </a:r>
            <a:r>
              <a:rPr lang="en-US" altLang="zh-CN" sz="1800" kern="0" dirty="0">
                <a:effectLst/>
                <a:latin typeface="Times New Roman" panose="02020603050405020304" pitchFamily="18" charset="0"/>
                <a:ea typeface="宋体" panose="02010600030101010101" pitchFamily="2" charset="-122"/>
              </a:rPr>
              <a:t>transverse deflections for bridge and cantilever respectively. The detailed derivation process is omitted here, if you are interested with them, you could contact </a:t>
            </a:r>
            <a:r>
              <a:rPr lang="en-GB" altLang="zh-CN" sz="1800" kern="0" dirty="0">
                <a:effectLst/>
                <a:latin typeface="Times New Roman" panose="02020603050405020304" pitchFamily="18" charset="0"/>
                <a:ea typeface="宋体" panose="02010600030101010101" pitchFamily="2" charset="-122"/>
              </a:rPr>
              <a:t>us </a:t>
            </a:r>
            <a:r>
              <a:rPr lang="en-US" altLang="zh-CN" sz="1800" kern="0" dirty="0">
                <a:effectLst/>
                <a:latin typeface="Times New Roman" panose="02020603050405020304" pitchFamily="18" charset="0"/>
                <a:ea typeface="宋体" panose="02010600030101010101" pitchFamily="2" charset="-122"/>
              </a:rPr>
              <a:t>with e-mail later.</a:t>
            </a:r>
            <a:endParaRPr lang="zh-CN" altLang="en-US" dirty="0"/>
          </a:p>
        </p:txBody>
      </p:sp>
      <p:sp>
        <p:nvSpPr>
          <p:cNvPr id="4" name="灯片编号占位符 3"/>
          <p:cNvSpPr>
            <a:spLocks noGrp="1"/>
          </p:cNvSpPr>
          <p:nvPr>
            <p:ph type="sldNum" sz="quarter" idx="5"/>
          </p:nvPr>
        </p:nvSpPr>
        <p:spPr/>
        <p:txBody>
          <a:bodyPr/>
          <a:lstStyle/>
          <a:p>
            <a:fld id="{77F0C04C-627B-4ED0-87ED-ACF4C8330D9F}" type="slidenum">
              <a:rPr lang="zh-CN" altLang="en-US" smtClean="0"/>
              <a:t>9</a:t>
            </a:fld>
            <a:endParaRPr lang="zh-CN" altLang="en-US"/>
          </a:p>
        </p:txBody>
      </p:sp>
    </p:spTree>
    <p:extLst>
      <p:ext uri="{BB962C8B-B14F-4D97-AF65-F5344CB8AC3E}">
        <p14:creationId xmlns:p14="http://schemas.microsoft.com/office/powerpoint/2010/main" val="3315705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F53A4C-9DAB-B69A-AD33-DB4E745EB25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9A404A9-0872-AAF7-5DF2-3C4CBA921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8FDE146-9B64-D3A0-E784-C7CABE87114F}"/>
              </a:ext>
            </a:extLst>
          </p:cNvPr>
          <p:cNvSpPr>
            <a:spLocks noGrp="1"/>
          </p:cNvSpPr>
          <p:nvPr>
            <p:ph type="dt" sz="half" idx="10"/>
          </p:nvPr>
        </p:nvSpPr>
        <p:spPr/>
        <p:txBody>
          <a:bodyPr/>
          <a:lstStyle/>
          <a:p>
            <a:fld id="{BFADFDB0-3C6C-4721-B97C-E2EE87259F15}" type="datetimeFigureOut">
              <a:rPr lang="zh-CN" altLang="en-US" smtClean="0"/>
              <a:t>2022/7/20</a:t>
            </a:fld>
            <a:endParaRPr lang="zh-CN" altLang="en-US"/>
          </a:p>
        </p:txBody>
      </p:sp>
      <p:sp>
        <p:nvSpPr>
          <p:cNvPr id="5" name="页脚占位符 4">
            <a:extLst>
              <a:ext uri="{FF2B5EF4-FFF2-40B4-BE49-F238E27FC236}">
                <a16:creationId xmlns:a16="http://schemas.microsoft.com/office/drawing/2014/main" id="{8C5352A5-3036-BE93-D995-5A88912E126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9AD2FB1-5F27-BBB7-65D7-AC36D241E24F}"/>
              </a:ext>
            </a:extLst>
          </p:cNvPr>
          <p:cNvSpPr>
            <a:spLocks noGrp="1"/>
          </p:cNvSpPr>
          <p:nvPr>
            <p:ph type="sldNum" sz="quarter" idx="12"/>
          </p:nvPr>
        </p:nvSpPr>
        <p:spPr/>
        <p:txBody>
          <a:body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292037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8E0007-4670-0F24-216F-F2E68694D89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0E93103-E3F0-832F-4410-C31EB82277B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65DAA70-4F0C-6997-C42A-94DE5887C83B}"/>
              </a:ext>
            </a:extLst>
          </p:cNvPr>
          <p:cNvSpPr>
            <a:spLocks noGrp="1"/>
          </p:cNvSpPr>
          <p:nvPr>
            <p:ph type="dt" sz="half" idx="10"/>
          </p:nvPr>
        </p:nvSpPr>
        <p:spPr/>
        <p:txBody>
          <a:bodyPr/>
          <a:lstStyle/>
          <a:p>
            <a:fld id="{BFADFDB0-3C6C-4721-B97C-E2EE87259F15}" type="datetimeFigureOut">
              <a:rPr lang="zh-CN" altLang="en-US" smtClean="0"/>
              <a:t>2022/7/20</a:t>
            </a:fld>
            <a:endParaRPr lang="zh-CN" altLang="en-US"/>
          </a:p>
        </p:txBody>
      </p:sp>
      <p:sp>
        <p:nvSpPr>
          <p:cNvPr id="5" name="页脚占位符 4">
            <a:extLst>
              <a:ext uri="{FF2B5EF4-FFF2-40B4-BE49-F238E27FC236}">
                <a16:creationId xmlns:a16="http://schemas.microsoft.com/office/drawing/2014/main" id="{9E63F89E-EA5B-22BD-12FB-16C584C40B3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A48BC5-C8A7-7D49-3DE0-3AF406487392}"/>
              </a:ext>
            </a:extLst>
          </p:cNvPr>
          <p:cNvSpPr>
            <a:spLocks noGrp="1"/>
          </p:cNvSpPr>
          <p:nvPr>
            <p:ph type="sldNum" sz="quarter" idx="12"/>
          </p:nvPr>
        </p:nvSpPr>
        <p:spPr/>
        <p:txBody>
          <a:body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311149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C74824-83EE-68A8-B598-9D5317B49A3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06CE530-112E-F3F7-3728-3F03998DE9B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9F82E01-CE5D-16EA-D164-138E46DB3013}"/>
              </a:ext>
            </a:extLst>
          </p:cNvPr>
          <p:cNvSpPr>
            <a:spLocks noGrp="1"/>
          </p:cNvSpPr>
          <p:nvPr>
            <p:ph type="dt" sz="half" idx="10"/>
          </p:nvPr>
        </p:nvSpPr>
        <p:spPr/>
        <p:txBody>
          <a:bodyPr/>
          <a:lstStyle/>
          <a:p>
            <a:fld id="{BFADFDB0-3C6C-4721-B97C-E2EE87259F15}" type="datetimeFigureOut">
              <a:rPr lang="zh-CN" altLang="en-US" smtClean="0"/>
              <a:t>2022/7/20</a:t>
            </a:fld>
            <a:endParaRPr lang="zh-CN" altLang="en-US"/>
          </a:p>
        </p:txBody>
      </p:sp>
      <p:sp>
        <p:nvSpPr>
          <p:cNvPr id="5" name="页脚占位符 4">
            <a:extLst>
              <a:ext uri="{FF2B5EF4-FFF2-40B4-BE49-F238E27FC236}">
                <a16:creationId xmlns:a16="http://schemas.microsoft.com/office/drawing/2014/main" id="{F40DD763-00E7-8182-8CCC-3827D7B150C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2CCD791-E41D-CE08-9A24-12A000EA4276}"/>
              </a:ext>
            </a:extLst>
          </p:cNvPr>
          <p:cNvSpPr>
            <a:spLocks noGrp="1"/>
          </p:cNvSpPr>
          <p:nvPr>
            <p:ph type="sldNum" sz="quarter" idx="12"/>
          </p:nvPr>
        </p:nvSpPr>
        <p:spPr/>
        <p:txBody>
          <a:body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1158151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714D19-13BE-BA7B-A1B9-B0B7FCFA78E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E369D28-EE21-168F-63BC-0740B1B93AC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1724237-87CA-4FEB-7252-65396A82B29D}"/>
              </a:ext>
            </a:extLst>
          </p:cNvPr>
          <p:cNvSpPr>
            <a:spLocks noGrp="1"/>
          </p:cNvSpPr>
          <p:nvPr>
            <p:ph type="dt" sz="half" idx="10"/>
          </p:nvPr>
        </p:nvSpPr>
        <p:spPr/>
        <p:txBody>
          <a:bodyPr/>
          <a:lstStyle/>
          <a:p>
            <a:fld id="{BFADFDB0-3C6C-4721-B97C-E2EE87259F15}" type="datetimeFigureOut">
              <a:rPr lang="zh-CN" altLang="en-US" smtClean="0"/>
              <a:t>2022/7/20</a:t>
            </a:fld>
            <a:endParaRPr lang="zh-CN" altLang="en-US"/>
          </a:p>
        </p:txBody>
      </p:sp>
      <p:sp>
        <p:nvSpPr>
          <p:cNvPr id="5" name="页脚占位符 4">
            <a:extLst>
              <a:ext uri="{FF2B5EF4-FFF2-40B4-BE49-F238E27FC236}">
                <a16:creationId xmlns:a16="http://schemas.microsoft.com/office/drawing/2014/main" id="{96E858BE-CA2C-E8DE-C0B7-9A96DFF4B3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5B528A-A363-0EE9-ACD4-CE5D9577D940}"/>
              </a:ext>
            </a:extLst>
          </p:cNvPr>
          <p:cNvSpPr>
            <a:spLocks noGrp="1"/>
          </p:cNvSpPr>
          <p:nvPr>
            <p:ph type="sldNum" sz="quarter" idx="12"/>
          </p:nvPr>
        </p:nvSpPr>
        <p:spPr/>
        <p:txBody>
          <a:body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2886689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91F0D6-6541-706C-31E0-DA1193FAFAC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1050B84-BAE3-512C-222C-209B0B255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80D8D49-7826-69DC-B767-D9608DAD1DFF}"/>
              </a:ext>
            </a:extLst>
          </p:cNvPr>
          <p:cNvSpPr>
            <a:spLocks noGrp="1"/>
          </p:cNvSpPr>
          <p:nvPr>
            <p:ph type="dt" sz="half" idx="10"/>
          </p:nvPr>
        </p:nvSpPr>
        <p:spPr/>
        <p:txBody>
          <a:bodyPr/>
          <a:lstStyle/>
          <a:p>
            <a:fld id="{BFADFDB0-3C6C-4721-B97C-E2EE87259F15}" type="datetimeFigureOut">
              <a:rPr lang="zh-CN" altLang="en-US" smtClean="0"/>
              <a:t>2022/7/20</a:t>
            </a:fld>
            <a:endParaRPr lang="zh-CN" altLang="en-US"/>
          </a:p>
        </p:txBody>
      </p:sp>
      <p:sp>
        <p:nvSpPr>
          <p:cNvPr id="5" name="页脚占位符 4">
            <a:extLst>
              <a:ext uri="{FF2B5EF4-FFF2-40B4-BE49-F238E27FC236}">
                <a16:creationId xmlns:a16="http://schemas.microsoft.com/office/drawing/2014/main" id="{1C809483-83ED-8805-655E-E352F117AEF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EBF982C-F1D5-9E2C-961D-AE97A464F1E8}"/>
              </a:ext>
            </a:extLst>
          </p:cNvPr>
          <p:cNvSpPr>
            <a:spLocks noGrp="1"/>
          </p:cNvSpPr>
          <p:nvPr>
            <p:ph type="sldNum" sz="quarter" idx="12"/>
          </p:nvPr>
        </p:nvSpPr>
        <p:spPr/>
        <p:txBody>
          <a:body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101623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E374ED-CE9B-C8AC-4ACD-9A9424E505B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B2E750-2DE2-85D8-14C8-C58612146CF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51C275B-D380-1BE6-8887-53670FD14CD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63EAB41-0CFF-33F2-3B5C-CFBF24846417}"/>
              </a:ext>
            </a:extLst>
          </p:cNvPr>
          <p:cNvSpPr>
            <a:spLocks noGrp="1"/>
          </p:cNvSpPr>
          <p:nvPr>
            <p:ph type="dt" sz="half" idx="10"/>
          </p:nvPr>
        </p:nvSpPr>
        <p:spPr/>
        <p:txBody>
          <a:bodyPr/>
          <a:lstStyle/>
          <a:p>
            <a:fld id="{BFADFDB0-3C6C-4721-B97C-E2EE87259F15}" type="datetimeFigureOut">
              <a:rPr lang="zh-CN" altLang="en-US" smtClean="0"/>
              <a:t>2022/7/20</a:t>
            </a:fld>
            <a:endParaRPr lang="zh-CN" altLang="en-US"/>
          </a:p>
        </p:txBody>
      </p:sp>
      <p:sp>
        <p:nvSpPr>
          <p:cNvPr id="6" name="页脚占位符 5">
            <a:extLst>
              <a:ext uri="{FF2B5EF4-FFF2-40B4-BE49-F238E27FC236}">
                <a16:creationId xmlns:a16="http://schemas.microsoft.com/office/drawing/2014/main" id="{B527B96A-2F6F-5C16-0DBD-8B550DE5049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4F57DD8-7C24-9942-E447-7F7D72E82984}"/>
              </a:ext>
            </a:extLst>
          </p:cNvPr>
          <p:cNvSpPr>
            <a:spLocks noGrp="1"/>
          </p:cNvSpPr>
          <p:nvPr>
            <p:ph type="sldNum" sz="quarter" idx="12"/>
          </p:nvPr>
        </p:nvSpPr>
        <p:spPr/>
        <p:txBody>
          <a:body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77132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B72B86-83A0-0ECA-CA4F-0794E23678F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164F2CA-C326-F22D-8F0B-23178B82F8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73BE99B-D9D5-3559-D8E9-24D5EA1C2EB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1ECC201-B0AC-E84E-AC28-7D32122370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C958EE1-37FD-A905-CE43-B879EB0465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4168386-9DFA-05BA-D43B-56F6ADF8FF4F}"/>
              </a:ext>
            </a:extLst>
          </p:cNvPr>
          <p:cNvSpPr>
            <a:spLocks noGrp="1"/>
          </p:cNvSpPr>
          <p:nvPr>
            <p:ph type="dt" sz="half" idx="10"/>
          </p:nvPr>
        </p:nvSpPr>
        <p:spPr/>
        <p:txBody>
          <a:bodyPr/>
          <a:lstStyle/>
          <a:p>
            <a:fld id="{BFADFDB0-3C6C-4721-B97C-E2EE87259F15}" type="datetimeFigureOut">
              <a:rPr lang="zh-CN" altLang="en-US" smtClean="0"/>
              <a:t>2022/7/20</a:t>
            </a:fld>
            <a:endParaRPr lang="zh-CN" altLang="en-US"/>
          </a:p>
        </p:txBody>
      </p:sp>
      <p:sp>
        <p:nvSpPr>
          <p:cNvPr id="8" name="页脚占位符 7">
            <a:extLst>
              <a:ext uri="{FF2B5EF4-FFF2-40B4-BE49-F238E27FC236}">
                <a16:creationId xmlns:a16="http://schemas.microsoft.com/office/drawing/2014/main" id="{E92E2680-5835-4383-0A17-AD4FD84C610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9CCA1B-233D-28FC-F9C2-27FD8F2995CC}"/>
              </a:ext>
            </a:extLst>
          </p:cNvPr>
          <p:cNvSpPr>
            <a:spLocks noGrp="1"/>
          </p:cNvSpPr>
          <p:nvPr>
            <p:ph type="sldNum" sz="quarter" idx="12"/>
          </p:nvPr>
        </p:nvSpPr>
        <p:spPr/>
        <p:txBody>
          <a:body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64891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243307-6F35-127B-C8C3-EACBA340594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44A49B1-9B0E-4657-4EA5-9FB7BB29AB57}"/>
              </a:ext>
            </a:extLst>
          </p:cNvPr>
          <p:cNvSpPr>
            <a:spLocks noGrp="1"/>
          </p:cNvSpPr>
          <p:nvPr>
            <p:ph type="dt" sz="half" idx="10"/>
          </p:nvPr>
        </p:nvSpPr>
        <p:spPr/>
        <p:txBody>
          <a:bodyPr/>
          <a:lstStyle/>
          <a:p>
            <a:fld id="{BFADFDB0-3C6C-4721-B97C-E2EE87259F15}" type="datetimeFigureOut">
              <a:rPr lang="zh-CN" altLang="en-US" smtClean="0"/>
              <a:t>2022/7/20</a:t>
            </a:fld>
            <a:endParaRPr lang="zh-CN" altLang="en-US"/>
          </a:p>
        </p:txBody>
      </p:sp>
      <p:sp>
        <p:nvSpPr>
          <p:cNvPr id="4" name="页脚占位符 3">
            <a:extLst>
              <a:ext uri="{FF2B5EF4-FFF2-40B4-BE49-F238E27FC236}">
                <a16:creationId xmlns:a16="http://schemas.microsoft.com/office/drawing/2014/main" id="{B3D9D7EF-075B-9FD2-457F-B11DF2592D9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9BA1A4F-11CC-74EE-14EE-4FAFEB4C86EA}"/>
              </a:ext>
            </a:extLst>
          </p:cNvPr>
          <p:cNvSpPr>
            <a:spLocks noGrp="1"/>
          </p:cNvSpPr>
          <p:nvPr>
            <p:ph type="sldNum" sz="quarter" idx="12"/>
          </p:nvPr>
        </p:nvSpPr>
        <p:spPr/>
        <p:txBody>
          <a:body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3931544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1DB4F93-0460-FA7E-1F83-9C9D8515E808}"/>
              </a:ext>
            </a:extLst>
          </p:cNvPr>
          <p:cNvSpPr>
            <a:spLocks noGrp="1"/>
          </p:cNvSpPr>
          <p:nvPr>
            <p:ph type="dt" sz="half" idx="10"/>
          </p:nvPr>
        </p:nvSpPr>
        <p:spPr/>
        <p:txBody>
          <a:bodyPr/>
          <a:lstStyle/>
          <a:p>
            <a:fld id="{BFADFDB0-3C6C-4721-B97C-E2EE87259F15}" type="datetimeFigureOut">
              <a:rPr lang="zh-CN" altLang="en-US" smtClean="0"/>
              <a:t>2022/7/20</a:t>
            </a:fld>
            <a:endParaRPr lang="zh-CN" altLang="en-US"/>
          </a:p>
        </p:txBody>
      </p:sp>
      <p:sp>
        <p:nvSpPr>
          <p:cNvPr id="3" name="页脚占位符 2">
            <a:extLst>
              <a:ext uri="{FF2B5EF4-FFF2-40B4-BE49-F238E27FC236}">
                <a16:creationId xmlns:a16="http://schemas.microsoft.com/office/drawing/2014/main" id="{154FC61E-5A84-62C4-BB52-73DBBFB7965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94E8FDD-227E-19F8-A237-03549A33D795}"/>
              </a:ext>
            </a:extLst>
          </p:cNvPr>
          <p:cNvSpPr>
            <a:spLocks noGrp="1"/>
          </p:cNvSpPr>
          <p:nvPr>
            <p:ph type="sldNum" sz="quarter" idx="12"/>
          </p:nvPr>
        </p:nvSpPr>
        <p:spPr/>
        <p:txBody>
          <a:body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413842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10FB55-A915-0B57-2D73-3A163B65BF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E00E746-9BBD-3B74-F605-75A0479566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D56265D-0AE7-3A76-7A40-F72EFDA07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3EBBE5D-415C-9A35-E913-C2F20F4F61FD}"/>
              </a:ext>
            </a:extLst>
          </p:cNvPr>
          <p:cNvSpPr>
            <a:spLocks noGrp="1"/>
          </p:cNvSpPr>
          <p:nvPr>
            <p:ph type="dt" sz="half" idx="10"/>
          </p:nvPr>
        </p:nvSpPr>
        <p:spPr/>
        <p:txBody>
          <a:bodyPr/>
          <a:lstStyle/>
          <a:p>
            <a:fld id="{BFADFDB0-3C6C-4721-B97C-E2EE87259F15}" type="datetimeFigureOut">
              <a:rPr lang="zh-CN" altLang="en-US" smtClean="0"/>
              <a:t>2022/7/20</a:t>
            </a:fld>
            <a:endParaRPr lang="zh-CN" altLang="en-US"/>
          </a:p>
        </p:txBody>
      </p:sp>
      <p:sp>
        <p:nvSpPr>
          <p:cNvPr id="6" name="页脚占位符 5">
            <a:extLst>
              <a:ext uri="{FF2B5EF4-FFF2-40B4-BE49-F238E27FC236}">
                <a16:creationId xmlns:a16="http://schemas.microsoft.com/office/drawing/2014/main" id="{E8A4C4F1-D707-292C-5B0B-9DAF8C7E0CB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08A1DE2-81CA-9DCD-8285-DCFDEC8545A2}"/>
              </a:ext>
            </a:extLst>
          </p:cNvPr>
          <p:cNvSpPr>
            <a:spLocks noGrp="1"/>
          </p:cNvSpPr>
          <p:nvPr>
            <p:ph type="sldNum" sz="quarter" idx="12"/>
          </p:nvPr>
        </p:nvSpPr>
        <p:spPr/>
        <p:txBody>
          <a:body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1845403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0BB2CF-26BE-E6C5-5768-29A63692D5E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7549A2-EBB0-62D2-987C-9935E0DCFB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F702EE-6C04-A0D5-BDEA-8ADAFE9C6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699B3CA-B207-D708-35BD-C113CEF0CA10}"/>
              </a:ext>
            </a:extLst>
          </p:cNvPr>
          <p:cNvSpPr>
            <a:spLocks noGrp="1"/>
          </p:cNvSpPr>
          <p:nvPr>
            <p:ph type="dt" sz="half" idx="10"/>
          </p:nvPr>
        </p:nvSpPr>
        <p:spPr/>
        <p:txBody>
          <a:bodyPr/>
          <a:lstStyle/>
          <a:p>
            <a:fld id="{BFADFDB0-3C6C-4721-B97C-E2EE87259F15}" type="datetimeFigureOut">
              <a:rPr lang="zh-CN" altLang="en-US" smtClean="0"/>
              <a:t>2022/7/20</a:t>
            </a:fld>
            <a:endParaRPr lang="zh-CN" altLang="en-US"/>
          </a:p>
        </p:txBody>
      </p:sp>
      <p:sp>
        <p:nvSpPr>
          <p:cNvPr id="6" name="页脚占位符 5">
            <a:extLst>
              <a:ext uri="{FF2B5EF4-FFF2-40B4-BE49-F238E27FC236}">
                <a16:creationId xmlns:a16="http://schemas.microsoft.com/office/drawing/2014/main" id="{AED73E75-5233-3182-CE8C-4417396FAB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7C7E880-88E5-10F0-7CA9-A19A07454D68}"/>
              </a:ext>
            </a:extLst>
          </p:cNvPr>
          <p:cNvSpPr>
            <a:spLocks noGrp="1"/>
          </p:cNvSpPr>
          <p:nvPr>
            <p:ph type="sldNum" sz="quarter" idx="12"/>
          </p:nvPr>
        </p:nvSpPr>
        <p:spPr/>
        <p:txBody>
          <a:body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424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13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84A47E3-9E5E-A8FA-D396-5D63B12C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309950E-16A5-B592-A6A4-8E7E4A33CB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4EAED81-672E-47E6-F0F7-7DBACDF3D4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DFDB0-3C6C-4721-B97C-E2EE87259F15}" type="datetimeFigureOut">
              <a:rPr lang="zh-CN" altLang="en-US" smtClean="0"/>
              <a:t>2022/7/20</a:t>
            </a:fld>
            <a:endParaRPr lang="zh-CN" altLang="en-US"/>
          </a:p>
        </p:txBody>
      </p:sp>
      <p:sp>
        <p:nvSpPr>
          <p:cNvPr id="5" name="页脚占位符 4">
            <a:extLst>
              <a:ext uri="{FF2B5EF4-FFF2-40B4-BE49-F238E27FC236}">
                <a16:creationId xmlns:a16="http://schemas.microsoft.com/office/drawing/2014/main" id="{850B1A3B-9439-883B-EA38-434C5CA01F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9C0C7E6-7D61-15EA-8340-5B027C1337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3349377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Fang@lboro.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78211D93-181D-654B-5D4B-9A819EB292ED}"/>
              </a:ext>
            </a:extLst>
          </p:cNvPr>
          <p:cNvSpPr>
            <a:spLocks noGrp="1"/>
          </p:cNvSpPr>
          <p:nvPr>
            <p:ph type="subTitle" idx="1"/>
          </p:nvPr>
        </p:nvSpPr>
        <p:spPr>
          <a:xfrm>
            <a:off x="1524000" y="3602038"/>
            <a:ext cx="9144000" cy="2640142"/>
          </a:xfrm>
        </p:spPr>
        <p:txBody>
          <a:bodyPr>
            <a:normAutofit/>
          </a:bodyPr>
          <a:lstStyle/>
          <a:p>
            <a:pPr>
              <a:lnSpc>
                <a:spcPct val="100000"/>
              </a:lnSpc>
            </a:pPr>
            <a:r>
              <a:rPr lang="en-US" altLang="zh-CN" i="1" spc="-15" dirty="0">
                <a:effectLst/>
                <a:latin typeface="Novecento wide Bold" panose="00000805000000000000"/>
                <a:ea typeface="宋体" panose="02010600030101010101" pitchFamily="2" charset="-122"/>
              </a:rPr>
              <a:t>Zhengliang Fang, Stephanos </a:t>
            </a:r>
            <a:r>
              <a:rPr lang="en-US" altLang="zh-CN" i="1" spc="-15" dirty="0" err="1">
                <a:effectLst/>
                <a:latin typeface="Novecento wide Bold" panose="00000805000000000000"/>
                <a:ea typeface="宋体" panose="02010600030101010101" pitchFamily="2" charset="-122"/>
              </a:rPr>
              <a:t>Theodossiades</a:t>
            </a:r>
            <a:r>
              <a:rPr lang="en-US" altLang="zh-CN" i="1" spc="-15" dirty="0">
                <a:effectLst/>
                <a:latin typeface="Novecento wide Bold" panose="00000805000000000000"/>
                <a:ea typeface="宋体" panose="02010600030101010101" pitchFamily="2" charset="-122"/>
              </a:rPr>
              <a:t> and Amal Z. </a:t>
            </a:r>
            <a:r>
              <a:rPr lang="en-US" altLang="zh-CN" i="1" spc="-15" dirty="0" err="1">
                <a:effectLst/>
                <a:latin typeface="Novecento wide Bold" panose="00000805000000000000"/>
                <a:ea typeface="宋体" panose="02010600030101010101" pitchFamily="2" charset="-122"/>
              </a:rPr>
              <a:t>Hajjaj</a:t>
            </a:r>
            <a:endParaRPr lang="en-US" altLang="zh-CN" i="1" spc="-15" dirty="0">
              <a:latin typeface="Novecento wide Bold" panose="00000805000000000000"/>
              <a:ea typeface="宋体" panose="02010600030101010101" pitchFamily="2" charset="-122"/>
            </a:endParaRPr>
          </a:p>
          <a:p>
            <a:pPr>
              <a:lnSpc>
                <a:spcPct val="110000"/>
              </a:lnSpc>
            </a:pPr>
            <a:r>
              <a:rPr lang="en-US" altLang="zh-CN" sz="2200" i="1" dirty="0">
                <a:latin typeface="Novecento wide Bold" panose="00000805000000000000"/>
              </a:rPr>
              <a:t>Wolfson School of Mechanical, Electrical and Manufacturing Engineering, Loughborough, LE11 3TU, UK</a:t>
            </a:r>
          </a:p>
          <a:p>
            <a:pPr>
              <a:lnSpc>
                <a:spcPct val="100000"/>
              </a:lnSpc>
            </a:pPr>
            <a:r>
              <a:rPr lang="en-US" altLang="zh-CN" sz="2200" i="1" dirty="0">
                <a:latin typeface="Novecento wide Bold" panose="00000805000000000000"/>
              </a:rPr>
              <a:t>E-mail: </a:t>
            </a:r>
            <a:r>
              <a:rPr lang="en-US" altLang="zh-CN" sz="2200" i="1" dirty="0">
                <a:latin typeface="Novecento wide Bold" panose="00000805000000000000"/>
                <a:hlinkClick r:id="rId3"/>
              </a:rPr>
              <a:t>Z.Fang@lboro.ac.uk</a:t>
            </a:r>
            <a:endParaRPr lang="en-US" altLang="zh-CN" sz="2200" i="1" dirty="0">
              <a:latin typeface="Novecento wide Bold" panose="00000805000000000000"/>
            </a:endParaRPr>
          </a:p>
          <a:p>
            <a:pPr>
              <a:lnSpc>
                <a:spcPct val="100000"/>
              </a:lnSpc>
            </a:pPr>
            <a:r>
              <a:rPr lang="en-US" altLang="zh-CN" sz="2200" b="1" dirty="0">
                <a:latin typeface="Novecento wide Bold" panose="00000805000000000000" charset="0"/>
                <a:cs typeface="Novecento wide Bold" panose="00000805000000000000" charset="0"/>
              </a:rPr>
              <a:t>ENOC 2020+2</a:t>
            </a:r>
            <a:r>
              <a:rPr lang="en-US" altLang="zh-CN" sz="2200" dirty="0">
                <a:latin typeface="Novecento wide Bold" panose="00000805000000000000" charset="0"/>
                <a:cs typeface="Novecento wide Bold" panose="00000805000000000000" charset="0"/>
              </a:rPr>
              <a:t>, July 17-22, 2022, Lyon, France</a:t>
            </a:r>
            <a:endParaRPr lang="en-US" altLang="zh-CN" sz="2200" b="1" dirty="0">
              <a:latin typeface="Novecento wide Bold" panose="00000805000000000000" charset="0"/>
              <a:cs typeface="Novecento wide Bold" panose="00000805000000000000" charset="0"/>
            </a:endParaRPr>
          </a:p>
          <a:p>
            <a:pPr>
              <a:lnSpc>
                <a:spcPct val="110000"/>
              </a:lnSpc>
            </a:pPr>
            <a:endParaRPr lang="zh-CN" altLang="en-US" sz="2200" i="1" dirty="0">
              <a:latin typeface="Novecento wide Bold" panose="00000805000000000000"/>
            </a:endParaRPr>
          </a:p>
        </p:txBody>
      </p:sp>
      <p:sp>
        <p:nvSpPr>
          <p:cNvPr id="5" name="标题 4">
            <a:extLst>
              <a:ext uri="{FF2B5EF4-FFF2-40B4-BE49-F238E27FC236}">
                <a16:creationId xmlns:a16="http://schemas.microsoft.com/office/drawing/2014/main" id="{BB04DD6D-D642-F4B2-CB2F-6F9105C6E42C}"/>
              </a:ext>
            </a:extLst>
          </p:cNvPr>
          <p:cNvSpPr>
            <a:spLocks noGrp="1"/>
          </p:cNvSpPr>
          <p:nvPr>
            <p:ph type="ctrTitle"/>
          </p:nvPr>
        </p:nvSpPr>
        <p:spPr/>
        <p:txBody>
          <a:bodyPr/>
          <a:lstStyle/>
          <a:p>
            <a:pPr marL="0" marR="0" lvl="0" indent="0" defTabSz="914400" rtl="0" eaLnBrk="1" fontAlgn="auto" latinLnBrk="0" hangingPunct="1">
              <a:lnSpc>
                <a:spcPct val="100000"/>
              </a:lnSpc>
              <a:spcBef>
                <a:spcPts val="0"/>
              </a:spcBef>
              <a:spcAft>
                <a:spcPts val="600"/>
              </a:spcAft>
              <a:tabLst/>
              <a:defRPr/>
            </a:pPr>
            <a:r>
              <a:rPr kumimoji="0" lang="en-US" altLang="zh-CN" sz="3600" b="1" i="1" u="none" strike="noStrike" kern="1200" cap="none" spc="0" normalizeH="0" baseline="0" noProof="0" dirty="0">
                <a:ln>
                  <a:noFill/>
                </a:ln>
                <a:solidFill>
                  <a:prstClr val="black"/>
                </a:solidFill>
                <a:effectLst/>
                <a:uLnTx/>
                <a:uFillTx/>
                <a:latin typeface="Novecento wide Bold" panose="00000805000000000000"/>
                <a:ea typeface="MS Mincho" panose="02020609040205080304" pitchFamily="49" charset="-128"/>
                <a:cs typeface="+mn-cs"/>
              </a:rPr>
              <a:t>Multi-Gas Sensing Design b</a:t>
            </a:r>
            <a:r>
              <a:rPr lang="en-US" altLang="zh-CN" sz="3600" b="1" i="1" dirty="0" err="1">
                <a:solidFill>
                  <a:prstClr val="black"/>
                </a:solidFill>
                <a:latin typeface="Novecento wide Bold" panose="00000805000000000000"/>
                <a:ea typeface="MS Mincho" panose="02020609040205080304" pitchFamily="49" charset="-128"/>
                <a:cs typeface="+mn-cs"/>
              </a:rPr>
              <a:t>ased</a:t>
            </a:r>
            <a:r>
              <a:rPr lang="en-US" altLang="zh-CN" sz="3600" b="1" i="1" dirty="0">
                <a:solidFill>
                  <a:prstClr val="black"/>
                </a:solidFill>
                <a:latin typeface="Novecento wide Bold" panose="00000805000000000000"/>
                <a:ea typeface="MS Mincho" panose="02020609040205080304" pitchFamily="49" charset="-128"/>
                <a:cs typeface="+mn-cs"/>
              </a:rPr>
              <a:t> on </a:t>
            </a:r>
            <a:r>
              <a:rPr kumimoji="0" lang="en-US" altLang="zh-CN" sz="3600" b="1" i="1" u="none" strike="noStrike" kern="1200" cap="none" spc="0" normalizeH="0" baseline="0" noProof="0" dirty="0">
                <a:ln>
                  <a:noFill/>
                </a:ln>
                <a:solidFill>
                  <a:prstClr val="black"/>
                </a:solidFill>
                <a:effectLst/>
                <a:uLnTx/>
                <a:uFillTx/>
                <a:latin typeface="Novecento wide Bold" panose="00000805000000000000"/>
                <a:ea typeface="MS Mincho" panose="02020609040205080304" pitchFamily="49" charset="-128"/>
                <a:cs typeface="+mn-cs"/>
              </a:rPr>
              <a:t>Nonlinear Coupled Micromachined Resonators</a:t>
            </a:r>
            <a:endParaRPr lang="zh-CN" altLang="en-US" dirty="0"/>
          </a:p>
        </p:txBody>
      </p:sp>
    </p:spTree>
    <p:extLst>
      <p:ext uri="{BB962C8B-B14F-4D97-AF65-F5344CB8AC3E}">
        <p14:creationId xmlns:p14="http://schemas.microsoft.com/office/powerpoint/2010/main" val="3743913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Sensor Modelling – Sensor Equations</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66A93C3-8DFF-287B-25CE-F3897C679522}"/>
                  </a:ext>
                </a:extLst>
              </p:cNvPr>
              <p:cNvSpPr>
                <a:spLocks noGrp="1"/>
              </p:cNvSpPr>
              <p:nvPr>
                <p:ph sz="half" idx="1"/>
              </p:nvPr>
            </p:nvSpPr>
            <p:spPr>
              <a:xfrm>
                <a:off x="756026" y="1251440"/>
                <a:ext cx="10400030" cy="4851792"/>
              </a:xfrm>
            </p:spPr>
            <p:txBody>
              <a:bodyPr>
                <a:normAutofit fontScale="92500"/>
              </a:bodyPr>
              <a:lstStyle/>
              <a:p>
                <a:pPr marL="0" indent="0" algn="just">
                  <a:lnSpc>
                    <a:spcPct val="150000"/>
                  </a:lnSpc>
                  <a:buNone/>
                </a:pPr>
                <a:r>
                  <a:rPr lang="en-US" altLang="zh-CN" sz="2200" b="1" kern="0" dirty="0">
                    <a:effectLst/>
                    <a:latin typeface="Novecento wide Bold" panose="00000805000000000000"/>
                    <a:ea typeface="宋体" panose="02010600030101010101" pitchFamily="2" charset="-122"/>
                  </a:rPr>
                  <a:t>After </a:t>
                </a:r>
                <a:r>
                  <a:rPr lang="en-US" altLang="zh-CN" sz="2200" b="1" kern="0" dirty="0" err="1">
                    <a:effectLst/>
                    <a:latin typeface="Novecento wide Bold" panose="00000805000000000000"/>
                    <a:ea typeface="宋体" panose="02010600030101010101" pitchFamily="2" charset="-122"/>
                  </a:rPr>
                  <a:t>nondimensionalising</a:t>
                </a:r>
                <a:r>
                  <a:rPr lang="en-US" altLang="zh-CN" sz="2200" b="1" kern="0" dirty="0">
                    <a:effectLst/>
                    <a:latin typeface="Novecento wide Bold" panose="00000805000000000000"/>
                    <a:ea typeface="宋体" panose="02010600030101010101" pitchFamily="2" charset="-122"/>
                  </a:rPr>
                  <a:t> and </a:t>
                </a:r>
                <a:r>
                  <a:rPr lang="en-US" altLang="zh-CN" sz="2200" b="1" kern="0" dirty="0" err="1">
                    <a:effectLst/>
                    <a:latin typeface="Novecento wide Bold" panose="00000805000000000000"/>
                    <a:ea typeface="宋体" panose="02010600030101010101" pitchFamily="2" charset="-122"/>
                  </a:rPr>
                  <a:t>discretising</a:t>
                </a:r>
                <a:r>
                  <a:rPr lang="en-US" altLang="zh-CN" sz="2200" b="1" kern="0" dirty="0">
                    <a:effectLst/>
                    <a:latin typeface="Novecento wide Bold" panose="00000805000000000000"/>
                    <a:ea typeface="宋体" panose="02010600030101010101" pitchFamily="2" charset="-122"/>
                  </a:rPr>
                  <a:t> using </a:t>
                </a:r>
                <a:r>
                  <a:rPr lang="en-US" altLang="zh-CN" sz="2200" b="1" kern="0" dirty="0" err="1">
                    <a:effectLst/>
                    <a:latin typeface="Novecento wide Bold" panose="00000805000000000000"/>
                    <a:ea typeface="宋体" panose="02010600030101010101" pitchFamily="2" charset="-122"/>
                  </a:rPr>
                  <a:t>Galerkin</a:t>
                </a:r>
                <a:r>
                  <a:rPr lang="en-US" altLang="zh-CN" sz="2200" b="1" kern="0" dirty="0">
                    <a:effectLst/>
                    <a:latin typeface="Novecento wide Bold" panose="00000805000000000000"/>
                    <a:ea typeface="宋体" panose="02010600030101010101" pitchFamily="2" charset="-122"/>
                  </a:rPr>
                  <a:t> procedure:</a:t>
                </a:r>
                <a:endParaRPr lang="en-US" altLang="zh-CN" sz="2200" b="1" i="1" dirty="0">
                  <a:effectLst/>
                  <a:latin typeface="Novecento wide Bold" panose="00000805000000000000"/>
                  <a:ea typeface="宋体" panose="02010600030101010101" pitchFamily="2" charset="-122"/>
                </a:endParaRPr>
              </a:p>
              <a:p>
                <a:pPr marL="0" indent="0" algn="ctr">
                  <a:lnSpc>
                    <a:spcPct val="150000"/>
                  </a:lnSpc>
                  <a:buNone/>
                </a:pPr>
                <a14:m>
                  <m:oMathPara xmlns:m="http://schemas.openxmlformats.org/officeDocument/2006/math">
                    <m:oMathParaPr>
                      <m:jc m:val="center"/>
                    </m:oMathParaPr>
                    <m:oMath xmlns:m="http://schemas.openxmlformats.org/officeDocument/2006/math">
                      <m:d>
                        <m:dPr>
                          <m:ctrlPr>
                            <a:rPr lang="zh-CN" altLang="zh-CN" sz="1600" i="1">
                              <a:latin typeface="Cambria Math" panose="02040503050406030204" pitchFamily="18" charset="0"/>
                            </a:rPr>
                          </m:ctrlPr>
                        </m:dPr>
                        <m:e>
                          <m:f>
                            <m:fPr>
                              <m:ctrlPr>
                                <a:rPr lang="zh-CN" altLang="zh-CN" sz="1600" i="1">
                                  <a:latin typeface="Cambria Math" panose="02040503050406030204" pitchFamily="18" charset="0"/>
                                </a:rPr>
                              </m:ctrlPr>
                            </m:fPr>
                            <m:num>
                              <m:sSup>
                                <m:sSupPr>
                                  <m:ctrlPr>
                                    <a:rPr lang="zh-CN" altLang="zh-CN" sz="1600" i="1">
                                      <a:latin typeface="Cambria Math" panose="02040503050406030204" pitchFamily="18" charset="0"/>
                                    </a:rPr>
                                  </m:ctrlPr>
                                </m:sSupPr>
                                <m:e>
                                  <m:r>
                                    <a:rPr lang="en-US" altLang="zh-CN" sz="1600" i="1">
                                      <a:latin typeface="Cambria Math" panose="02040503050406030204" pitchFamily="18" charset="0"/>
                                      <a:ea typeface="Cambria Math" panose="02040503050406030204" pitchFamily="18" charset="0"/>
                                    </a:rPr>
                                    <m:t>𝜕</m:t>
                                  </m:r>
                                </m:e>
                                <m:sup>
                                  <m:r>
                                    <a:rPr lang="en-US" altLang="zh-CN" sz="1600">
                                      <a:latin typeface="Cambria Math" panose="02040503050406030204" pitchFamily="18" charset="0"/>
                                      <a:ea typeface="Cambria Math" panose="02040503050406030204" pitchFamily="18" charset="0"/>
                                    </a:rPr>
                                    <m:t>2</m:t>
                                  </m:r>
                                </m:sup>
                              </m:sSup>
                              <m:sSub>
                                <m:sSubPr>
                                  <m:ctrlPr>
                                    <a:rPr lang="zh-CN" altLang="zh-CN" sz="1600" i="1">
                                      <a:latin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𝑢</m:t>
                                  </m:r>
                                </m:e>
                                <m:sub>
                                  <m:r>
                                    <a:rPr lang="en-US" altLang="zh-CN" sz="1600">
                                      <a:latin typeface="Cambria Math" panose="02040503050406030204" pitchFamily="18" charset="0"/>
                                      <a:ea typeface="Cambria Math" panose="02040503050406030204" pitchFamily="18" charset="0"/>
                                    </a:rPr>
                                    <m:t>1</m:t>
                                  </m:r>
                                </m:sub>
                              </m:sSub>
                            </m:num>
                            <m:den>
                              <m:r>
                                <a:rPr lang="en-US" altLang="zh-CN" sz="1600" i="1">
                                  <a:latin typeface="Cambria Math" panose="02040503050406030204" pitchFamily="18" charset="0"/>
                                  <a:ea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ea typeface="Cambria Math" panose="02040503050406030204" pitchFamily="18" charset="0"/>
                                    </a:rPr>
                                    <m:t>𝑡</m:t>
                                  </m:r>
                                </m:e>
                                <m:sup>
                                  <m:r>
                                    <a:rPr lang="en-US" altLang="zh-CN" sz="1600">
                                      <a:latin typeface="Cambria Math" panose="02040503050406030204" pitchFamily="18" charset="0"/>
                                      <a:ea typeface="Cambria Math" panose="02040503050406030204" pitchFamily="18" charset="0"/>
                                    </a:rPr>
                                    <m:t>2</m:t>
                                  </m:r>
                                </m:sup>
                              </m:sSup>
                            </m:den>
                          </m:f>
                          <m:r>
                            <a:rPr lang="en-US" altLang="zh-CN" sz="1600">
                              <a:latin typeface="Cambria Math" panose="02040503050406030204" pitchFamily="18" charset="0"/>
                              <a:ea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𝑐</m:t>
                              </m:r>
                            </m:e>
                            <m:sub>
                              <m:r>
                                <a:rPr lang="en-US" altLang="zh-CN" sz="1600">
                                  <a:latin typeface="Cambria Math" panose="02040503050406030204" pitchFamily="18" charset="0"/>
                                  <a:ea typeface="Cambria Math" panose="02040503050406030204" pitchFamily="18" charset="0"/>
                                </a:rPr>
                                <m:t>1</m:t>
                              </m:r>
                              <m:r>
                                <m:rPr>
                                  <m:sty m:val="p"/>
                                </m:rPr>
                                <a:rPr lang="en-US" altLang="zh-CN" sz="1600">
                                  <a:latin typeface="Cambria Math" panose="02040503050406030204" pitchFamily="18" charset="0"/>
                                  <a:ea typeface="Cambria Math" panose="02040503050406030204" pitchFamily="18" charset="0"/>
                                </a:rPr>
                                <m:t>n</m:t>
                              </m:r>
                            </m:sub>
                          </m:sSub>
                          <m:f>
                            <m:fPr>
                              <m:ctrlPr>
                                <a:rPr lang="zh-CN" altLang="zh-CN" sz="1600" i="1">
                                  <a:latin typeface="Cambria Math" panose="02040503050406030204" pitchFamily="18" charset="0"/>
                                </a:rPr>
                              </m:ctrlPr>
                            </m:fPr>
                            <m:num>
                              <m:r>
                                <a:rPr lang="en-US" altLang="zh-CN" sz="1600" i="1">
                                  <a:latin typeface="Cambria Math" panose="02040503050406030204" pitchFamily="18" charset="0"/>
                                  <a:ea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𝑢</m:t>
                                  </m:r>
                                </m:e>
                                <m:sub>
                                  <m:r>
                                    <a:rPr lang="en-US" altLang="zh-CN" sz="1600">
                                      <a:latin typeface="Cambria Math" panose="02040503050406030204" pitchFamily="18" charset="0"/>
                                      <a:ea typeface="Cambria Math" panose="02040503050406030204" pitchFamily="18" charset="0"/>
                                    </a:rPr>
                                    <m:t>1</m:t>
                                  </m:r>
                                </m:sub>
                              </m:sSub>
                            </m:num>
                            <m:den>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𝑡</m:t>
                              </m:r>
                            </m:den>
                          </m:f>
                          <m:r>
                            <a:rPr lang="en-US" altLang="zh-CN" sz="1600">
                              <a:latin typeface="Cambria Math" panose="02040503050406030204" pitchFamily="18" charset="0"/>
                              <a:ea typeface="Cambria Math" panose="02040503050406030204" pitchFamily="18" charset="0"/>
                            </a:rPr>
                            <m:t>+</m:t>
                          </m:r>
                          <m:nary>
                            <m:naryPr>
                              <m:limLoc m:val="subSup"/>
                              <m:ctrlPr>
                                <a:rPr lang="zh-CN" altLang="zh-CN" sz="1600" i="1">
                                  <a:latin typeface="Cambria Math" panose="02040503050406030204" pitchFamily="18" charset="0"/>
                                </a:rPr>
                              </m:ctrlPr>
                            </m:naryPr>
                            <m:sub>
                              <m:r>
                                <a:rPr lang="en-US" altLang="zh-CN" sz="1600">
                                  <a:latin typeface="Cambria Math" panose="02040503050406030204" pitchFamily="18" charset="0"/>
                                  <a:ea typeface="Cambria Math" panose="02040503050406030204" pitchFamily="18" charset="0"/>
                                </a:rPr>
                                <m:t>0</m:t>
                              </m:r>
                            </m:sub>
                            <m:sup>
                              <m:r>
                                <a:rPr lang="en-US" altLang="zh-CN" sz="1600">
                                  <a:latin typeface="Cambria Math" panose="02040503050406030204" pitchFamily="18" charset="0"/>
                                  <a:ea typeface="Cambria Math" panose="02040503050406030204" pitchFamily="18" charset="0"/>
                                </a:rPr>
                                <m:t>1</m:t>
                              </m:r>
                            </m:sup>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𝜑</m:t>
                                  </m:r>
                                </m:e>
                                <m:sub>
                                  <m:r>
                                    <a:rPr lang="en-US" altLang="zh-CN" sz="1600">
                                      <a:latin typeface="Cambria Math" panose="02040503050406030204" pitchFamily="18" charset="0"/>
                                      <a:ea typeface="Cambria Math" panose="02040503050406030204" pitchFamily="18" charset="0"/>
                                    </a:rPr>
                                    <m:t>1</m:t>
                                  </m:r>
                                </m:sub>
                              </m:sSub>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rPr>
                                    <m:t>𝜑</m:t>
                                  </m:r>
                                </m:e>
                                <m:sub>
                                  <m:r>
                                    <a:rPr lang="en-US" altLang="zh-CN" sz="1600">
                                      <a:latin typeface="Cambria Math" panose="02040503050406030204" pitchFamily="18" charset="0"/>
                                      <a:ea typeface="Cambria Math" panose="02040503050406030204" pitchFamily="18" charset="0"/>
                                    </a:rPr>
                                    <m:t>1</m:t>
                                  </m:r>
                                </m:sub>
                                <m:sup>
                                  <m:r>
                                    <a:rPr lang="en-US" altLang="zh-CN" sz="1600" i="1">
                                      <a:latin typeface="Cambria Math" panose="02040503050406030204" pitchFamily="18" charset="0"/>
                                      <a:ea typeface="Cambria Math" panose="02040503050406030204" pitchFamily="18" charset="0"/>
                                    </a:rPr>
                                    <m:t>′′′′</m:t>
                                  </m:r>
                                </m:sup>
                              </m:sSubSup>
                              <m:r>
                                <a:rPr lang="en-US" altLang="zh-CN" sz="1600" i="1">
                                  <a:latin typeface="Cambria Math" panose="02040503050406030204" pitchFamily="18" charset="0"/>
                                  <a:ea typeface="Cambria Math" panose="02040503050406030204" pitchFamily="18" charset="0"/>
                                </a:rPr>
                                <m:t>𝑑𝑥</m:t>
                              </m:r>
                            </m:e>
                          </m:nary>
                          <m:sSub>
                            <m:sSubPr>
                              <m:ctrlPr>
                                <a:rPr lang="zh-CN" altLang="zh-CN" sz="1600" i="1">
                                  <a:latin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𝑢</m:t>
                              </m:r>
                            </m:e>
                            <m:sub>
                              <m:r>
                                <a:rPr lang="en-US" altLang="zh-CN" sz="1600">
                                  <a:latin typeface="Cambria Math" panose="02040503050406030204" pitchFamily="18" charset="0"/>
                                  <a:ea typeface="Cambria Math" panose="02040503050406030204" pitchFamily="18" charset="0"/>
                                </a:rPr>
                                <m:t>1</m:t>
                              </m:r>
                            </m:sub>
                          </m:sSub>
                          <m:r>
                            <a:rPr lang="en-US" altLang="zh-CN" sz="1600" i="1">
                              <a:latin typeface="Cambria Math" panose="02040503050406030204" pitchFamily="18" charset="0"/>
                            </a:rPr>
                            <m:t>(1+</m:t>
                          </m:r>
                          <m:r>
                            <a:rPr lang="en-US" altLang="zh-CN" sz="1600" i="1" smtClean="0">
                              <a:solidFill>
                                <a:srgbClr val="FF0000"/>
                              </a:solidFill>
                              <a:latin typeface="Cambria Math" panose="02040503050406030204" pitchFamily="18" charset="0"/>
                            </a:rPr>
                            <m:t>𝛿</m:t>
                          </m:r>
                          <m:r>
                            <a:rPr lang="en-US" altLang="zh-CN" sz="1600" i="1" smtClean="0">
                              <a:solidFill>
                                <a:srgbClr val="FF0000"/>
                              </a:solidFill>
                              <a:latin typeface="Cambria Math" panose="02040503050406030204" pitchFamily="18" charset="0"/>
                            </a:rPr>
                            <m:t>𝑘</m:t>
                          </m:r>
                          <m:r>
                            <a:rPr lang="en-US" altLang="zh-CN" sz="1600" i="1">
                              <a:latin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𝑘</m:t>
                              </m:r>
                            </m:e>
                            <m:sub>
                              <m:r>
                                <a:rPr lang="en-US" altLang="zh-CN" sz="1600" i="1">
                                  <a:latin typeface="Cambria Math" panose="02040503050406030204" pitchFamily="18" charset="0"/>
                                  <a:ea typeface="Cambria Math" panose="02040503050406030204" pitchFamily="18" charset="0"/>
                                </a:rPr>
                                <m:t>𝑟</m:t>
                              </m:r>
                            </m:sub>
                          </m:sSub>
                          <m:r>
                            <a:rPr lang="en-US" altLang="zh-CN" sz="1600">
                              <a:latin typeface="Cambria Math" panose="02040503050406030204" pitchFamily="18" charset="0"/>
                              <a:ea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𝑢</m:t>
                              </m:r>
                            </m:e>
                            <m:sub>
                              <m:r>
                                <a:rPr lang="en-US" altLang="zh-CN" sz="1600">
                                  <a:latin typeface="Cambria Math" panose="02040503050406030204" pitchFamily="18" charset="0"/>
                                  <a:ea typeface="Cambria Math" panose="02040503050406030204" pitchFamily="18" charset="0"/>
                                </a:rPr>
                                <m:t>1</m:t>
                              </m:r>
                            </m:sub>
                          </m:sSub>
                          <m:sSup>
                            <m:sSupPr>
                              <m:ctrlPr>
                                <a:rPr lang="zh-CN" altLang="zh-CN" sz="1600" i="1">
                                  <a:latin typeface="Cambria Math" panose="02040503050406030204" pitchFamily="18" charset="0"/>
                                </a:rPr>
                              </m:ctrlPr>
                            </m:sSupPr>
                            <m:e>
                              <m:d>
                                <m:dPr>
                                  <m:ctrlPr>
                                    <a:rPr lang="zh-CN" altLang="zh-CN" sz="1600" i="1">
                                      <a:latin typeface="Cambria Math" panose="02040503050406030204" pitchFamily="18" charset="0"/>
                                    </a:rPr>
                                  </m:ctrlPr>
                                </m:dPr>
                                <m:e>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rPr>
                                        <m:t>𝜑</m:t>
                                      </m:r>
                                    </m:e>
                                    <m:sub>
                                      <m:r>
                                        <a:rPr lang="en-US" altLang="zh-CN" sz="1600">
                                          <a:latin typeface="Cambria Math" panose="02040503050406030204" pitchFamily="18" charset="0"/>
                                          <a:ea typeface="Cambria Math" panose="02040503050406030204" pitchFamily="18" charset="0"/>
                                        </a:rPr>
                                        <m:t>1</m:t>
                                      </m:r>
                                    </m:sub>
                                    <m:sup>
                                      <m:r>
                                        <a:rPr lang="en-US" altLang="zh-CN" sz="1600" i="1">
                                          <a:latin typeface="Cambria Math" panose="02040503050406030204" pitchFamily="18" charset="0"/>
                                          <a:ea typeface="Cambria Math" panose="02040503050406030204" pitchFamily="18" charset="0"/>
                                        </a:rPr>
                                        <m:t>′</m:t>
                                      </m:r>
                                    </m:sup>
                                  </m:sSubSup>
                                  <m:d>
                                    <m:dPr>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𝑋</m:t>
                                          </m:r>
                                        </m:e>
                                        <m:sub>
                                          <m:r>
                                            <a:rPr lang="en-US" altLang="zh-CN" sz="1600" i="1">
                                              <a:latin typeface="Cambria Math" panose="02040503050406030204" pitchFamily="18" charset="0"/>
                                              <a:ea typeface="Cambria Math" panose="02040503050406030204" pitchFamily="18" charset="0"/>
                                            </a:rPr>
                                            <m:t>𝑐</m:t>
                                          </m:r>
                                        </m:sub>
                                      </m:sSub>
                                    </m:e>
                                  </m:d>
                                </m:e>
                              </m:d>
                            </m:e>
                            <m:sup>
                              <m:r>
                                <a:rPr lang="en-US" altLang="zh-CN" sz="1600">
                                  <a:latin typeface="Cambria Math" panose="02040503050406030204" pitchFamily="18" charset="0"/>
                                  <a:ea typeface="Cambria Math" panose="02040503050406030204" pitchFamily="18" charset="0"/>
                                </a:rPr>
                                <m:t>2</m:t>
                              </m:r>
                            </m:sup>
                          </m:sSup>
                          <m:r>
                            <a:rPr lang="en-US" altLang="zh-CN" sz="1600" i="1">
                              <a:latin typeface="Cambria Math" panose="02040503050406030204" pitchFamily="18" charset="0"/>
                              <a:ea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𝑢</m:t>
                              </m:r>
                            </m:e>
                            <m:sub>
                              <m:r>
                                <a:rPr lang="en-US" altLang="zh-CN" sz="1600">
                                  <a:latin typeface="Cambria Math" panose="02040503050406030204" pitchFamily="18" charset="0"/>
                                  <a:ea typeface="Cambria Math" panose="02040503050406030204" pitchFamily="18" charset="0"/>
                                </a:rPr>
                                <m:t>2</m:t>
                              </m:r>
                            </m:sub>
                          </m:sSub>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rPr>
                                <m:t>𝜑</m:t>
                              </m:r>
                            </m:e>
                            <m:sub>
                              <m:r>
                                <a:rPr lang="en-US" altLang="zh-CN" sz="1600">
                                  <a:latin typeface="Cambria Math" panose="02040503050406030204" pitchFamily="18" charset="0"/>
                                  <a:ea typeface="Cambria Math" panose="02040503050406030204" pitchFamily="18" charset="0"/>
                                </a:rPr>
                                <m:t>1</m:t>
                              </m:r>
                            </m:sub>
                            <m:sup>
                              <m:r>
                                <a:rPr lang="en-US" altLang="zh-CN" sz="1600" i="1">
                                  <a:latin typeface="Cambria Math" panose="02040503050406030204" pitchFamily="18" charset="0"/>
                                  <a:ea typeface="Cambria Math" panose="02040503050406030204" pitchFamily="18" charset="0"/>
                                </a:rPr>
                                <m:t>′</m:t>
                              </m:r>
                            </m:sup>
                          </m:sSubSup>
                          <m:d>
                            <m:dPr>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𝑋</m:t>
                                  </m:r>
                                </m:e>
                                <m:sub>
                                  <m:r>
                                    <a:rPr lang="en-US" altLang="zh-CN" sz="1600" i="1">
                                      <a:latin typeface="Cambria Math" panose="02040503050406030204" pitchFamily="18" charset="0"/>
                                      <a:ea typeface="Cambria Math" panose="02040503050406030204" pitchFamily="18" charset="0"/>
                                    </a:rPr>
                                    <m:t>𝑐</m:t>
                                  </m:r>
                                </m:sub>
                              </m:sSub>
                            </m:e>
                          </m:d>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rPr>
                                <m:t>𝜑</m:t>
                              </m:r>
                            </m:e>
                            <m:sub>
                              <m:r>
                                <a:rPr lang="en-US" altLang="zh-CN" sz="1600">
                                  <a:latin typeface="Cambria Math" panose="02040503050406030204" pitchFamily="18" charset="0"/>
                                  <a:ea typeface="Cambria Math" panose="02040503050406030204" pitchFamily="18" charset="0"/>
                                </a:rPr>
                                <m:t>2</m:t>
                              </m:r>
                            </m:sub>
                            <m:sup>
                              <m:r>
                                <a:rPr lang="en-US" altLang="zh-CN" sz="1600" i="1">
                                  <a:latin typeface="Cambria Math" panose="02040503050406030204" pitchFamily="18" charset="0"/>
                                  <a:ea typeface="Cambria Math" panose="02040503050406030204" pitchFamily="18" charset="0"/>
                                </a:rPr>
                                <m:t>′</m:t>
                              </m:r>
                            </m:sup>
                          </m:sSubSup>
                          <m:d>
                            <m:dPr>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𝑋</m:t>
                                  </m:r>
                                </m:e>
                                <m:sub>
                                  <m:r>
                                    <a:rPr lang="en-US" altLang="zh-CN" sz="1600" i="1">
                                      <a:latin typeface="Cambria Math" panose="02040503050406030204" pitchFamily="18" charset="0"/>
                                      <a:ea typeface="Cambria Math" panose="02040503050406030204" pitchFamily="18" charset="0"/>
                                    </a:rPr>
                                    <m:t>𝑐</m:t>
                                  </m:r>
                                </m:sub>
                              </m:sSub>
                            </m:e>
                          </m:d>
                          <m:r>
                            <a:rPr lang="en-US" altLang="zh-CN" sz="1600">
                              <a:latin typeface="Cambria Math" panose="02040503050406030204" pitchFamily="18" charset="0"/>
                              <a:ea typeface="Cambria Math" panose="02040503050406030204" pitchFamily="18" charset="0"/>
                            </a:rPr>
                            <m:t>]</m:t>
                          </m:r>
                        </m:e>
                      </m:d>
                      <m:r>
                        <a:rPr lang="en-US" altLang="zh-CN" sz="1600" i="1">
                          <a:latin typeface="Cambria Math" panose="02040503050406030204" pitchFamily="18" charset="0"/>
                          <a:ea typeface="Cambria Math" panose="02040503050406030204" pitchFamily="18" charset="0"/>
                        </a:rPr>
                        <m:t>∗</m:t>
                      </m:r>
                      <m:d>
                        <m:dPr>
                          <m:ctrlPr>
                            <a:rPr lang="zh-CN" altLang="zh-CN" sz="1600" i="1">
                              <a:latin typeface="Cambria Math" panose="02040503050406030204" pitchFamily="18" charset="0"/>
                            </a:rPr>
                          </m:ctrlPr>
                        </m:dPr>
                        <m:e>
                          <m:r>
                            <a:rPr lang="en-US" altLang="zh-CN" sz="1600">
                              <a:latin typeface="Cambria Math" panose="02040503050406030204" pitchFamily="18" charset="0"/>
                              <a:ea typeface="Cambria Math" panose="02040503050406030204" pitchFamily="18" charset="0"/>
                            </a:rPr>
                            <m:t>1</m:t>
                          </m:r>
                          <m:r>
                            <a:rPr lang="en-US" altLang="zh-CN" sz="1600" i="1">
                              <a:latin typeface="Cambria Math" panose="02040503050406030204" pitchFamily="18" charset="0"/>
                              <a:ea typeface="Cambria Math" panose="02040503050406030204" pitchFamily="18" charset="0"/>
                            </a:rPr>
                            <m:t>−</m:t>
                          </m:r>
                          <m:r>
                            <a:rPr lang="en-US" altLang="zh-CN" sz="1600">
                              <a:latin typeface="Cambria Math" panose="02040503050406030204" pitchFamily="18" charset="0"/>
                              <a:ea typeface="Cambria Math" panose="02040503050406030204" pitchFamily="18" charset="0"/>
                            </a:rPr>
                            <m:t>2</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𝑢</m:t>
                              </m:r>
                            </m:e>
                            <m:sub>
                              <m:r>
                                <a:rPr lang="en-US" altLang="zh-CN" sz="1600">
                                  <a:latin typeface="Cambria Math" panose="02040503050406030204" pitchFamily="18" charset="0"/>
                                  <a:ea typeface="Cambria Math" panose="02040503050406030204" pitchFamily="18" charset="0"/>
                                </a:rPr>
                                <m:t>1</m:t>
                              </m:r>
                            </m:sub>
                          </m:sSub>
                          <m:nary>
                            <m:naryPr>
                              <m:limLoc m:val="subSup"/>
                              <m:ctrlPr>
                                <a:rPr lang="zh-CN" altLang="zh-CN" sz="1600" i="1">
                                  <a:latin typeface="Cambria Math" panose="02040503050406030204" pitchFamily="18" charset="0"/>
                                </a:rPr>
                              </m:ctrlPr>
                            </m:naryPr>
                            <m:sub>
                              <m:r>
                                <a:rPr lang="en-US" altLang="zh-CN" sz="1600">
                                  <a:latin typeface="Cambria Math" panose="02040503050406030204" pitchFamily="18" charset="0"/>
                                  <a:ea typeface="Cambria Math" panose="02040503050406030204" pitchFamily="18" charset="0"/>
                                </a:rPr>
                                <m:t>0</m:t>
                              </m:r>
                            </m:sub>
                            <m:sup>
                              <m:r>
                                <a:rPr lang="en-US" altLang="zh-CN" sz="1600">
                                  <a:latin typeface="Cambria Math" panose="02040503050406030204" pitchFamily="18" charset="0"/>
                                  <a:ea typeface="Cambria Math" panose="02040503050406030204" pitchFamily="18" charset="0"/>
                                </a:rPr>
                                <m:t>1</m:t>
                              </m:r>
                            </m:sup>
                            <m:e>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rPr>
                                    <m:t>𝜑</m:t>
                                  </m:r>
                                </m:e>
                                <m:sub>
                                  <m:r>
                                    <a:rPr lang="en-US" altLang="zh-CN" sz="1600">
                                      <a:latin typeface="Cambria Math" panose="02040503050406030204" pitchFamily="18" charset="0"/>
                                      <a:ea typeface="Cambria Math" panose="02040503050406030204" pitchFamily="18" charset="0"/>
                                    </a:rPr>
                                    <m:t>1</m:t>
                                  </m:r>
                                </m:sub>
                                <m:sup>
                                  <m:r>
                                    <a:rPr lang="en-US" altLang="zh-CN" sz="1600">
                                      <a:latin typeface="Cambria Math" panose="02040503050406030204" pitchFamily="18" charset="0"/>
                                      <a:ea typeface="Cambria Math" panose="02040503050406030204" pitchFamily="18" charset="0"/>
                                    </a:rPr>
                                    <m:t>3</m:t>
                                  </m:r>
                                </m:sup>
                              </m:sSubSup>
                              <m:r>
                                <a:rPr lang="en-US" altLang="zh-CN" sz="1600" i="1">
                                  <a:latin typeface="Cambria Math" panose="02040503050406030204" pitchFamily="18" charset="0"/>
                                  <a:ea typeface="Cambria Math" panose="02040503050406030204" pitchFamily="18" charset="0"/>
                                </a:rPr>
                                <m:t>𝑑𝑥</m:t>
                              </m:r>
                            </m:e>
                          </m:nary>
                          <m:r>
                            <a:rPr lang="en-US" altLang="zh-CN" sz="1600">
                              <a:latin typeface="Cambria Math" panose="02040503050406030204" pitchFamily="18" charset="0"/>
                              <a:ea typeface="Cambria Math" panose="02040503050406030204" pitchFamily="18" charset="0"/>
                            </a:rPr>
                            <m:t>+</m:t>
                          </m:r>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rPr>
                                <m:t>𝑢</m:t>
                              </m:r>
                            </m:e>
                            <m:sub>
                              <m:r>
                                <a:rPr lang="en-US" altLang="zh-CN" sz="1600">
                                  <a:latin typeface="Cambria Math" panose="02040503050406030204" pitchFamily="18" charset="0"/>
                                  <a:ea typeface="Cambria Math" panose="02040503050406030204" pitchFamily="18" charset="0"/>
                                </a:rPr>
                                <m:t>1</m:t>
                              </m:r>
                            </m:sub>
                            <m:sup>
                              <m:r>
                                <a:rPr lang="en-US" altLang="zh-CN" sz="1600">
                                  <a:latin typeface="Cambria Math" panose="02040503050406030204" pitchFamily="18" charset="0"/>
                                  <a:ea typeface="Cambria Math" panose="02040503050406030204" pitchFamily="18" charset="0"/>
                                </a:rPr>
                                <m:t>2</m:t>
                              </m:r>
                            </m:sup>
                          </m:sSubSup>
                          <m:nary>
                            <m:naryPr>
                              <m:limLoc m:val="subSup"/>
                              <m:ctrlPr>
                                <a:rPr lang="zh-CN" altLang="zh-CN" sz="1600" i="1">
                                  <a:latin typeface="Cambria Math" panose="02040503050406030204" pitchFamily="18" charset="0"/>
                                </a:rPr>
                              </m:ctrlPr>
                            </m:naryPr>
                            <m:sub>
                              <m:r>
                                <a:rPr lang="en-US" altLang="zh-CN" sz="1600">
                                  <a:latin typeface="Cambria Math" panose="02040503050406030204" pitchFamily="18" charset="0"/>
                                  <a:ea typeface="Cambria Math" panose="02040503050406030204" pitchFamily="18" charset="0"/>
                                </a:rPr>
                                <m:t>0</m:t>
                              </m:r>
                            </m:sub>
                            <m:sup>
                              <m:r>
                                <a:rPr lang="en-US" altLang="zh-CN" sz="1600">
                                  <a:latin typeface="Cambria Math" panose="02040503050406030204" pitchFamily="18" charset="0"/>
                                  <a:ea typeface="Cambria Math" panose="02040503050406030204" pitchFamily="18" charset="0"/>
                                </a:rPr>
                                <m:t>1</m:t>
                              </m:r>
                            </m:sup>
                            <m:e>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rPr>
                                    <m:t>𝜑</m:t>
                                  </m:r>
                                </m:e>
                                <m:sub>
                                  <m:r>
                                    <a:rPr lang="en-US" altLang="zh-CN" sz="1600">
                                      <a:latin typeface="Cambria Math" panose="02040503050406030204" pitchFamily="18" charset="0"/>
                                      <a:ea typeface="Cambria Math" panose="02040503050406030204" pitchFamily="18" charset="0"/>
                                    </a:rPr>
                                    <m:t>1</m:t>
                                  </m:r>
                                </m:sub>
                                <m:sup>
                                  <m:r>
                                    <a:rPr lang="en-US" altLang="zh-CN" sz="1600">
                                      <a:latin typeface="Cambria Math" panose="02040503050406030204" pitchFamily="18" charset="0"/>
                                      <a:ea typeface="Cambria Math" panose="02040503050406030204" pitchFamily="18" charset="0"/>
                                    </a:rPr>
                                    <m:t>4</m:t>
                                  </m:r>
                                </m:sup>
                              </m:sSubSup>
                              <m:r>
                                <a:rPr lang="en-US" altLang="zh-CN" sz="1600" i="1">
                                  <a:latin typeface="Cambria Math" panose="02040503050406030204" pitchFamily="18" charset="0"/>
                                  <a:ea typeface="Cambria Math" panose="02040503050406030204" pitchFamily="18" charset="0"/>
                                </a:rPr>
                                <m:t>𝑑𝑥</m:t>
                              </m:r>
                            </m:e>
                          </m:nary>
                        </m:e>
                      </m:d>
                      <m:r>
                        <a:rPr lang="en-US" altLang="zh-CN" sz="1600" i="1">
                          <a:latin typeface="Cambria Math" panose="02040503050406030204" pitchFamily="18" charset="0"/>
                          <a:ea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𝛼</m:t>
                          </m:r>
                        </m:e>
                        <m:sub>
                          <m:r>
                            <a:rPr lang="en-US" altLang="zh-CN" sz="1600">
                              <a:latin typeface="Cambria Math" panose="02040503050406030204" pitchFamily="18" charset="0"/>
                              <a:ea typeface="Cambria Math" panose="02040503050406030204" pitchFamily="18" charset="0"/>
                            </a:rPr>
                            <m:t>1</m:t>
                          </m:r>
                        </m:sub>
                      </m:sSub>
                      <m:nary>
                        <m:naryPr>
                          <m:limLoc m:val="subSup"/>
                          <m:ctrlPr>
                            <a:rPr lang="zh-CN" altLang="zh-CN" sz="1600" i="1">
                              <a:latin typeface="Cambria Math" panose="02040503050406030204" pitchFamily="18" charset="0"/>
                            </a:rPr>
                          </m:ctrlPr>
                        </m:naryPr>
                        <m:sub>
                          <m:r>
                            <a:rPr lang="en-US" altLang="zh-CN" sz="1600">
                              <a:latin typeface="Cambria Math" panose="02040503050406030204" pitchFamily="18" charset="0"/>
                              <a:ea typeface="Cambria Math" panose="02040503050406030204" pitchFamily="18" charset="0"/>
                            </a:rPr>
                            <m:t>0</m:t>
                          </m:r>
                        </m:sub>
                        <m:sup>
                          <m:r>
                            <a:rPr lang="en-US" altLang="zh-CN" sz="1600">
                              <a:latin typeface="Cambria Math" panose="02040503050406030204" pitchFamily="18" charset="0"/>
                              <a:ea typeface="Cambria Math" panose="02040503050406030204" pitchFamily="18" charset="0"/>
                            </a:rPr>
                            <m:t>1</m:t>
                          </m:r>
                        </m:sup>
                        <m:e>
                          <m:sSup>
                            <m:sSupPr>
                              <m:ctrlPr>
                                <a:rPr lang="zh-CN" altLang="zh-CN" sz="1600" i="1">
                                  <a:latin typeface="Cambria Math" panose="02040503050406030204" pitchFamily="18" charset="0"/>
                                </a:rPr>
                              </m:ctrlPr>
                            </m:sSupPr>
                            <m:e>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rPr>
                                    <m:t>𝜑</m:t>
                                  </m:r>
                                </m:e>
                                <m:sub>
                                  <m:r>
                                    <a:rPr lang="en-US" altLang="zh-CN" sz="1600">
                                      <a:latin typeface="Cambria Math" panose="02040503050406030204" pitchFamily="18" charset="0"/>
                                      <a:ea typeface="Cambria Math" panose="02040503050406030204" pitchFamily="18" charset="0"/>
                                    </a:rPr>
                                    <m:t>1</m:t>
                                  </m:r>
                                </m:sub>
                                <m:sup>
                                  <m:r>
                                    <a:rPr lang="en-US" altLang="zh-CN" sz="1600" i="1">
                                      <a:latin typeface="Cambria Math" panose="02040503050406030204" pitchFamily="18" charset="0"/>
                                      <a:ea typeface="Cambria Math" panose="02040503050406030204" pitchFamily="18" charset="0"/>
                                    </a:rPr>
                                    <m:t>′</m:t>
                                  </m:r>
                                </m:sup>
                              </m:sSubSup>
                            </m:e>
                            <m:sup>
                              <m:r>
                                <a:rPr lang="en-US" altLang="zh-CN" sz="1600">
                                  <a:latin typeface="Cambria Math" panose="02040503050406030204" pitchFamily="18" charset="0"/>
                                  <a:ea typeface="Cambria Math" panose="02040503050406030204" pitchFamily="18" charset="0"/>
                                </a:rPr>
                                <m:t>2</m:t>
                              </m:r>
                            </m:sup>
                          </m:sSup>
                          <m:r>
                            <a:rPr lang="en-US" altLang="zh-CN" sz="1600" i="1">
                              <a:latin typeface="Cambria Math" panose="02040503050406030204" pitchFamily="18" charset="0"/>
                              <a:ea typeface="Cambria Math" panose="02040503050406030204" pitchFamily="18" charset="0"/>
                            </a:rPr>
                            <m:t>𝑑𝑥</m:t>
                          </m:r>
                        </m:e>
                      </m:nary>
                      <m:d>
                        <m:dPr>
                          <m:ctrlPr>
                            <a:rPr lang="zh-CN" altLang="zh-CN" sz="1600" i="1">
                              <a:latin typeface="Cambria Math" panose="02040503050406030204" pitchFamily="18" charset="0"/>
                            </a:rPr>
                          </m:ctrlPr>
                        </m:dPr>
                        <m:e>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rPr>
                                <m:t>𝑢</m:t>
                              </m:r>
                            </m:e>
                            <m:sub>
                              <m:r>
                                <a:rPr lang="en-US" altLang="zh-CN" sz="1600">
                                  <a:latin typeface="Cambria Math" panose="02040503050406030204" pitchFamily="18" charset="0"/>
                                  <a:ea typeface="Cambria Math" panose="02040503050406030204" pitchFamily="18" charset="0"/>
                                </a:rPr>
                                <m:t>1</m:t>
                              </m:r>
                            </m:sub>
                            <m:sup>
                              <m:r>
                                <a:rPr lang="en-US" altLang="zh-CN" sz="1600">
                                  <a:latin typeface="Cambria Math" panose="02040503050406030204" pitchFamily="18" charset="0"/>
                                  <a:ea typeface="Cambria Math" panose="02040503050406030204" pitchFamily="18" charset="0"/>
                                </a:rPr>
                                <m:t>3</m:t>
                              </m:r>
                            </m:sup>
                          </m:sSubSup>
                          <m:nary>
                            <m:naryPr>
                              <m:limLoc m:val="subSup"/>
                              <m:ctrlPr>
                                <a:rPr lang="zh-CN" altLang="zh-CN" sz="1600" i="1">
                                  <a:latin typeface="Cambria Math" panose="02040503050406030204" pitchFamily="18" charset="0"/>
                                </a:rPr>
                              </m:ctrlPr>
                            </m:naryPr>
                            <m:sub>
                              <m:r>
                                <a:rPr lang="en-US" altLang="zh-CN" sz="1600">
                                  <a:latin typeface="Cambria Math" panose="02040503050406030204" pitchFamily="18" charset="0"/>
                                  <a:ea typeface="Cambria Math" panose="02040503050406030204" pitchFamily="18" charset="0"/>
                                </a:rPr>
                                <m:t>0</m:t>
                              </m:r>
                            </m:sub>
                            <m:sup>
                              <m:r>
                                <a:rPr lang="en-US" altLang="zh-CN" sz="1600">
                                  <a:latin typeface="Cambria Math" panose="02040503050406030204" pitchFamily="18" charset="0"/>
                                  <a:ea typeface="Cambria Math" panose="02040503050406030204" pitchFamily="18" charset="0"/>
                                </a:rPr>
                                <m:t>1</m:t>
                              </m:r>
                            </m:sup>
                            <m:e>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rPr>
                                    <m:t>𝜑</m:t>
                                  </m:r>
                                </m:e>
                                <m:sub>
                                  <m:r>
                                    <a:rPr lang="en-US" altLang="zh-CN" sz="1600">
                                      <a:latin typeface="Cambria Math" panose="02040503050406030204" pitchFamily="18" charset="0"/>
                                      <a:ea typeface="Cambria Math" panose="02040503050406030204" pitchFamily="18" charset="0"/>
                                    </a:rPr>
                                    <m:t>1</m:t>
                                  </m:r>
                                </m:sub>
                                <m:sup>
                                  <m:r>
                                    <a:rPr lang="en-US" altLang="zh-CN" sz="1600" i="1">
                                      <a:latin typeface="Cambria Math" panose="02040503050406030204" pitchFamily="18" charset="0"/>
                                      <a:ea typeface="Cambria Math" panose="02040503050406030204" pitchFamily="18" charset="0"/>
                                    </a:rPr>
                                    <m:t>′′</m:t>
                                  </m:r>
                                </m:sup>
                              </m:sSubSup>
                              <m:sSub>
                                <m:sSubPr>
                                  <m:ctrlPr>
                                    <a:rPr lang="zh-CN" altLang="zh-CN" sz="1600" i="1">
                                      <a:latin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𝜑</m:t>
                                  </m:r>
                                </m:e>
                                <m:sub>
                                  <m:r>
                                    <a:rPr lang="en-US" altLang="zh-CN" sz="1600">
                                      <a:latin typeface="Cambria Math" panose="02040503050406030204" pitchFamily="18" charset="0"/>
                                      <a:ea typeface="Cambria Math" panose="02040503050406030204" pitchFamily="18" charset="0"/>
                                    </a:rPr>
                                    <m:t>1</m:t>
                                  </m:r>
                                </m:sub>
                              </m:sSub>
                              <m:r>
                                <a:rPr lang="en-US" altLang="zh-CN" sz="1600" i="1">
                                  <a:latin typeface="Cambria Math" panose="02040503050406030204" pitchFamily="18" charset="0"/>
                                  <a:ea typeface="Cambria Math" panose="02040503050406030204" pitchFamily="18" charset="0"/>
                                </a:rPr>
                                <m:t>𝑑𝑥</m:t>
                              </m:r>
                            </m:e>
                          </m:nary>
                          <m:r>
                            <a:rPr lang="en-US" altLang="zh-CN" sz="1600" i="1">
                              <a:latin typeface="Cambria Math" panose="02040503050406030204" pitchFamily="18" charset="0"/>
                              <a:ea typeface="Cambria Math" panose="02040503050406030204" pitchFamily="18" charset="0"/>
                            </a:rPr>
                            <m:t>−</m:t>
                          </m:r>
                          <m:r>
                            <a:rPr lang="en-US" altLang="zh-CN" sz="1600">
                              <a:latin typeface="Cambria Math" panose="02040503050406030204" pitchFamily="18" charset="0"/>
                              <a:ea typeface="Cambria Math" panose="02040503050406030204" pitchFamily="18" charset="0"/>
                            </a:rPr>
                            <m:t>2</m:t>
                          </m:r>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rPr>
                                <m:t>𝑢</m:t>
                              </m:r>
                            </m:e>
                            <m:sub>
                              <m:r>
                                <a:rPr lang="en-US" altLang="zh-CN" sz="1600">
                                  <a:latin typeface="Cambria Math" panose="02040503050406030204" pitchFamily="18" charset="0"/>
                                  <a:ea typeface="Cambria Math" panose="02040503050406030204" pitchFamily="18" charset="0"/>
                                </a:rPr>
                                <m:t>1</m:t>
                              </m:r>
                            </m:sub>
                            <m:sup>
                              <m:r>
                                <a:rPr lang="en-US" altLang="zh-CN" sz="1600">
                                  <a:latin typeface="Cambria Math" panose="02040503050406030204" pitchFamily="18" charset="0"/>
                                  <a:ea typeface="Cambria Math" panose="02040503050406030204" pitchFamily="18" charset="0"/>
                                </a:rPr>
                                <m:t>4</m:t>
                              </m:r>
                            </m:sup>
                          </m:sSubSup>
                          <m:nary>
                            <m:naryPr>
                              <m:limLoc m:val="subSup"/>
                              <m:ctrlPr>
                                <a:rPr lang="zh-CN" altLang="zh-CN" sz="1600" i="1">
                                  <a:latin typeface="Cambria Math" panose="02040503050406030204" pitchFamily="18" charset="0"/>
                                </a:rPr>
                              </m:ctrlPr>
                            </m:naryPr>
                            <m:sub>
                              <m:r>
                                <a:rPr lang="en-US" altLang="zh-CN" sz="1600">
                                  <a:latin typeface="Cambria Math" panose="02040503050406030204" pitchFamily="18" charset="0"/>
                                  <a:ea typeface="Cambria Math" panose="02040503050406030204" pitchFamily="18" charset="0"/>
                                </a:rPr>
                                <m:t>0</m:t>
                              </m:r>
                            </m:sub>
                            <m:sup>
                              <m:r>
                                <a:rPr lang="en-US" altLang="zh-CN" sz="1600">
                                  <a:latin typeface="Cambria Math" panose="02040503050406030204" pitchFamily="18" charset="0"/>
                                  <a:ea typeface="Cambria Math" panose="02040503050406030204" pitchFamily="18" charset="0"/>
                                </a:rPr>
                                <m:t>1</m:t>
                              </m:r>
                            </m:sup>
                            <m:e>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rPr>
                                    <m:t>𝜑</m:t>
                                  </m:r>
                                </m:e>
                                <m:sub>
                                  <m:r>
                                    <a:rPr lang="en-US" altLang="zh-CN" sz="1600">
                                      <a:latin typeface="Cambria Math" panose="02040503050406030204" pitchFamily="18" charset="0"/>
                                      <a:ea typeface="Cambria Math" panose="02040503050406030204" pitchFamily="18" charset="0"/>
                                    </a:rPr>
                                    <m:t>1</m:t>
                                  </m:r>
                                </m:sub>
                                <m:sup>
                                  <m:r>
                                    <a:rPr lang="en-US" altLang="zh-CN" sz="1600" i="1">
                                      <a:latin typeface="Cambria Math" panose="02040503050406030204" pitchFamily="18" charset="0"/>
                                      <a:ea typeface="Cambria Math" panose="02040503050406030204" pitchFamily="18" charset="0"/>
                                    </a:rPr>
                                    <m:t>′′</m:t>
                                  </m:r>
                                </m:sup>
                              </m:sSubSup>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rPr>
                                    <m:t>𝜑</m:t>
                                  </m:r>
                                </m:e>
                                <m:sub>
                                  <m:r>
                                    <a:rPr lang="en-US" altLang="zh-CN" sz="1600">
                                      <a:latin typeface="Cambria Math" panose="02040503050406030204" pitchFamily="18" charset="0"/>
                                      <a:ea typeface="Cambria Math" panose="02040503050406030204" pitchFamily="18" charset="0"/>
                                    </a:rPr>
                                    <m:t>1</m:t>
                                  </m:r>
                                </m:sub>
                                <m:sup>
                                  <m:r>
                                    <a:rPr lang="en-US" altLang="zh-CN" sz="1600">
                                      <a:latin typeface="Cambria Math" panose="02040503050406030204" pitchFamily="18" charset="0"/>
                                      <a:ea typeface="Cambria Math" panose="02040503050406030204" pitchFamily="18" charset="0"/>
                                    </a:rPr>
                                    <m:t>2</m:t>
                                  </m:r>
                                </m:sup>
                              </m:sSubSup>
                              <m:r>
                                <a:rPr lang="en-US" altLang="zh-CN" sz="1600" i="1">
                                  <a:latin typeface="Cambria Math" panose="02040503050406030204" pitchFamily="18" charset="0"/>
                                  <a:ea typeface="Cambria Math" panose="02040503050406030204" pitchFamily="18" charset="0"/>
                                </a:rPr>
                                <m:t>𝑑𝑥</m:t>
                              </m:r>
                            </m:e>
                          </m:nary>
                          <m:r>
                            <a:rPr lang="en-US" altLang="zh-CN" sz="1600">
                              <a:latin typeface="Cambria Math" panose="02040503050406030204" pitchFamily="18" charset="0"/>
                              <a:ea typeface="Cambria Math" panose="02040503050406030204" pitchFamily="18" charset="0"/>
                            </a:rPr>
                            <m:t>+</m:t>
                          </m:r>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rPr>
                                <m:t>𝑢</m:t>
                              </m:r>
                            </m:e>
                            <m:sub>
                              <m:r>
                                <a:rPr lang="en-US" altLang="zh-CN" sz="1600">
                                  <a:latin typeface="Cambria Math" panose="02040503050406030204" pitchFamily="18" charset="0"/>
                                  <a:ea typeface="Cambria Math" panose="02040503050406030204" pitchFamily="18" charset="0"/>
                                </a:rPr>
                                <m:t>1</m:t>
                              </m:r>
                            </m:sub>
                            <m:sup>
                              <m:r>
                                <a:rPr lang="en-US" altLang="zh-CN" sz="1600">
                                  <a:latin typeface="Cambria Math" panose="02040503050406030204" pitchFamily="18" charset="0"/>
                                  <a:ea typeface="Cambria Math" panose="02040503050406030204" pitchFamily="18" charset="0"/>
                                </a:rPr>
                                <m:t>5</m:t>
                              </m:r>
                            </m:sup>
                          </m:sSubSup>
                          <m:nary>
                            <m:naryPr>
                              <m:limLoc m:val="subSup"/>
                              <m:ctrlPr>
                                <a:rPr lang="zh-CN" altLang="zh-CN" sz="1600" i="1">
                                  <a:latin typeface="Cambria Math" panose="02040503050406030204" pitchFamily="18" charset="0"/>
                                </a:rPr>
                              </m:ctrlPr>
                            </m:naryPr>
                            <m:sub>
                              <m:r>
                                <a:rPr lang="en-US" altLang="zh-CN" sz="1600">
                                  <a:latin typeface="Cambria Math" panose="02040503050406030204" pitchFamily="18" charset="0"/>
                                  <a:ea typeface="Cambria Math" panose="02040503050406030204" pitchFamily="18" charset="0"/>
                                </a:rPr>
                                <m:t>0</m:t>
                              </m:r>
                            </m:sub>
                            <m:sup>
                              <m:r>
                                <a:rPr lang="en-US" altLang="zh-CN" sz="1600">
                                  <a:latin typeface="Cambria Math" panose="02040503050406030204" pitchFamily="18" charset="0"/>
                                  <a:ea typeface="Cambria Math" panose="02040503050406030204" pitchFamily="18" charset="0"/>
                                </a:rPr>
                                <m:t>1</m:t>
                              </m:r>
                            </m:sup>
                            <m:e>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rPr>
                                    <m:t>𝜑</m:t>
                                  </m:r>
                                </m:e>
                                <m:sub>
                                  <m:r>
                                    <a:rPr lang="en-US" altLang="zh-CN" sz="1600">
                                      <a:latin typeface="Cambria Math" panose="02040503050406030204" pitchFamily="18" charset="0"/>
                                      <a:ea typeface="Cambria Math" panose="02040503050406030204" pitchFamily="18" charset="0"/>
                                    </a:rPr>
                                    <m:t>1</m:t>
                                  </m:r>
                                </m:sub>
                                <m:sup>
                                  <m:r>
                                    <a:rPr lang="en-US" altLang="zh-CN" sz="1600" i="1">
                                      <a:latin typeface="Cambria Math" panose="02040503050406030204" pitchFamily="18" charset="0"/>
                                      <a:ea typeface="Cambria Math" panose="02040503050406030204" pitchFamily="18" charset="0"/>
                                    </a:rPr>
                                    <m:t>′′</m:t>
                                  </m:r>
                                </m:sup>
                              </m:sSubSup>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rPr>
                                    <m:t>𝜑</m:t>
                                  </m:r>
                                </m:e>
                                <m:sub>
                                  <m:r>
                                    <a:rPr lang="en-US" altLang="zh-CN" sz="1600">
                                      <a:latin typeface="Cambria Math" panose="02040503050406030204" pitchFamily="18" charset="0"/>
                                      <a:ea typeface="Cambria Math" panose="02040503050406030204" pitchFamily="18" charset="0"/>
                                    </a:rPr>
                                    <m:t>1</m:t>
                                  </m:r>
                                </m:sub>
                                <m:sup>
                                  <m:r>
                                    <a:rPr lang="en-US" altLang="zh-CN" sz="1600">
                                      <a:latin typeface="Cambria Math" panose="02040503050406030204" pitchFamily="18" charset="0"/>
                                      <a:ea typeface="Cambria Math" panose="02040503050406030204" pitchFamily="18" charset="0"/>
                                    </a:rPr>
                                    <m:t>3</m:t>
                                  </m:r>
                                </m:sup>
                              </m:sSubSup>
                              <m:r>
                                <a:rPr lang="en-US" altLang="zh-CN" sz="1600" i="1">
                                  <a:latin typeface="Cambria Math" panose="02040503050406030204" pitchFamily="18" charset="0"/>
                                  <a:ea typeface="Cambria Math" panose="02040503050406030204" pitchFamily="18" charset="0"/>
                                </a:rPr>
                                <m:t>𝑑𝑥</m:t>
                              </m:r>
                            </m:e>
                          </m:nary>
                        </m:e>
                      </m:d>
                      <m:r>
                        <a:rPr lang="en-US" altLang="zh-CN" sz="1600">
                          <a:latin typeface="Cambria Math" panose="02040503050406030204" pitchFamily="18" charset="0"/>
                          <a:ea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𝛼</m:t>
                          </m:r>
                        </m:e>
                        <m:sub>
                          <m:r>
                            <a:rPr lang="en-US" altLang="zh-CN" sz="1600">
                              <a:latin typeface="Cambria Math" panose="02040503050406030204" pitchFamily="18" charset="0"/>
                              <a:ea typeface="Cambria Math" panose="02040503050406030204" pitchFamily="18" charset="0"/>
                            </a:rPr>
                            <m:t>2</m:t>
                          </m:r>
                        </m:sub>
                      </m:sSub>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𝑉</m:t>
                                  </m:r>
                                </m:e>
                                <m:sub>
                                  <m:r>
                                    <a:rPr lang="en-US" altLang="zh-CN" sz="1600" i="1">
                                      <a:latin typeface="Cambria Math" panose="02040503050406030204" pitchFamily="18" charset="0"/>
                                      <a:ea typeface="Cambria Math" panose="02040503050406030204" pitchFamily="18" charset="0"/>
                                    </a:rPr>
                                    <m:t>𝐷𝐶</m:t>
                                  </m:r>
                                  <m:r>
                                    <a:rPr lang="en-US" altLang="zh-CN" sz="1600" i="1">
                                      <a:latin typeface="Cambria Math" panose="02040503050406030204" pitchFamily="18" charset="0"/>
                                      <a:ea typeface="Cambria Math" panose="02040503050406030204" pitchFamily="18" charset="0"/>
                                    </a:rPr>
                                    <m:t>1</m:t>
                                  </m:r>
                                </m:sub>
                              </m:sSub>
                              <m:r>
                                <a:rPr lang="en-US" altLang="zh-CN" sz="1600">
                                  <a:latin typeface="Cambria Math" panose="02040503050406030204" pitchFamily="18" charset="0"/>
                                  <a:ea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𝑉</m:t>
                                  </m:r>
                                </m:e>
                                <m:sub>
                                  <m:r>
                                    <a:rPr lang="en-US" altLang="zh-CN" sz="1600" i="1">
                                      <a:latin typeface="Cambria Math" panose="02040503050406030204" pitchFamily="18" charset="0"/>
                                      <a:ea typeface="Cambria Math" panose="02040503050406030204" pitchFamily="18" charset="0"/>
                                    </a:rPr>
                                    <m:t>𝐴𝐶</m:t>
                                  </m:r>
                                  <m:r>
                                    <a:rPr lang="en-US" altLang="zh-CN" sz="1600" i="1">
                                      <a:latin typeface="Cambria Math" panose="02040503050406030204" pitchFamily="18" charset="0"/>
                                      <a:ea typeface="Cambria Math" panose="02040503050406030204" pitchFamily="18" charset="0"/>
                                    </a:rPr>
                                    <m:t>1</m:t>
                                  </m:r>
                                </m:sub>
                              </m:sSub>
                              <m:func>
                                <m:funcPr>
                                  <m:ctrlPr>
                                    <a:rPr lang="zh-CN" altLang="zh-CN" sz="1600" i="1">
                                      <a:latin typeface="Cambria Math" panose="02040503050406030204" pitchFamily="18" charset="0"/>
                                    </a:rPr>
                                  </m:ctrlPr>
                                </m:funcPr>
                                <m:fName>
                                  <m:r>
                                    <m:rPr>
                                      <m:sty m:val="p"/>
                                    </m:rPr>
                                    <a:rPr lang="en-US" altLang="zh-CN" sz="1600">
                                      <a:latin typeface="Cambria Math" panose="02040503050406030204" pitchFamily="18" charset="0"/>
                                      <a:ea typeface="Cambria Math" panose="02040503050406030204" pitchFamily="18" charset="0"/>
                                    </a:rPr>
                                    <m:t>cos</m:t>
                                  </m:r>
                                </m:fName>
                                <m:e>
                                  <m:d>
                                    <m:dPr>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𝛺</m:t>
                                          </m:r>
                                        </m:e>
                                        <m:sub>
                                          <m:r>
                                            <a:rPr lang="en-US" altLang="zh-CN" sz="1600">
                                              <a:latin typeface="Cambria Math" panose="02040503050406030204" pitchFamily="18" charset="0"/>
                                              <a:ea typeface="Cambria Math" panose="02040503050406030204" pitchFamily="18" charset="0"/>
                                            </a:rPr>
                                            <m:t>2</m:t>
                                          </m:r>
                                        </m:sub>
                                      </m:sSub>
                                      <m:r>
                                        <a:rPr lang="en-US" altLang="zh-CN" sz="1600" i="1">
                                          <a:latin typeface="Cambria Math" panose="02040503050406030204" pitchFamily="18" charset="0"/>
                                          <a:ea typeface="Cambria Math" panose="02040503050406030204" pitchFamily="18" charset="0"/>
                                        </a:rPr>
                                        <m:t>𝑡</m:t>
                                      </m:r>
                                    </m:e>
                                  </m:d>
                                </m:e>
                              </m:func>
                            </m:e>
                          </m:d>
                        </m:e>
                        <m:sup>
                          <m:r>
                            <a:rPr lang="en-US" altLang="zh-CN" sz="1600">
                              <a:latin typeface="Cambria Math" panose="02040503050406030204" pitchFamily="18" charset="0"/>
                              <a:ea typeface="Cambria Math" panose="02040503050406030204" pitchFamily="18" charset="0"/>
                            </a:rPr>
                            <m:t>2</m:t>
                          </m:r>
                        </m:sup>
                      </m:sSup>
                      <m:nary>
                        <m:naryPr>
                          <m:limLoc m:val="subSup"/>
                          <m:ctrlPr>
                            <a:rPr lang="zh-CN" altLang="zh-CN" sz="1600" i="1">
                              <a:latin typeface="Cambria Math" panose="02040503050406030204" pitchFamily="18" charset="0"/>
                            </a:rPr>
                          </m:ctrlPr>
                        </m:naryPr>
                        <m:sub>
                          <m:r>
                            <a:rPr lang="en-US" altLang="zh-CN" sz="1600">
                              <a:latin typeface="Cambria Math" panose="02040503050406030204" pitchFamily="18" charset="0"/>
                              <a:ea typeface="Cambria Math" panose="02040503050406030204" pitchFamily="18" charset="0"/>
                            </a:rPr>
                            <m:t>0</m:t>
                          </m:r>
                        </m:sub>
                        <m:sup>
                          <m:r>
                            <a:rPr lang="en-US" altLang="zh-CN" sz="1600">
                              <a:latin typeface="Cambria Math" panose="02040503050406030204" pitchFamily="18" charset="0"/>
                              <a:ea typeface="Cambria Math" panose="02040503050406030204" pitchFamily="18" charset="0"/>
                            </a:rPr>
                            <m:t>1</m:t>
                          </m:r>
                        </m:sup>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𝜑</m:t>
                              </m:r>
                            </m:e>
                            <m:sub>
                              <m:r>
                                <a:rPr lang="en-US" altLang="zh-CN" sz="1600">
                                  <a:latin typeface="Cambria Math" panose="02040503050406030204" pitchFamily="18" charset="0"/>
                                  <a:ea typeface="Cambria Math" panose="02040503050406030204" pitchFamily="18" charset="0"/>
                                </a:rPr>
                                <m:t>1</m:t>
                              </m:r>
                            </m:sub>
                          </m:sSub>
                          <m:r>
                            <a:rPr lang="en-US" altLang="zh-CN" sz="1600" i="1">
                              <a:latin typeface="Cambria Math" panose="02040503050406030204" pitchFamily="18" charset="0"/>
                              <a:ea typeface="Cambria Math" panose="02040503050406030204" pitchFamily="18" charset="0"/>
                            </a:rPr>
                            <m:t>𝑑𝑥</m:t>
                          </m:r>
                        </m:e>
                      </m:nary>
                      <m:d>
                        <m:dPr>
                          <m:ctrlPr>
                            <a:rPr lang="en-US" altLang="zh-CN" sz="1600" b="0" i="1" smtClean="0">
                              <a:latin typeface="Cambria Math" panose="02040503050406030204" pitchFamily="18" charset="0"/>
                              <a:ea typeface="Cambria Math" panose="02040503050406030204" pitchFamily="18" charset="0"/>
                            </a:rPr>
                          </m:ctrlPr>
                        </m:dPr>
                        <m:e>
                          <m:r>
                            <a:rPr lang="en-US" altLang="zh-CN" sz="1600" b="0" i="1" smtClean="0">
                              <a:latin typeface="Cambria Math" panose="02040503050406030204" pitchFamily="18" charset="0"/>
                              <a:ea typeface="Cambria Math" panose="02040503050406030204" pitchFamily="18" charset="0"/>
                            </a:rPr>
                            <m:t>1</m:t>
                          </m:r>
                        </m:e>
                      </m:d>
                    </m:oMath>
                  </m:oMathPara>
                </a14:m>
                <a:endParaRPr lang="en-US" altLang="zh-CN" sz="1600" dirty="0"/>
              </a:p>
              <a:p>
                <a:pPr marL="0" indent="0" algn="ctr">
                  <a:lnSpc>
                    <a:spcPct val="150000"/>
                  </a:lnSpc>
                  <a:buNone/>
                </a:pPr>
                <a14:m>
                  <m:oMathPara xmlns:m="http://schemas.openxmlformats.org/officeDocument/2006/math">
                    <m:oMathParaPr>
                      <m:jc m:val="center"/>
                    </m:oMathParaPr>
                    <m:oMath xmlns:m="http://schemas.openxmlformats.org/officeDocument/2006/math">
                      <m:d>
                        <m:dPr>
                          <m:ctrlPr>
                            <a:rPr lang="zh-CN" altLang="zh-CN" sz="1600" i="1" smtClean="0">
                              <a:effectLst/>
                              <a:latin typeface="Cambria Math" panose="02040503050406030204" pitchFamily="18" charset="0"/>
                              <a:ea typeface="Cambria Math" panose="02040503050406030204" pitchFamily="18" charset="0"/>
                            </a:rPr>
                          </m:ctrlPr>
                        </m:dPr>
                        <m:e>
                          <m:f>
                            <m:fPr>
                              <m:ctrlPr>
                                <a:rPr lang="zh-CN" altLang="zh-CN" sz="1600" i="1">
                                  <a:effectLst/>
                                  <a:latin typeface="Cambria Math" panose="02040503050406030204" pitchFamily="18" charset="0"/>
                                  <a:ea typeface="Cambria Math" panose="02040503050406030204" pitchFamily="18" charset="0"/>
                                </a:rPr>
                              </m:ctrlPr>
                            </m:fPr>
                            <m:num>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rPr>
                                    <m:t>𝜕</m:t>
                                  </m:r>
                                </m:e>
                                <m:sup>
                                  <m:r>
                                    <a:rPr lang="en-US" altLang="zh-CN" sz="1600">
                                      <a:effectLst/>
                                      <a:latin typeface="Cambria Math" panose="02040503050406030204" pitchFamily="18" charset="0"/>
                                      <a:ea typeface="宋体" panose="02010600030101010101" pitchFamily="2" charset="-122"/>
                                    </a:rPr>
                                    <m:t>2</m:t>
                                  </m:r>
                                </m:sup>
                              </m:sSup>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rPr>
                                    <m:t>𝑢</m:t>
                                  </m:r>
                                </m:e>
                                <m:sub>
                                  <m:r>
                                    <a:rPr lang="en-US" altLang="zh-CN" sz="1600">
                                      <a:effectLst/>
                                      <a:latin typeface="Cambria Math" panose="02040503050406030204" pitchFamily="18" charset="0"/>
                                      <a:ea typeface="宋体" panose="02010600030101010101" pitchFamily="2" charset="-122"/>
                                    </a:rPr>
                                    <m:t>2</m:t>
                                  </m:r>
                                </m:sub>
                              </m:sSub>
                            </m:num>
                            <m:den>
                              <m:r>
                                <a:rPr lang="en-US" altLang="zh-CN" sz="1600" i="1">
                                  <a:effectLst/>
                                  <a:latin typeface="Cambria Math" panose="02040503050406030204" pitchFamily="18" charset="0"/>
                                  <a:ea typeface="宋体" panose="02010600030101010101" pitchFamily="2" charset="-122"/>
                                </a:rPr>
                                <m:t>𝜕</m:t>
                              </m:r>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rPr>
                                    <m:t>𝑡</m:t>
                                  </m:r>
                                </m:e>
                                <m:sup>
                                  <m:r>
                                    <a:rPr lang="en-US" altLang="zh-CN" sz="1600">
                                      <a:effectLst/>
                                      <a:latin typeface="Cambria Math" panose="02040503050406030204" pitchFamily="18" charset="0"/>
                                      <a:ea typeface="宋体" panose="02010600030101010101" pitchFamily="2" charset="-122"/>
                                    </a:rPr>
                                    <m:t>2</m:t>
                                  </m:r>
                                </m:sup>
                              </m:sSup>
                            </m:den>
                          </m:f>
                          <m:r>
                            <a:rPr lang="en-US" altLang="zh-CN" sz="1600">
                              <a:effectLst/>
                              <a:latin typeface="Cambria Math" panose="02040503050406030204" pitchFamily="18" charset="0"/>
                              <a:ea typeface="宋体" panose="02010600030101010101" pitchFamily="2" charset="-122"/>
                            </a:rPr>
                            <m:t>(1+</m:t>
                          </m:r>
                          <m:r>
                            <a:rPr lang="en-US" altLang="zh-CN" sz="1600" i="1" smtClean="0">
                              <a:solidFill>
                                <a:srgbClr val="00B0F0"/>
                              </a:solidFill>
                              <a:latin typeface="Cambria Math" panose="02040503050406030204" pitchFamily="18" charset="0"/>
                            </a:rPr>
                            <m:t>𝛿</m:t>
                          </m:r>
                          <m:r>
                            <a:rPr lang="en-US" altLang="zh-CN" sz="1600" i="1">
                              <a:solidFill>
                                <a:srgbClr val="00B0F0"/>
                              </a:solidFill>
                              <a:effectLst/>
                              <a:latin typeface="Cambria Math" panose="02040503050406030204" pitchFamily="18" charset="0"/>
                              <a:ea typeface="宋体" panose="02010600030101010101" pitchFamily="2" charset="-122"/>
                            </a:rPr>
                            <m:t>𝑚</m:t>
                          </m:r>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rPr>
                                <m:t>𝑥</m:t>
                              </m:r>
                              <m:r>
                                <a:rPr lang="en-US" altLang="zh-CN" sz="1600" i="1">
                                  <a:effectLst/>
                                  <a:latin typeface="Cambria Math" panose="02040503050406030204" pitchFamily="18" charset="0"/>
                                  <a:ea typeface="宋体" panose="02010600030101010101" pitchFamily="2" charset="-122"/>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rPr>
                                    <m:t>𝑋</m:t>
                                  </m:r>
                                </m:e>
                                <m:sub>
                                  <m:r>
                                    <a:rPr lang="en-US" altLang="zh-CN" sz="1600" i="1">
                                      <a:effectLst/>
                                      <a:latin typeface="Cambria Math" panose="02040503050406030204" pitchFamily="18" charset="0"/>
                                      <a:ea typeface="宋体" panose="02010600030101010101" pitchFamily="2" charset="-122"/>
                                    </a:rPr>
                                    <m:t>𝑚</m:t>
                                  </m:r>
                                </m:sub>
                              </m:sSub>
                            </m:e>
                          </m:d>
                          <m:r>
                            <a:rPr lang="en-US" altLang="zh-CN" sz="1600">
                              <a:effectLst/>
                              <a:latin typeface="Cambria Math" panose="02040503050406030204" pitchFamily="18" charset="0"/>
                              <a:ea typeface="宋体" panose="02010600030101010101" pitchFamily="2" charset="-122"/>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rPr>
                                <m:t>𝑐</m:t>
                              </m:r>
                            </m:e>
                            <m:sub>
                              <m:r>
                                <a:rPr lang="en-US" altLang="zh-CN" sz="1600">
                                  <a:effectLst/>
                                  <a:latin typeface="Cambria Math" panose="02040503050406030204" pitchFamily="18" charset="0"/>
                                  <a:ea typeface="宋体" panose="02010600030101010101" pitchFamily="2" charset="-122"/>
                                </a:rPr>
                                <m:t>2</m:t>
                              </m:r>
                              <m:r>
                                <m:rPr>
                                  <m:sty m:val="p"/>
                                </m:rPr>
                                <a:rPr lang="en-US" altLang="zh-CN" sz="1600">
                                  <a:effectLst/>
                                  <a:latin typeface="Cambria Math" panose="02040503050406030204" pitchFamily="18" charset="0"/>
                                  <a:ea typeface="宋体" panose="02010600030101010101" pitchFamily="2" charset="-122"/>
                                </a:rPr>
                                <m:t>n</m:t>
                              </m:r>
                            </m:sub>
                          </m:sSub>
                          <m:f>
                            <m:fPr>
                              <m:ctrlPr>
                                <a:rPr lang="zh-CN" altLang="zh-CN" sz="1600" i="1">
                                  <a:effectLst/>
                                  <a:latin typeface="Cambria Math" panose="02040503050406030204" pitchFamily="18" charset="0"/>
                                  <a:ea typeface="Cambria Math" panose="02040503050406030204" pitchFamily="18" charset="0"/>
                                </a:rPr>
                              </m:ctrlPr>
                            </m:fPr>
                            <m:num>
                              <m:r>
                                <a:rPr lang="en-US" altLang="zh-CN" sz="1600" i="1">
                                  <a:effectLst/>
                                  <a:latin typeface="Cambria Math" panose="02040503050406030204" pitchFamily="18" charset="0"/>
                                  <a:ea typeface="宋体" panose="02010600030101010101" pitchFamily="2" charset="-122"/>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rPr>
                                    <m:t>𝑢</m:t>
                                  </m:r>
                                </m:e>
                                <m:sub>
                                  <m:r>
                                    <a:rPr lang="en-US" altLang="zh-CN" sz="1600">
                                      <a:effectLst/>
                                      <a:latin typeface="Cambria Math" panose="02040503050406030204" pitchFamily="18" charset="0"/>
                                      <a:ea typeface="宋体" panose="02010600030101010101" pitchFamily="2" charset="-122"/>
                                    </a:rPr>
                                    <m:t>2</m:t>
                                  </m:r>
                                </m:sub>
                              </m:sSub>
                            </m:num>
                            <m:den>
                              <m:r>
                                <a:rPr lang="en-US" altLang="zh-CN" sz="1600" i="1">
                                  <a:effectLst/>
                                  <a:latin typeface="Cambria Math" panose="02040503050406030204" pitchFamily="18" charset="0"/>
                                  <a:ea typeface="宋体" panose="02010600030101010101" pitchFamily="2" charset="-122"/>
                                </a:rPr>
                                <m:t>𝜕</m:t>
                              </m:r>
                              <m:r>
                                <a:rPr lang="en-US" altLang="zh-CN" sz="1600" i="1">
                                  <a:effectLst/>
                                  <a:latin typeface="Cambria Math" panose="02040503050406030204" pitchFamily="18" charset="0"/>
                                  <a:ea typeface="宋体" panose="02010600030101010101" pitchFamily="2" charset="-122"/>
                                </a:rPr>
                                <m:t>𝑡</m:t>
                              </m:r>
                            </m:den>
                          </m:f>
                          <m:r>
                            <a:rPr lang="en-US" altLang="zh-CN" sz="1600">
                              <a:effectLst/>
                              <a:latin typeface="Cambria Math" panose="02040503050406030204" pitchFamily="18" charset="0"/>
                              <a:ea typeface="宋体" panose="02010600030101010101" pitchFamily="2" charset="-122"/>
                            </a:rPr>
                            <m:t>+</m:t>
                          </m:r>
                          <m:nary>
                            <m:naryPr>
                              <m:limLoc m:val="subSup"/>
                              <m:ctrlPr>
                                <a:rPr lang="zh-CN" altLang="zh-CN" sz="1600" i="1">
                                  <a:effectLst/>
                                  <a:latin typeface="Cambria Math" panose="02040503050406030204" pitchFamily="18" charset="0"/>
                                  <a:ea typeface="Cambria Math" panose="02040503050406030204" pitchFamily="18" charset="0"/>
                                </a:rPr>
                              </m:ctrlPr>
                            </m:naryPr>
                            <m:sub>
                              <m:r>
                                <a:rPr lang="en-US" altLang="zh-CN" sz="1600">
                                  <a:effectLst/>
                                  <a:latin typeface="Cambria Math" panose="02040503050406030204" pitchFamily="18" charset="0"/>
                                  <a:ea typeface="宋体" panose="02010600030101010101" pitchFamily="2" charset="-122"/>
                                </a:rPr>
                                <m:t>0</m:t>
                              </m:r>
                            </m:sub>
                            <m:sup>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rPr>
                                    <m:t>𝑅</m:t>
                                  </m:r>
                                </m:e>
                                <m:sub>
                                  <m:r>
                                    <a:rPr lang="en-US" altLang="zh-CN" sz="1600" i="1">
                                      <a:effectLst/>
                                      <a:latin typeface="Cambria Math" panose="02040503050406030204" pitchFamily="18" charset="0"/>
                                      <a:ea typeface="宋体" panose="02010600030101010101" pitchFamily="2" charset="-122"/>
                                    </a:rPr>
                                    <m:t>𝐿</m:t>
                                  </m:r>
                                </m:sub>
                              </m:sSub>
                            </m:sup>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rPr>
                                    <m:t>𝜑</m:t>
                                  </m:r>
                                </m:e>
                                <m:sub>
                                  <m:r>
                                    <a:rPr lang="en-US" altLang="zh-CN" sz="1600">
                                      <a:effectLst/>
                                      <a:latin typeface="Cambria Math" panose="02040503050406030204" pitchFamily="18" charset="0"/>
                                      <a:ea typeface="宋体" panose="02010600030101010101" pitchFamily="2" charset="-122"/>
                                    </a:rPr>
                                    <m:t>2</m:t>
                                  </m:r>
                                </m:sub>
                              </m:sSub>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rPr>
                                    <m:t>𝜑</m:t>
                                  </m:r>
                                </m:e>
                                <m:sub>
                                  <m:r>
                                    <a:rPr lang="en-US" altLang="zh-CN" sz="1600">
                                      <a:effectLst/>
                                      <a:latin typeface="Cambria Math" panose="02040503050406030204" pitchFamily="18" charset="0"/>
                                      <a:ea typeface="宋体" panose="02010600030101010101" pitchFamily="2" charset="-122"/>
                                    </a:rPr>
                                    <m:t>2</m:t>
                                  </m:r>
                                </m:sub>
                                <m:sup>
                                  <m:r>
                                    <a:rPr lang="en-US" altLang="zh-CN" sz="1600" i="1">
                                      <a:effectLst/>
                                      <a:latin typeface="Cambria Math" panose="02040503050406030204" pitchFamily="18" charset="0"/>
                                      <a:ea typeface="宋体" panose="02010600030101010101" pitchFamily="2" charset="-122"/>
                                    </a:rPr>
                                    <m:t>′′′′</m:t>
                                  </m:r>
                                </m:sup>
                              </m:sSubSup>
                              <m:r>
                                <a:rPr lang="en-US" altLang="zh-CN" sz="1600" i="1">
                                  <a:effectLst/>
                                  <a:latin typeface="Cambria Math" panose="02040503050406030204" pitchFamily="18" charset="0"/>
                                  <a:ea typeface="宋体" panose="02010600030101010101" pitchFamily="2" charset="-122"/>
                                </a:rPr>
                                <m:t>𝑑𝑥</m:t>
                              </m:r>
                            </m:e>
                          </m:nary>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rPr>
                                <m:t>𝑢</m:t>
                              </m:r>
                            </m:e>
                            <m:sub>
                              <m:r>
                                <a:rPr lang="en-US" altLang="zh-CN" sz="1600">
                                  <a:effectLst/>
                                  <a:latin typeface="Cambria Math" panose="02040503050406030204" pitchFamily="18" charset="0"/>
                                  <a:ea typeface="宋体" panose="02010600030101010101" pitchFamily="2" charset="-122"/>
                                </a:rPr>
                                <m:t>2</m:t>
                              </m:r>
                            </m:sub>
                          </m:sSub>
                          <m:r>
                            <a:rPr lang="en-US" altLang="zh-CN" sz="1600" i="1">
                              <a:effectLst/>
                              <a:latin typeface="Cambria Math" panose="02040503050406030204" pitchFamily="18" charset="0"/>
                              <a:ea typeface="宋体" panose="02010600030101010101" pitchFamily="2" charset="-122"/>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rPr>
                                <m:t>𝑘</m:t>
                              </m:r>
                            </m:e>
                            <m:sub>
                              <m:r>
                                <a:rPr lang="en-US" altLang="zh-CN" sz="1600" i="1">
                                  <a:effectLst/>
                                  <a:latin typeface="Cambria Math" panose="02040503050406030204" pitchFamily="18" charset="0"/>
                                  <a:ea typeface="宋体" panose="02010600030101010101" pitchFamily="2" charset="-122"/>
                                </a:rPr>
                                <m:t>𝑟</m:t>
                              </m:r>
                            </m:sub>
                          </m:sSub>
                          <m:r>
                            <a:rPr lang="en-US" altLang="zh-CN" sz="1600">
                              <a:effectLst/>
                              <a:latin typeface="Cambria Math" panose="02040503050406030204" pitchFamily="18" charset="0"/>
                              <a:ea typeface="宋体" panose="02010600030101010101" pitchFamily="2" charset="-122"/>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rPr>
                                <m:t>𝑢</m:t>
                              </m:r>
                            </m:e>
                            <m:sub>
                              <m:r>
                                <a:rPr lang="en-US" altLang="zh-CN" sz="1600">
                                  <a:effectLst/>
                                  <a:latin typeface="Cambria Math" panose="02040503050406030204" pitchFamily="18" charset="0"/>
                                  <a:ea typeface="宋体" panose="02010600030101010101" pitchFamily="2" charset="-122"/>
                                </a:rPr>
                                <m:t>2</m:t>
                              </m:r>
                            </m:sub>
                          </m:sSub>
                          <m:sSup>
                            <m:sSupPr>
                              <m:ctrlPr>
                                <a:rPr lang="zh-CN" altLang="zh-CN" sz="1600" i="1">
                                  <a:effectLst/>
                                  <a:latin typeface="Cambria Math" panose="02040503050406030204" pitchFamily="18" charset="0"/>
                                  <a:ea typeface="Cambria Math" panose="02040503050406030204" pitchFamily="18" charset="0"/>
                                </a:rPr>
                              </m:ctrlPr>
                            </m:sSupPr>
                            <m:e>
                              <m:d>
                                <m:dPr>
                                  <m:ctrlPr>
                                    <a:rPr lang="zh-CN" altLang="zh-CN" sz="1600" i="1">
                                      <a:effectLst/>
                                      <a:latin typeface="Cambria Math" panose="02040503050406030204" pitchFamily="18" charset="0"/>
                                      <a:ea typeface="Cambria Math" panose="02040503050406030204" pitchFamily="18" charset="0"/>
                                    </a:rPr>
                                  </m:ctrlPr>
                                </m:dPr>
                                <m:e>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rPr>
                                        <m:t>𝜑</m:t>
                                      </m:r>
                                    </m:e>
                                    <m:sub>
                                      <m:r>
                                        <a:rPr lang="en-US" altLang="zh-CN" sz="1600">
                                          <a:effectLst/>
                                          <a:latin typeface="Cambria Math" panose="02040503050406030204" pitchFamily="18" charset="0"/>
                                          <a:ea typeface="宋体" panose="02010600030101010101" pitchFamily="2" charset="-122"/>
                                        </a:rPr>
                                        <m:t>2</m:t>
                                      </m:r>
                                    </m:sub>
                                    <m:sup>
                                      <m:r>
                                        <a:rPr lang="en-US" altLang="zh-CN" sz="1600" i="1">
                                          <a:effectLst/>
                                          <a:latin typeface="Cambria Math" panose="02040503050406030204" pitchFamily="18" charset="0"/>
                                          <a:ea typeface="宋体" panose="02010600030101010101" pitchFamily="2" charset="-122"/>
                                        </a:rPr>
                                        <m:t>′</m:t>
                                      </m:r>
                                    </m:sup>
                                  </m:sSubSup>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rPr>
                                            <m:t>𝑋</m:t>
                                          </m:r>
                                        </m:e>
                                        <m:sub>
                                          <m:r>
                                            <a:rPr lang="en-US" altLang="zh-CN" sz="1600" i="1">
                                              <a:effectLst/>
                                              <a:latin typeface="Cambria Math" panose="02040503050406030204" pitchFamily="18" charset="0"/>
                                              <a:ea typeface="宋体" panose="02010600030101010101" pitchFamily="2" charset="-122"/>
                                            </a:rPr>
                                            <m:t>𝑐</m:t>
                                          </m:r>
                                        </m:sub>
                                      </m:sSub>
                                    </m:e>
                                  </m:d>
                                </m:e>
                              </m:d>
                            </m:e>
                            <m:sup>
                              <m:r>
                                <a:rPr lang="en-US" altLang="zh-CN" sz="1600">
                                  <a:effectLst/>
                                  <a:latin typeface="Cambria Math" panose="02040503050406030204" pitchFamily="18" charset="0"/>
                                  <a:ea typeface="宋体" panose="02010600030101010101" pitchFamily="2" charset="-122"/>
                                </a:rPr>
                                <m:t>2</m:t>
                              </m:r>
                            </m:sup>
                          </m:sSup>
                          <m:r>
                            <a:rPr lang="en-US" altLang="zh-CN" sz="1600" i="1">
                              <a:effectLst/>
                              <a:latin typeface="Cambria Math" panose="02040503050406030204" pitchFamily="18" charset="0"/>
                              <a:ea typeface="宋体" panose="02010600030101010101" pitchFamily="2" charset="-122"/>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rPr>
                                <m:t>𝑢</m:t>
                              </m:r>
                            </m:e>
                            <m:sub>
                              <m:r>
                                <a:rPr lang="en-US" altLang="zh-CN" sz="1600">
                                  <a:effectLst/>
                                  <a:latin typeface="Cambria Math" panose="02040503050406030204" pitchFamily="18" charset="0"/>
                                  <a:ea typeface="宋体" panose="02010600030101010101" pitchFamily="2" charset="-122"/>
                                </a:rPr>
                                <m:t>1</m:t>
                              </m:r>
                            </m:sub>
                          </m:sSub>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rPr>
                                <m:t>𝜑</m:t>
                              </m:r>
                            </m:e>
                            <m:sub>
                              <m:r>
                                <a:rPr lang="en-US" altLang="zh-CN" sz="1600">
                                  <a:effectLst/>
                                  <a:latin typeface="Cambria Math" panose="02040503050406030204" pitchFamily="18" charset="0"/>
                                  <a:ea typeface="宋体" panose="02010600030101010101" pitchFamily="2" charset="-122"/>
                                </a:rPr>
                                <m:t>1</m:t>
                              </m:r>
                            </m:sub>
                            <m:sup>
                              <m:r>
                                <a:rPr lang="en-US" altLang="zh-CN" sz="1600" i="1">
                                  <a:effectLst/>
                                  <a:latin typeface="Cambria Math" panose="02040503050406030204" pitchFamily="18" charset="0"/>
                                  <a:ea typeface="宋体" panose="02010600030101010101" pitchFamily="2" charset="-122"/>
                                </a:rPr>
                                <m:t>′</m:t>
                              </m:r>
                            </m:sup>
                          </m:sSubSup>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rPr>
                                    <m:t>𝑋</m:t>
                                  </m:r>
                                </m:e>
                                <m:sub>
                                  <m:r>
                                    <a:rPr lang="en-US" altLang="zh-CN" sz="1600" i="1">
                                      <a:effectLst/>
                                      <a:latin typeface="Cambria Math" panose="02040503050406030204" pitchFamily="18" charset="0"/>
                                      <a:ea typeface="宋体" panose="02010600030101010101" pitchFamily="2" charset="-122"/>
                                    </a:rPr>
                                    <m:t>𝑐</m:t>
                                  </m:r>
                                </m:sub>
                              </m:sSub>
                            </m:e>
                          </m:d>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rPr>
                                <m:t>𝜑</m:t>
                              </m:r>
                            </m:e>
                            <m:sub>
                              <m:r>
                                <a:rPr lang="en-US" altLang="zh-CN" sz="1600">
                                  <a:effectLst/>
                                  <a:latin typeface="Cambria Math" panose="02040503050406030204" pitchFamily="18" charset="0"/>
                                  <a:ea typeface="宋体" panose="02010600030101010101" pitchFamily="2" charset="-122"/>
                                </a:rPr>
                                <m:t>2</m:t>
                              </m:r>
                            </m:sub>
                            <m:sup>
                              <m:r>
                                <a:rPr lang="en-US" altLang="zh-CN" sz="1600" i="1">
                                  <a:effectLst/>
                                  <a:latin typeface="Cambria Math" panose="02040503050406030204" pitchFamily="18" charset="0"/>
                                  <a:ea typeface="宋体" panose="02010600030101010101" pitchFamily="2" charset="-122"/>
                                </a:rPr>
                                <m:t>′</m:t>
                              </m:r>
                            </m:sup>
                          </m:sSubSup>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rPr>
                                    <m:t>𝑋</m:t>
                                  </m:r>
                                </m:e>
                                <m:sub>
                                  <m:r>
                                    <a:rPr lang="en-US" altLang="zh-CN" sz="1600" i="1">
                                      <a:effectLst/>
                                      <a:latin typeface="Cambria Math" panose="02040503050406030204" pitchFamily="18" charset="0"/>
                                      <a:ea typeface="宋体" panose="02010600030101010101" pitchFamily="2" charset="-122"/>
                                    </a:rPr>
                                    <m:t>𝑐</m:t>
                                  </m:r>
                                </m:sub>
                              </m:sSub>
                            </m:e>
                          </m:d>
                          <m:r>
                            <a:rPr lang="en-US" altLang="zh-CN" sz="1600">
                              <a:effectLst/>
                              <a:latin typeface="Cambria Math" panose="02040503050406030204" pitchFamily="18" charset="0"/>
                              <a:ea typeface="宋体" panose="02010600030101010101" pitchFamily="2" charset="-122"/>
                            </a:rPr>
                            <m:t>]</m:t>
                          </m:r>
                        </m:e>
                      </m:d>
                      <m:r>
                        <a:rPr lang="en-US" altLang="zh-CN" sz="1600" i="1">
                          <a:effectLst/>
                          <a:latin typeface="Cambria Math" panose="02040503050406030204" pitchFamily="18" charset="0"/>
                          <a:ea typeface="宋体" panose="02010600030101010101" pitchFamily="2" charset="-122"/>
                        </a:rPr>
                        <m:t>∗</m:t>
                      </m:r>
                      <m:d>
                        <m:dPr>
                          <m:ctrlPr>
                            <a:rPr lang="zh-CN" altLang="zh-CN" sz="1600" i="1">
                              <a:effectLst/>
                              <a:latin typeface="Cambria Math" panose="02040503050406030204" pitchFamily="18" charset="0"/>
                              <a:ea typeface="Cambria Math" panose="02040503050406030204" pitchFamily="18" charset="0"/>
                            </a:rPr>
                          </m:ctrlPr>
                        </m:dPr>
                        <m:e>
                          <m:sSubSup>
                            <m:sSubSupPr>
                              <m:ctrlPr>
                                <a:rPr lang="zh-CN" altLang="zh-CN" sz="1600" i="1">
                                  <a:effectLst/>
                                  <a:latin typeface="Cambria Math" panose="02040503050406030204" pitchFamily="18" charset="0"/>
                                  <a:ea typeface="Cambria Math" panose="02040503050406030204" pitchFamily="18" charset="0"/>
                                </a:rPr>
                              </m:ctrlPr>
                            </m:sSubSupPr>
                            <m:e>
                              <m:r>
                                <m:rPr>
                                  <m:sty m:val="p"/>
                                </m:rPr>
                                <a:rPr lang="en-US" altLang="zh-CN" sz="1600">
                                  <a:effectLst/>
                                  <a:latin typeface="Cambria Math" panose="02040503050406030204" pitchFamily="18" charset="0"/>
                                  <a:ea typeface="宋体" panose="02010600030101010101" pitchFamily="2" charset="-122"/>
                                </a:rPr>
                                <m:t>R</m:t>
                              </m:r>
                            </m:e>
                            <m:sub>
                              <m:r>
                                <a:rPr lang="en-US" altLang="zh-CN" sz="1600" i="1">
                                  <a:effectLst/>
                                  <a:latin typeface="Cambria Math" panose="02040503050406030204" pitchFamily="18" charset="0"/>
                                  <a:ea typeface="宋体" panose="02010600030101010101" pitchFamily="2" charset="-122"/>
                                </a:rPr>
                                <m:t>𝑑</m:t>
                              </m:r>
                            </m:sub>
                            <m:sup>
                              <m:r>
                                <a:rPr lang="en-US" altLang="zh-CN" sz="1600">
                                  <a:effectLst/>
                                  <a:latin typeface="Cambria Math" panose="02040503050406030204" pitchFamily="18" charset="0"/>
                                  <a:ea typeface="宋体" panose="02010600030101010101" pitchFamily="2" charset="-122"/>
                                </a:rPr>
                                <m:t>2</m:t>
                              </m:r>
                            </m:sup>
                          </m:sSubSup>
                          <m:r>
                            <a:rPr lang="en-US" altLang="zh-CN" sz="1600" i="1">
                              <a:effectLst/>
                              <a:latin typeface="Cambria Math" panose="02040503050406030204" pitchFamily="18" charset="0"/>
                              <a:ea typeface="宋体" panose="02010600030101010101" pitchFamily="2" charset="-122"/>
                            </a:rPr>
                            <m:t>−</m:t>
                          </m:r>
                          <m:r>
                            <a:rPr lang="en-US" altLang="zh-CN" sz="1600">
                              <a:effectLst/>
                              <a:latin typeface="Cambria Math" panose="02040503050406030204" pitchFamily="18" charset="0"/>
                              <a:ea typeface="宋体" panose="02010600030101010101" pitchFamily="2" charset="-122"/>
                            </a:rPr>
                            <m:t>2</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rPr>
                                <m:t>𝑅</m:t>
                              </m:r>
                            </m:e>
                            <m:sub>
                              <m:r>
                                <a:rPr lang="en-US" altLang="zh-CN" sz="1600" i="1">
                                  <a:effectLst/>
                                  <a:latin typeface="Cambria Math" panose="02040503050406030204" pitchFamily="18" charset="0"/>
                                  <a:ea typeface="宋体" panose="02010600030101010101" pitchFamily="2" charset="-122"/>
                                </a:rPr>
                                <m:t>𝑑</m:t>
                              </m:r>
                            </m:sub>
                          </m:sSub>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rPr>
                                <m:t>𝑢</m:t>
                              </m:r>
                            </m:e>
                            <m:sub>
                              <m:r>
                                <a:rPr lang="en-US" altLang="zh-CN" sz="1600">
                                  <a:effectLst/>
                                  <a:latin typeface="Cambria Math" panose="02040503050406030204" pitchFamily="18" charset="0"/>
                                  <a:ea typeface="宋体" panose="02010600030101010101" pitchFamily="2" charset="-122"/>
                                </a:rPr>
                                <m:t>2</m:t>
                              </m:r>
                            </m:sub>
                          </m:sSub>
                          <m:nary>
                            <m:naryPr>
                              <m:limLoc m:val="subSup"/>
                              <m:ctrlPr>
                                <a:rPr lang="zh-CN" altLang="zh-CN" sz="1600" i="1">
                                  <a:effectLst/>
                                  <a:latin typeface="Cambria Math" panose="02040503050406030204" pitchFamily="18" charset="0"/>
                                  <a:ea typeface="Cambria Math" panose="02040503050406030204" pitchFamily="18" charset="0"/>
                                </a:rPr>
                              </m:ctrlPr>
                            </m:naryPr>
                            <m:sub>
                              <m:r>
                                <a:rPr lang="en-US" altLang="zh-CN" sz="1600">
                                  <a:effectLst/>
                                  <a:latin typeface="Cambria Math" panose="02040503050406030204" pitchFamily="18" charset="0"/>
                                  <a:ea typeface="宋体" panose="02010600030101010101" pitchFamily="2" charset="-122"/>
                                </a:rPr>
                                <m:t>0</m:t>
                              </m:r>
                            </m:sub>
                            <m:sup>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rPr>
                                    <m:t>𝑅</m:t>
                                  </m:r>
                                </m:e>
                                <m:sub>
                                  <m:r>
                                    <a:rPr lang="en-US" altLang="zh-CN" sz="1600" i="1">
                                      <a:effectLst/>
                                      <a:latin typeface="Cambria Math" panose="02040503050406030204" pitchFamily="18" charset="0"/>
                                      <a:ea typeface="宋体" panose="02010600030101010101" pitchFamily="2" charset="-122"/>
                                    </a:rPr>
                                    <m:t>𝐿</m:t>
                                  </m:r>
                                </m:sub>
                              </m:sSub>
                            </m:sup>
                            <m:e>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rPr>
                                    <m:t>𝜑</m:t>
                                  </m:r>
                                </m:e>
                                <m:sub>
                                  <m:r>
                                    <a:rPr lang="en-US" altLang="zh-CN" sz="1600">
                                      <a:effectLst/>
                                      <a:latin typeface="Cambria Math" panose="02040503050406030204" pitchFamily="18" charset="0"/>
                                      <a:ea typeface="宋体" panose="02010600030101010101" pitchFamily="2" charset="-122"/>
                                    </a:rPr>
                                    <m:t>2</m:t>
                                  </m:r>
                                </m:sub>
                                <m:sup>
                                  <m:r>
                                    <a:rPr lang="en-US" altLang="zh-CN" sz="1600">
                                      <a:effectLst/>
                                      <a:latin typeface="Cambria Math" panose="02040503050406030204" pitchFamily="18" charset="0"/>
                                      <a:ea typeface="宋体" panose="02010600030101010101" pitchFamily="2" charset="-122"/>
                                    </a:rPr>
                                    <m:t>3</m:t>
                                  </m:r>
                                </m:sup>
                              </m:sSubSup>
                              <m:r>
                                <a:rPr lang="en-US" altLang="zh-CN" sz="1600" i="1">
                                  <a:effectLst/>
                                  <a:latin typeface="Cambria Math" panose="02040503050406030204" pitchFamily="18" charset="0"/>
                                  <a:ea typeface="宋体" panose="02010600030101010101" pitchFamily="2" charset="-122"/>
                                </a:rPr>
                                <m:t>𝑑𝑥</m:t>
                              </m:r>
                            </m:e>
                          </m:nary>
                          <m:r>
                            <a:rPr lang="en-US" altLang="zh-CN" sz="1600">
                              <a:effectLst/>
                              <a:latin typeface="Cambria Math" panose="02040503050406030204" pitchFamily="18" charset="0"/>
                              <a:ea typeface="宋体" panose="02010600030101010101" pitchFamily="2" charset="-122"/>
                            </a:rPr>
                            <m:t>+</m:t>
                          </m:r>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rPr>
                                <m:t>𝑢</m:t>
                              </m:r>
                            </m:e>
                            <m:sub>
                              <m:r>
                                <a:rPr lang="en-US" altLang="zh-CN" sz="1600">
                                  <a:effectLst/>
                                  <a:latin typeface="Cambria Math" panose="02040503050406030204" pitchFamily="18" charset="0"/>
                                  <a:ea typeface="宋体" panose="02010600030101010101" pitchFamily="2" charset="-122"/>
                                </a:rPr>
                                <m:t>2</m:t>
                              </m:r>
                            </m:sub>
                            <m:sup>
                              <m:r>
                                <a:rPr lang="en-US" altLang="zh-CN" sz="1600">
                                  <a:effectLst/>
                                  <a:latin typeface="Cambria Math" panose="02040503050406030204" pitchFamily="18" charset="0"/>
                                  <a:ea typeface="宋体" panose="02010600030101010101" pitchFamily="2" charset="-122"/>
                                </a:rPr>
                                <m:t>2</m:t>
                              </m:r>
                            </m:sup>
                          </m:sSubSup>
                          <m:nary>
                            <m:naryPr>
                              <m:limLoc m:val="subSup"/>
                              <m:ctrlPr>
                                <a:rPr lang="zh-CN" altLang="zh-CN" sz="1600" i="1">
                                  <a:effectLst/>
                                  <a:latin typeface="Cambria Math" panose="02040503050406030204" pitchFamily="18" charset="0"/>
                                  <a:ea typeface="Cambria Math" panose="02040503050406030204" pitchFamily="18" charset="0"/>
                                </a:rPr>
                              </m:ctrlPr>
                            </m:naryPr>
                            <m:sub>
                              <m:r>
                                <a:rPr lang="en-US" altLang="zh-CN" sz="1600">
                                  <a:effectLst/>
                                  <a:latin typeface="Cambria Math" panose="02040503050406030204" pitchFamily="18" charset="0"/>
                                  <a:ea typeface="宋体" panose="02010600030101010101" pitchFamily="2" charset="-122"/>
                                </a:rPr>
                                <m:t>0</m:t>
                              </m:r>
                            </m:sub>
                            <m:sup>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rPr>
                                    <m:t>𝑅</m:t>
                                  </m:r>
                                </m:e>
                                <m:sub>
                                  <m:r>
                                    <a:rPr lang="en-US" altLang="zh-CN" sz="1600" i="1">
                                      <a:effectLst/>
                                      <a:latin typeface="Cambria Math" panose="02040503050406030204" pitchFamily="18" charset="0"/>
                                      <a:ea typeface="宋体" panose="02010600030101010101" pitchFamily="2" charset="-122"/>
                                    </a:rPr>
                                    <m:t>𝐿</m:t>
                                  </m:r>
                                </m:sub>
                              </m:sSub>
                            </m:sup>
                            <m:e>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rPr>
                                    <m:t>𝜑</m:t>
                                  </m:r>
                                </m:e>
                                <m:sub>
                                  <m:r>
                                    <a:rPr lang="en-US" altLang="zh-CN" sz="1600">
                                      <a:effectLst/>
                                      <a:latin typeface="Cambria Math" panose="02040503050406030204" pitchFamily="18" charset="0"/>
                                      <a:ea typeface="宋体" panose="02010600030101010101" pitchFamily="2" charset="-122"/>
                                    </a:rPr>
                                    <m:t>2</m:t>
                                  </m:r>
                                </m:sub>
                                <m:sup>
                                  <m:r>
                                    <a:rPr lang="en-US" altLang="zh-CN" sz="1600">
                                      <a:effectLst/>
                                      <a:latin typeface="Cambria Math" panose="02040503050406030204" pitchFamily="18" charset="0"/>
                                      <a:ea typeface="宋体" panose="02010600030101010101" pitchFamily="2" charset="-122"/>
                                    </a:rPr>
                                    <m:t>4</m:t>
                                  </m:r>
                                </m:sup>
                              </m:sSubSup>
                              <m:r>
                                <a:rPr lang="en-US" altLang="zh-CN" sz="1600" i="1">
                                  <a:effectLst/>
                                  <a:latin typeface="Cambria Math" panose="02040503050406030204" pitchFamily="18" charset="0"/>
                                  <a:ea typeface="宋体" panose="02010600030101010101" pitchFamily="2" charset="-122"/>
                                </a:rPr>
                                <m:t>𝑑𝑥</m:t>
                              </m:r>
                            </m:e>
                          </m:nary>
                        </m:e>
                      </m:d>
                      <m:r>
                        <a:rPr lang="en-US" altLang="zh-CN" sz="1600">
                          <a:effectLst/>
                          <a:latin typeface="Cambria Math" panose="02040503050406030204" pitchFamily="18" charset="0"/>
                          <a:ea typeface="宋体" panose="02010600030101010101" pitchFamily="2" charset="-122"/>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rPr>
                            <m:t>𝛼</m:t>
                          </m:r>
                        </m:e>
                        <m:sub>
                          <m:r>
                            <a:rPr lang="en-US" altLang="zh-CN" sz="1600">
                              <a:effectLst/>
                              <a:latin typeface="Cambria Math" panose="02040503050406030204" pitchFamily="18" charset="0"/>
                              <a:ea typeface="宋体" panose="02010600030101010101" pitchFamily="2" charset="-122"/>
                            </a:rPr>
                            <m:t>2</m:t>
                          </m:r>
                        </m:sub>
                      </m:sSub>
                      <m:sSup>
                        <m:sSupPr>
                          <m:ctrlPr>
                            <a:rPr lang="zh-CN" altLang="zh-CN" sz="1600" i="1">
                              <a:effectLst/>
                              <a:latin typeface="Cambria Math" panose="02040503050406030204" pitchFamily="18" charset="0"/>
                              <a:ea typeface="Cambria Math" panose="02040503050406030204" pitchFamily="18" charset="0"/>
                            </a:rPr>
                          </m:ctrlPr>
                        </m:sSupPr>
                        <m:e>
                          <m:d>
                            <m:dPr>
                              <m:begChr m:val="["/>
                              <m:endChr m:val="]"/>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rPr>
                                    <m:t>𝑉</m:t>
                                  </m:r>
                                </m:e>
                                <m:sub>
                                  <m:r>
                                    <a:rPr lang="en-US" altLang="zh-CN" sz="1600" i="1">
                                      <a:effectLst/>
                                      <a:latin typeface="Cambria Math" panose="02040503050406030204" pitchFamily="18" charset="0"/>
                                      <a:ea typeface="宋体" panose="02010600030101010101" pitchFamily="2" charset="-122"/>
                                    </a:rPr>
                                    <m:t>𝐷𝐶</m:t>
                                  </m:r>
                                  <m:r>
                                    <a:rPr lang="en-US" altLang="zh-CN" sz="1600" i="1">
                                      <a:effectLst/>
                                      <a:latin typeface="Cambria Math" panose="02040503050406030204" pitchFamily="18" charset="0"/>
                                      <a:ea typeface="宋体" panose="02010600030101010101" pitchFamily="2" charset="-122"/>
                                    </a:rPr>
                                    <m:t>2</m:t>
                                  </m:r>
                                </m:sub>
                              </m:sSub>
                              <m:r>
                                <a:rPr lang="en-US" altLang="zh-CN" sz="1600">
                                  <a:effectLst/>
                                  <a:latin typeface="Cambria Math" panose="02040503050406030204" pitchFamily="18" charset="0"/>
                                  <a:ea typeface="宋体" panose="02010600030101010101" pitchFamily="2" charset="-122"/>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rPr>
                                    <m:t>𝑉</m:t>
                                  </m:r>
                                </m:e>
                                <m:sub>
                                  <m:r>
                                    <a:rPr lang="en-US" altLang="zh-CN" sz="1600" i="1">
                                      <a:effectLst/>
                                      <a:latin typeface="Cambria Math" panose="02040503050406030204" pitchFamily="18" charset="0"/>
                                      <a:ea typeface="宋体" panose="02010600030101010101" pitchFamily="2" charset="-122"/>
                                    </a:rPr>
                                    <m:t>𝐴𝐶</m:t>
                                  </m:r>
                                  <m:r>
                                    <a:rPr lang="en-US" altLang="zh-CN" sz="1600" i="1">
                                      <a:effectLst/>
                                      <a:latin typeface="Cambria Math" panose="02040503050406030204" pitchFamily="18" charset="0"/>
                                      <a:ea typeface="宋体" panose="02010600030101010101" pitchFamily="2" charset="-122"/>
                                    </a:rPr>
                                    <m:t>2</m:t>
                                  </m:r>
                                </m:sub>
                              </m:sSub>
                              <m:func>
                                <m:funcPr>
                                  <m:ctrlPr>
                                    <a:rPr lang="zh-CN" altLang="zh-CN" sz="1600" i="1">
                                      <a:effectLst/>
                                      <a:latin typeface="Cambria Math" panose="02040503050406030204" pitchFamily="18" charset="0"/>
                                      <a:ea typeface="Cambria Math" panose="02040503050406030204" pitchFamily="18" charset="0"/>
                                    </a:rPr>
                                  </m:ctrlPr>
                                </m:funcPr>
                                <m:fName>
                                  <m:r>
                                    <m:rPr>
                                      <m:sty m:val="p"/>
                                    </m:rPr>
                                    <a:rPr lang="en-US" altLang="zh-CN" sz="1600">
                                      <a:effectLst/>
                                      <a:latin typeface="Cambria Math" panose="02040503050406030204" pitchFamily="18" charset="0"/>
                                      <a:ea typeface="宋体" panose="02010600030101010101" pitchFamily="2" charset="-122"/>
                                    </a:rPr>
                                    <m:t>cos</m:t>
                                  </m:r>
                                </m:fName>
                                <m:e>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rPr>
                                            <m:t>𝛺</m:t>
                                          </m:r>
                                        </m:e>
                                        <m:sub>
                                          <m:r>
                                            <a:rPr lang="en-US" altLang="zh-CN" sz="1600">
                                              <a:effectLst/>
                                              <a:latin typeface="Cambria Math" panose="02040503050406030204" pitchFamily="18" charset="0"/>
                                              <a:ea typeface="宋体" panose="02010600030101010101" pitchFamily="2" charset="-122"/>
                                            </a:rPr>
                                            <m:t>2</m:t>
                                          </m:r>
                                        </m:sub>
                                      </m:sSub>
                                      <m:r>
                                        <a:rPr lang="en-US" altLang="zh-CN" sz="1600" i="1">
                                          <a:effectLst/>
                                          <a:latin typeface="Cambria Math" panose="02040503050406030204" pitchFamily="18" charset="0"/>
                                          <a:ea typeface="宋体" panose="02010600030101010101" pitchFamily="2" charset="-122"/>
                                        </a:rPr>
                                        <m:t>𝑡</m:t>
                                      </m:r>
                                    </m:e>
                                  </m:d>
                                </m:e>
                              </m:func>
                            </m:e>
                          </m:d>
                        </m:e>
                        <m:sup>
                          <m:r>
                            <a:rPr lang="en-US" altLang="zh-CN" sz="1600">
                              <a:effectLst/>
                              <a:latin typeface="Cambria Math" panose="02040503050406030204" pitchFamily="18" charset="0"/>
                              <a:ea typeface="宋体" panose="02010600030101010101" pitchFamily="2" charset="-122"/>
                            </a:rPr>
                            <m:t>2</m:t>
                          </m:r>
                        </m:sup>
                      </m:sSup>
                      <m:nary>
                        <m:naryPr>
                          <m:limLoc m:val="subSup"/>
                          <m:ctrlPr>
                            <a:rPr lang="zh-CN" altLang="zh-CN" sz="1600" i="1">
                              <a:effectLst/>
                              <a:latin typeface="Cambria Math" panose="02040503050406030204" pitchFamily="18" charset="0"/>
                              <a:ea typeface="Cambria Math" panose="02040503050406030204" pitchFamily="18" charset="0"/>
                            </a:rPr>
                          </m:ctrlPr>
                        </m:naryPr>
                        <m:sub>
                          <m:r>
                            <a:rPr lang="en-US" altLang="zh-CN" sz="1600">
                              <a:effectLst/>
                              <a:latin typeface="Cambria Math" panose="02040503050406030204" pitchFamily="18" charset="0"/>
                              <a:ea typeface="宋体" panose="02010600030101010101" pitchFamily="2" charset="-122"/>
                            </a:rPr>
                            <m:t>0</m:t>
                          </m:r>
                        </m:sub>
                        <m:sup>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rPr>
                                <m:t>𝑅</m:t>
                              </m:r>
                            </m:e>
                            <m:sub>
                              <m:r>
                                <a:rPr lang="en-US" altLang="zh-CN" sz="1600" i="1">
                                  <a:effectLst/>
                                  <a:latin typeface="Cambria Math" panose="02040503050406030204" pitchFamily="18" charset="0"/>
                                  <a:ea typeface="宋体" panose="02010600030101010101" pitchFamily="2" charset="-122"/>
                                </a:rPr>
                                <m:t>𝐿</m:t>
                              </m:r>
                            </m:sub>
                          </m:sSub>
                        </m:sup>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rPr>
                                <m:t>𝜑</m:t>
                              </m:r>
                            </m:e>
                            <m:sub>
                              <m:r>
                                <a:rPr lang="en-US" altLang="zh-CN" sz="1600">
                                  <a:effectLst/>
                                  <a:latin typeface="Cambria Math" panose="02040503050406030204" pitchFamily="18" charset="0"/>
                                  <a:ea typeface="宋体" panose="02010600030101010101" pitchFamily="2" charset="-122"/>
                                </a:rPr>
                                <m:t>2</m:t>
                              </m:r>
                            </m:sub>
                          </m:sSub>
                          <m:r>
                            <a:rPr lang="en-US" altLang="zh-CN" sz="1600" i="1">
                              <a:effectLst/>
                              <a:latin typeface="Cambria Math" panose="02040503050406030204" pitchFamily="18" charset="0"/>
                              <a:ea typeface="宋体" panose="02010600030101010101" pitchFamily="2" charset="-122"/>
                            </a:rPr>
                            <m:t>𝑑𝑥</m:t>
                          </m:r>
                        </m:e>
                      </m:nary>
                      <m:r>
                        <a:rPr lang="en-US" altLang="zh-CN" sz="1600" b="0" i="1" smtClean="0">
                          <a:effectLst/>
                          <a:latin typeface="Cambria Math" panose="02040503050406030204" pitchFamily="18" charset="0"/>
                          <a:ea typeface="宋体" panose="02010600030101010101" pitchFamily="2" charset="-122"/>
                        </a:rPr>
                        <m:t>(2)</m:t>
                      </m:r>
                    </m:oMath>
                  </m:oMathPara>
                </a14:m>
                <a:endParaRPr lang="en-US" altLang="zh-CN" sz="1600" dirty="0"/>
              </a:p>
              <a:p>
                <a:pPr marL="0" indent="0" algn="ctr">
                  <a:lnSpc>
                    <a:spcPct val="150000"/>
                  </a:lnSpc>
                  <a:buNone/>
                </a:pPr>
                <a:r>
                  <a:rPr lang="en-US" altLang="zh-CN" sz="1800" dirty="0">
                    <a:latin typeface="Novecento wide Bold" panose="00000805000000000000"/>
                  </a:rPr>
                  <a:t>Equation 1: Bridge resonator with </a:t>
                </a:r>
                <a:r>
                  <a:rPr lang="en-US" altLang="zh-CN" sz="1800" dirty="0">
                    <a:solidFill>
                      <a:srgbClr val="FF0000"/>
                    </a:solidFill>
                    <a:latin typeface="Novecento wide Bold" panose="00000805000000000000"/>
                  </a:rPr>
                  <a:t>stiffness perturbation </a:t>
                </a:r>
                <a14:m>
                  <m:oMath xmlns:m="http://schemas.openxmlformats.org/officeDocument/2006/math">
                    <m:r>
                      <a:rPr lang="en-US" altLang="zh-CN" sz="1800" i="1" smtClean="0">
                        <a:solidFill>
                          <a:srgbClr val="FF0000"/>
                        </a:solidFill>
                        <a:latin typeface="Cambria Math" panose="02040503050406030204" pitchFamily="18" charset="0"/>
                      </a:rPr>
                      <m:t>𝛿</m:t>
                    </m:r>
                    <m:r>
                      <a:rPr lang="en-US" altLang="zh-CN" sz="1800" i="1" smtClean="0">
                        <a:solidFill>
                          <a:srgbClr val="FF0000"/>
                        </a:solidFill>
                        <a:latin typeface="Cambria Math" panose="02040503050406030204" pitchFamily="18" charset="0"/>
                      </a:rPr>
                      <m:t>𝑘</m:t>
                    </m:r>
                  </m:oMath>
                </a14:m>
                <a:endParaRPr lang="en-US" altLang="zh-CN" sz="1800" dirty="0">
                  <a:latin typeface="Novecento wide Bold" panose="00000805000000000000"/>
                </a:endParaRPr>
              </a:p>
              <a:p>
                <a:pPr marL="0" indent="0" algn="ctr">
                  <a:lnSpc>
                    <a:spcPct val="150000"/>
                  </a:lnSpc>
                  <a:buNone/>
                </a:pPr>
                <a:r>
                  <a:rPr lang="en-US" altLang="zh-CN" sz="1800" dirty="0">
                    <a:latin typeface="Novecento wide Bold" panose="00000805000000000000"/>
                  </a:rPr>
                  <a:t>Equation 2: Cantilever resonator with </a:t>
                </a:r>
                <a:r>
                  <a:rPr lang="en-US" altLang="zh-CN" sz="1800" dirty="0">
                    <a:solidFill>
                      <a:srgbClr val="00B0F0"/>
                    </a:solidFill>
                    <a:latin typeface="Novecento wide Bold" panose="00000805000000000000"/>
                  </a:rPr>
                  <a:t>mass perturbation </a:t>
                </a:r>
                <a14:m>
                  <m:oMath xmlns:m="http://schemas.openxmlformats.org/officeDocument/2006/math">
                    <m:r>
                      <a:rPr lang="en-US" altLang="zh-CN" sz="1800" i="1" smtClean="0">
                        <a:solidFill>
                          <a:srgbClr val="00B0F0"/>
                        </a:solidFill>
                        <a:latin typeface="Cambria Math" panose="02040503050406030204" pitchFamily="18" charset="0"/>
                      </a:rPr>
                      <m:t>𝛿</m:t>
                    </m:r>
                    <m:r>
                      <a:rPr lang="en-US" altLang="zh-CN" sz="1800" b="0" i="1" smtClean="0">
                        <a:solidFill>
                          <a:srgbClr val="00B0F0"/>
                        </a:solidFill>
                        <a:latin typeface="Cambria Math" panose="02040503050406030204" pitchFamily="18" charset="0"/>
                      </a:rPr>
                      <m:t>𝑚</m:t>
                    </m:r>
                  </m:oMath>
                </a14:m>
                <a:endParaRPr lang="en-US" altLang="zh-CN" sz="1600" dirty="0"/>
              </a:p>
              <a:p>
                <a:pPr marL="0" indent="0" algn="ctr">
                  <a:lnSpc>
                    <a:spcPct val="150000"/>
                  </a:lnSpc>
                  <a:buNone/>
                </a:pPr>
                <a:endParaRPr lang="zh-CN" altLang="zh-CN" sz="2800" dirty="0">
                  <a:latin typeface="Cambria Math" panose="02040503050406030204" pitchFamily="18" charset="0"/>
                </a:endParaRPr>
              </a:p>
            </p:txBody>
          </p:sp>
        </mc:Choice>
        <mc:Fallback xmlns="">
          <p:sp>
            <p:nvSpPr>
              <p:cNvPr id="3" name="内容占位符 2">
                <a:extLst>
                  <a:ext uri="{FF2B5EF4-FFF2-40B4-BE49-F238E27FC236}">
                    <a16:creationId xmlns:a16="http://schemas.microsoft.com/office/drawing/2014/main" id="{B66A93C3-8DFF-287B-25CE-F3897C679522}"/>
                  </a:ext>
                </a:extLst>
              </p:cNvPr>
              <p:cNvSpPr>
                <a:spLocks noGrp="1" noRot="1" noChangeAspect="1" noMove="1" noResize="1" noEditPoints="1" noAdjustHandles="1" noChangeArrowheads="1" noChangeShapeType="1" noTextEdit="1"/>
              </p:cNvSpPr>
              <p:nvPr>
                <p:ph sz="half" idx="1"/>
              </p:nvPr>
            </p:nvSpPr>
            <p:spPr>
              <a:xfrm>
                <a:off x="756026" y="1251440"/>
                <a:ext cx="10400030" cy="4851792"/>
              </a:xfrm>
              <a:blipFill>
                <a:blip r:embed="rId3"/>
                <a:stretch>
                  <a:fillRect l="-586"/>
                </a:stretch>
              </a:blipFill>
            </p:spPr>
            <p:txBody>
              <a:bodyPr/>
              <a:lstStyle/>
              <a:p>
                <a:r>
                  <a:rPr lang="zh-CN" altLang="en-US">
                    <a:noFill/>
                  </a:rPr>
                  <a:t> </a:t>
                </a:r>
              </a:p>
            </p:txBody>
          </p:sp>
        </mc:Fallback>
      </mc:AlternateContent>
      <p:sp>
        <p:nvSpPr>
          <p:cNvPr id="7" name="副标题 2">
            <a:extLst>
              <a:ext uri="{FF2B5EF4-FFF2-40B4-BE49-F238E27FC236}">
                <a16:creationId xmlns:a16="http://schemas.microsoft.com/office/drawing/2014/main" id="{86E2EE8A-C458-BA51-57D9-3CC94472728E}"/>
              </a:ext>
            </a:extLst>
          </p:cNvPr>
          <p:cNvSpPr txBox="1">
            <a:spLocks/>
          </p:cNvSpPr>
          <p:nvPr/>
        </p:nvSpPr>
        <p:spPr>
          <a:xfrm>
            <a:off x="8699744" y="6116838"/>
            <a:ext cx="3200967"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b="1" dirty="0">
                <a:latin typeface="Novecento wide Bold" panose="00000805000000000000" charset="0"/>
                <a:cs typeface="Novecento wide Bold" panose="00000805000000000000" charset="0"/>
              </a:rPr>
              <a:t>ENOC 2020+2</a:t>
            </a:r>
            <a:r>
              <a:rPr lang="en-US" altLang="zh-CN" sz="1200" dirty="0">
                <a:latin typeface="Novecento wide Bold" panose="00000805000000000000" charset="0"/>
                <a:cs typeface="Novecento wide Bold" panose="00000805000000000000" charset="0"/>
              </a:rPr>
              <a:t>, July 17-22, 2022, Lyon, France</a:t>
            </a:r>
            <a:endParaRPr lang="en-US" altLang="zh-CN" sz="1200" b="1" dirty="0">
              <a:latin typeface="Novecento wide Bold" panose="00000805000000000000" charset="0"/>
              <a:cs typeface="Novecento wide Bold" panose="00000805000000000000" charset="0"/>
            </a:endParaRPr>
          </a:p>
        </p:txBody>
      </p:sp>
      <p:sp>
        <p:nvSpPr>
          <p:cNvPr id="8" name="矩形 7">
            <a:extLst>
              <a:ext uri="{FF2B5EF4-FFF2-40B4-BE49-F238E27FC236}">
                <a16:creationId xmlns:a16="http://schemas.microsoft.com/office/drawing/2014/main" id="{F0CB2A18-3932-FF13-E4CA-3EA4AFD6F1F0}"/>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a:extLst>
              <a:ext uri="{FF2B5EF4-FFF2-40B4-BE49-F238E27FC236}">
                <a16:creationId xmlns:a16="http://schemas.microsoft.com/office/drawing/2014/main" id="{5F4A520D-1998-E018-9905-CB814A6A53AE}"/>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椭圆 10">
            <a:extLst>
              <a:ext uri="{FF2B5EF4-FFF2-40B4-BE49-F238E27FC236}">
                <a16:creationId xmlns:a16="http://schemas.microsoft.com/office/drawing/2014/main" id="{3D356894-B0FF-55C3-82FD-F96C1B078260}"/>
              </a:ext>
            </a:extLst>
          </p:cNvPr>
          <p:cNvSpPr/>
          <p:nvPr/>
        </p:nvSpPr>
        <p:spPr>
          <a:xfrm>
            <a:off x="102122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2" name="椭圆 11">
            <a:extLst>
              <a:ext uri="{FF2B5EF4-FFF2-40B4-BE49-F238E27FC236}">
                <a16:creationId xmlns:a16="http://schemas.microsoft.com/office/drawing/2014/main" id="{A835772E-C13C-E818-3E1C-49FD45DB5380}"/>
              </a:ext>
            </a:extLst>
          </p:cNvPr>
          <p:cNvSpPr/>
          <p:nvPr/>
        </p:nvSpPr>
        <p:spPr>
          <a:xfrm>
            <a:off x="811672" y="6412525"/>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13" name="椭圆 12">
            <a:extLst>
              <a:ext uri="{FF2B5EF4-FFF2-40B4-BE49-F238E27FC236}">
                <a16:creationId xmlns:a16="http://schemas.microsoft.com/office/drawing/2014/main" id="{DE010940-BEAB-A340-0BC7-944257F67A97}"/>
              </a:ext>
            </a:extLst>
          </p:cNvPr>
          <p:cNvSpPr/>
          <p:nvPr/>
        </p:nvSpPr>
        <p:spPr>
          <a:xfrm>
            <a:off x="123077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cxnSp>
        <p:nvCxnSpPr>
          <p:cNvPr id="14" name="直接连接符 13">
            <a:extLst>
              <a:ext uri="{FF2B5EF4-FFF2-40B4-BE49-F238E27FC236}">
                <a16:creationId xmlns:a16="http://schemas.microsoft.com/office/drawing/2014/main" id="{C2B55895-0788-7D44-CECC-6ABB66C6C667}"/>
              </a:ext>
            </a:extLst>
          </p:cNvPr>
          <p:cNvCxnSpPr>
            <a:cxnSpLocks/>
            <a:stCxn id="11" idx="2"/>
          </p:cNvCxnSpPr>
          <p:nvPr/>
        </p:nvCxnSpPr>
        <p:spPr>
          <a:xfrm flipH="1" flipV="1">
            <a:off x="897397" y="6455387"/>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15" name="椭圆 14">
            <a:extLst>
              <a:ext uri="{FF2B5EF4-FFF2-40B4-BE49-F238E27FC236}">
                <a16:creationId xmlns:a16="http://schemas.microsoft.com/office/drawing/2014/main" id="{7CCA7DD7-13C1-68DB-D600-B4591A738ACA}"/>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6" name="文本框 15">
            <a:extLst>
              <a:ext uri="{FF2B5EF4-FFF2-40B4-BE49-F238E27FC236}">
                <a16:creationId xmlns:a16="http://schemas.microsoft.com/office/drawing/2014/main" id="{7FADDF39-CC1F-519D-C9D3-E25E61DF0AF4}"/>
              </a:ext>
            </a:extLst>
          </p:cNvPr>
          <p:cNvSpPr txBox="1"/>
          <p:nvPr/>
        </p:nvSpPr>
        <p:spPr>
          <a:xfrm>
            <a:off x="238125" y="6103232"/>
            <a:ext cx="198964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Novecento wide Bold" panose="00000805000000000000" charset="0"/>
                <a:ea typeface="微软雅黑" panose="020B0503020204020204" pitchFamily="34" charset="-122"/>
                <a:cs typeface="Novecento wide Bold" panose="00000805000000000000" charset="0"/>
              </a:rPr>
              <a:t>Section 2: </a:t>
            </a:r>
            <a:r>
              <a:rPr kumimoji="0" lang="en-US" altLang="zh-CN" sz="1200" i="0" u="none" strike="noStrike" kern="1200" cap="none" spc="0" normalizeH="0" baseline="0" noProof="0" dirty="0">
                <a:ln>
                  <a:noFill/>
                </a:ln>
                <a:effectLst/>
                <a:uLnTx/>
                <a:uFillTx/>
                <a:latin typeface="Novecento wide Bold" panose="00000805000000000000" charset="0"/>
                <a:ea typeface="微软雅黑" panose="020B0503020204020204" pitchFamily="34" charset="-122"/>
                <a:cs typeface="Novecento wide Bold" panose="00000805000000000000" charset="0"/>
              </a:rPr>
              <a:t>Sensor Modelling </a:t>
            </a:r>
          </a:p>
        </p:txBody>
      </p:sp>
      <p:sp>
        <p:nvSpPr>
          <p:cNvPr id="17" name="文本框 16">
            <a:extLst>
              <a:ext uri="{FF2B5EF4-FFF2-40B4-BE49-F238E27FC236}">
                <a16:creationId xmlns:a16="http://schemas.microsoft.com/office/drawing/2014/main" id="{DC477F97-0F92-0D8A-DF06-34F043FE1377}"/>
              </a:ext>
            </a:extLst>
          </p:cNvPr>
          <p:cNvSpPr txBox="1"/>
          <p:nvPr/>
        </p:nvSpPr>
        <p:spPr>
          <a:xfrm>
            <a:off x="5964393" y="6070040"/>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9</a:t>
            </a:r>
          </a:p>
        </p:txBody>
      </p:sp>
    </p:spTree>
    <p:extLst>
      <p:ext uri="{BB962C8B-B14F-4D97-AF65-F5344CB8AC3E}">
        <p14:creationId xmlns:p14="http://schemas.microsoft.com/office/powerpoint/2010/main" val="94241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Results and Discussions – </a:t>
            </a:r>
            <a:r>
              <a:rPr lang="en-US" altLang="zh-CN" sz="3000" b="1" dirty="0">
                <a:solidFill>
                  <a:prstClr val="white"/>
                </a:solidFill>
                <a:latin typeface="Novecento wide Bold" panose="00000805000000000000" charset="0"/>
                <a:ea typeface="微软雅黑" panose="020B0503020204020204" pitchFamily="34" charset="-122"/>
                <a:cs typeface="Novecento wide Bold" panose="00000805000000000000" charset="0"/>
              </a:rPr>
              <a:t>Frequency Response</a:t>
            </a:r>
            <a:endPar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endParaRPr>
          </a:p>
        </p:txBody>
      </p:sp>
      <p:pic>
        <p:nvPicPr>
          <p:cNvPr id="9" name="内容占位符 8">
            <a:extLst>
              <a:ext uri="{FF2B5EF4-FFF2-40B4-BE49-F238E27FC236}">
                <a16:creationId xmlns:a16="http://schemas.microsoft.com/office/drawing/2014/main" id="{9DB01B9E-F9D6-76C9-3CA2-15711641A75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1320747" y="1503372"/>
            <a:ext cx="4216507" cy="3502945"/>
          </a:xfrm>
          <a:prstGeom prst="rect">
            <a:avLst/>
          </a:prstGeom>
        </p:spPr>
      </p:pic>
      <p:pic>
        <p:nvPicPr>
          <p:cNvPr id="11" name="内容占位符 10">
            <a:extLst>
              <a:ext uri="{FF2B5EF4-FFF2-40B4-BE49-F238E27FC236}">
                <a16:creationId xmlns:a16="http://schemas.microsoft.com/office/drawing/2014/main" id="{B001496E-1437-019A-5F49-FB4FDFFB6629}"/>
              </a:ext>
            </a:extLst>
          </p:cNvPr>
          <p:cNvPicPr>
            <a:picLocks noGrp="1"/>
          </p:cNvPicPr>
          <p:nvPr>
            <p:ph sz="half" idx="2"/>
          </p:nvPr>
        </p:nvPicPr>
        <p:blipFill>
          <a:blip r:embed="rId4">
            <a:extLst>
              <a:ext uri="{28A0092B-C50C-407E-A947-70E740481C1C}">
                <a14:useLocalDpi xmlns:a14="http://schemas.microsoft.com/office/drawing/2010/main" val="0"/>
              </a:ext>
            </a:extLst>
          </a:blip>
          <a:srcRect/>
          <a:stretch/>
        </p:blipFill>
        <p:spPr>
          <a:xfrm>
            <a:off x="6655653" y="1495719"/>
            <a:ext cx="4215600" cy="3502800"/>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ED94A593-B6A0-29B3-A321-9BF1CD31F618}"/>
                  </a:ext>
                </a:extLst>
              </p:cNvPr>
              <p:cNvSpPr txBox="1"/>
              <p:nvPr/>
            </p:nvSpPr>
            <p:spPr>
              <a:xfrm>
                <a:off x="978599" y="5161852"/>
                <a:ext cx="10234801" cy="923330"/>
              </a:xfrm>
              <a:prstGeom prst="rect">
                <a:avLst/>
              </a:prstGeom>
              <a:noFill/>
            </p:spPr>
            <p:txBody>
              <a:bodyPr wrap="square" rtlCol="0">
                <a:spAutoFit/>
              </a:bodyPr>
              <a:lstStyle/>
              <a:p>
                <a:pPr algn="ctr"/>
                <a:r>
                  <a:rPr lang="en-GB" altLang="zh-CN" sz="1800" kern="0" dirty="0">
                    <a:effectLst/>
                    <a:latin typeface="Novecento wide Bold" panose="00000805000000000000"/>
                    <a:ea typeface="宋体" panose="02010600030101010101" pitchFamily="2" charset="-122"/>
                  </a:rPr>
                  <a:t>Frequency response</a:t>
                </a:r>
                <a:r>
                  <a:rPr lang="en-US" altLang="zh-CN" sz="1800" dirty="0">
                    <a:effectLst/>
                    <a:latin typeface="Novecento wide Bold" panose="00000805000000000000"/>
                    <a:ea typeface="宋体" panose="02010600030101010101" pitchFamily="2" charset="-122"/>
                  </a:rPr>
                  <a:t>: </a:t>
                </a:r>
                <a:r>
                  <a:rPr lang="en-GB" altLang="zh-CN" sz="1800" dirty="0">
                    <a:effectLst/>
                    <a:latin typeface="Novecento wide Bold" panose="00000805000000000000"/>
                    <a:ea typeface="宋体" panose="02010600030101010101" pitchFamily="2" charset="-122"/>
                  </a:rPr>
                  <a:t>(Left) U1 and (Right) U2</a:t>
                </a:r>
                <a:r>
                  <a:rPr lang="en-GB" altLang="zh-CN" sz="1800" kern="0" dirty="0">
                    <a:effectLst/>
                    <a:latin typeface="Novecento wide Bold" panose="00000805000000000000"/>
                    <a:ea typeface="宋体" panose="02010600030101010101" pitchFamily="2" charset="-122"/>
                  </a:rPr>
                  <a:t> with actuation of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𝐷𝐶</m:t>
                        </m:r>
                        <m:r>
                          <a:rPr lang="en-US" altLang="zh-CN" i="1">
                            <a:latin typeface="Cambria Math" panose="02040503050406030204" pitchFamily="18" charset="0"/>
                          </a:rPr>
                          <m:t>1</m:t>
                        </m:r>
                      </m:sub>
                    </m:sSub>
                    <m:r>
                      <a:rPr lang="en-US" altLang="zh-CN" i="1">
                        <a:latin typeface="Cambria Math" panose="02040503050406030204" pitchFamily="18" charset="0"/>
                      </a:rPr>
                      <m:t>=40</m:t>
                    </m:r>
                    <m:r>
                      <a:rPr lang="en-US" altLang="zh-CN" i="1">
                        <a:latin typeface="Cambria Math" panose="02040503050406030204" pitchFamily="18" charset="0"/>
                      </a:rPr>
                      <m:t>𝑉</m:t>
                    </m:r>
                  </m:oMath>
                </a14:m>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𝐷𝐶</m:t>
                        </m:r>
                        <m:r>
                          <a:rPr lang="en-US" altLang="zh-CN" i="1">
                            <a:latin typeface="Cambria Math" panose="02040503050406030204" pitchFamily="18" charset="0"/>
                          </a:rPr>
                          <m:t>2</m:t>
                        </m:r>
                      </m:sub>
                    </m:sSub>
                    <m:r>
                      <a:rPr lang="en-US" altLang="zh-CN" i="1">
                        <a:latin typeface="Cambria Math" panose="02040503050406030204" pitchFamily="18" charset="0"/>
                      </a:rPr>
                      <m:t>=10</m:t>
                    </m:r>
                    <m:r>
                      <a:rPr lang="en-US" altLang="zh-CN" i="1">
                        <a:latin typeface="Cambria Math" panose="02040503050406030204" pitchFamily="18" charset="0"/>
                      </a:rPr>
                      <m:t>𝑉</m:t>
                    </m:r>
                  </m:oMath>
                </a14:m>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𝐴𝐶</m:t>
                        </m:r>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b="0" i="1" smtClean="0">
                        <a:latin typeface="Cambria Math" panose="02040503050406030204" pitchFamily="18" charset="0"/>
                      </a:rPr>
                      <m:t>7.5</m:t>
                    </m:r>
                    <m:r>
                      <a:rPr lang="en-US" altLang="zh-CN" b="0" i="1" smtClean="0">
                        <a:latin typeface="Cambria Math" panose="02040503050406030204" pitchFamily="18" charset="0"/>
                      </a:rPr>
                      <m:t>𝑉</m:t>
                    </m:r>
                    <m:r>
                      <a:rPr lang="en-US" altLang="zh-CN" i="1">
                        <a:latin typeface="Cambria Math" panose="02040503050406030204" pitchFamily="18" charset="0"/>
                      </a:rPr>
                      <m:t> </m:t>
                    </m:r>
                  </m:oMath>
                </a14:m>
                <a:r>
                  <a:rPr lang="en-GB" altLang="zh-CN" sz="1800" kern="0" dirty="0">
                    <a:effectLst/>
                    <a:latin typeface="Novecento wide Bold" panose="00000805000000000000"/>
                    <a:ea typeface="宋体" panose="02010600030101010101" pitchFamily="2" charset="-122"/>
                  </a:rPr>
                  <a:t>and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𝐴𝐶</m:t>
                        </m:r>
                        <m:r>
                          <a:rPr lang="en-US" altLang="zh-CN" b="0" i="1" smtClean="0">
                            <a:latin typeface="Cambria Math" panose="02040503050406030204" pitchFamily="18" charset="0"/>
                          </a:rPr>
                          <m:t>2</m:t>
                        </m:r>
                      </m:sub>
                    </m:sSub>
                    <m:r>
                      <a:rPr lang="en-US" altLang="zh-CN" i="1">
                        <a:latin typeface="Cambria Math" panose="02040503050406030204" pitchFamily="18" charset="0"/>
                      </a:rPr>
                      <m:t>=0</m:t>
                    </m:r>
                    <m:r>
                      <a:rPr lang="en-US" altLang="zh-CN" b="0" i="1" smtClean="0">
                        <a:latin typeface="Cambria Math" panose="02040503050406030204" pitchFamily="18" charset="0"/>
                      </a:rPr>
                      <m:t>𝑉</m:t>
                    </m:r>
                  </m:oMath>
                </a14:m>
                <a:r>
                  <a:rPr lang="en-GB" altLang="zh-CN" sz="1800" dirty="0">
                    <a:effectLst/>
                    <a:latin typeface="Novecento wide Bold" panose="00000805000000000000"/>
                    <a:ea typeface="宋体" panose="02010600030101010101" pitchFamily="2" charset="-122"/>
                  </a:rPr>
                  <a:t>. (Dotted lines represent unstable branches)</a:t>
                </a:r>
              </a:p>
              <a:p>
                <a:pPr algn="ctr"/>
                <a:r>
                  <a:rPr lang="en-GB" altLang="zh-CN" dirty="0">
                    <a:solidFill>
                      <a:srgbClr val="FF0000"/>
                    </a:solidFill>
                    <a:latin typeface="Novecento wide Bold" panose="00000805000000000000"/>
                    <a:ea typeface="宋体" panose="02010600030101010101" pitchFamily="2" charset="-122"/>
                  </a:rPr>
                  <a:t>Nonlinear bifurcation jump in U1 </a:t>
                </a:r>
                <a:r>
                  <a:rPr lang="en-GB" altLang="zh-CN" dirty="0">
                    <a:latin typeface="Novecento wide Bold" panose="00000805000000000000"/>
                    <a:ea typeface="宋体" panose="02010600030101010101" pitchFamily="2" charset="-122"/>
                  </a:rPr>
                  <a:t>and </a:t>
                </a:r>
                <a:r>
                  <a:rPr lang="en-GB" altLang="zh-CN" dirty="0">
                    <a:solidFill>
                      <a:srgbClr val="00B0F0"/>
                    </a:solidFill>
                    <a:latin typeface="Novecento wide Bold" panose="00000805000000000000"/>
                    <a:ea typeface="宋体" panose="02010600030101010101" pitchFamily="2" charset="-122"/>
                  </a:rPr>
                  <a:t>peak in U2 </a:t>
                </a:r>
                <a:r>
                  <a:rPr lang="en-GB" altLang="zh-CN" dirty="0">
                    <a:latin typeface="Novecento wide Bold" panose="00000805000000000000"/>
                    <a:ea typeface="宋体" panose="02010600030101010101" pitchFamily="2" charset="-122"/>
                  </a:rPr>
                  <a:t>are suitable for detecting.</a:t>
                </a:r>
                <a:endParaRPr lang="zh-CN" altLang="zh-CN" sz="1800" dirty="0">
                  <a:effectLst/>
                  <a:latin typeface="Novecento wide Bold" panose="00000805000000000000"/>
                  <a:ea typeface="宋体" panose="02010600030101010101" pitchFamily="2" charset="-122"/>
                </a:endParaRPr>
              </a:p>
            </p:txBody>
          </p:sp>
        </mc:Choice>
        <mc:Fallback xmlns="">
          <p:sp>
            <p:nvSpPr>
              <p:cNvPr id="12" name="文本框 11">
                <a:extLst>
                  <a:ext uri="{FF2B5EF4-FFF2-40B4-BE49-F238E27FC236}">
                    <a16:creationId xmlns:a16="http://schemas.microsoft.com/office/drawing/2014/main" id="{ED94A593-B6A0-29B3-A321-9BF1CD31F618}"/>
                  </a:ext>
                </a:extLst>
              </p:cNvPr>
              <p:cNvSpPr txBox="1">
                <a:spLocks noRot="1" noChangeAspect="1" noMove="1" noResize="1" noEditPoints="1" noAdjustHandles="1" noChangeArrowheads="1" noChangeShapeType="1" noTextEdit="1"/>
              </p:cNvSpPr>
              <p:nvPr/>
            </p:nvSpPr>
            <p:spPr>
              <a:xfrm>
                <a:off x="978599" y="5161852"/>
                <a:ext cx="10234801" cy="923330"/>
              </a:xfrm>
              <a:prstGeom prst="rect">
                <a:avLst/>
              </a:prstGeom>
              <a:blipFill>
                <a:blip r:embed="rId5"/>
                <a:stretch>
                  <a:fillRect l="-119" t="-3974" r="-536" b="-9934"/>
                </a:stretch>
              </a:blipFill>
            </p:spPr>
            <p:txBody>
              <a:bodyPr/>
              <a:lstStyle/>
              <a:p>
                <a:r>
                  <a:rPr lang="zh-CN" altLang="en-US">
                    <a:noFill/>
                  </a:rPr>
                  <a:t> </a:t>
                </a:r>
              </a:p>
            </p:txBody>
          </p:sp>
        </mc:Fallback>
      </mc:AlternateContent>
      <p:sp>
        <p:nvSpPr>
          <p:cNvPr id="14" name="副标题 2">
            <a:extLst>
              <a:ext uri="{FF2B5EF4-FFF2-40B4-BE49-F238E27FC236}">
                <a16:creationId xmlns:a16="http://schemas.microsoft.com/office/drawing/2014/main" id="{AC05D576-2D05-1E55-E8D9-F94B96C220C0}"/>
              </a:ext>
            </a:extLst>
          </p:cNvPr>
          <p:cNvSpPr txBox="1">
            <a:spLocks/>
          </p:cNvSpPr>
          <p:nvPr/>
        </p:nvSpPr>
        <p:spPr>
          <a:xfrm>
            <a:off x="8699744" y="6116838"/>
            <a:ext cx="3200967"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b="1" dirty="0">
                <a:latin typeface="Novecento wide Bold" panose="00000805000000000000" charset="0"/>
                <a:cs typeface="Novecento wide Bold" panose="00000805000000000000" charset="0"/>
              </a:rPr>
              <a:t>ENOC 2020+2</a:t>
            </a:r>
            <a:r>
              <a:rPr lang="en-US" altLang="zh-CN" sz="1200" dirty="0">
                <a:latin typeface="Novecento wide Bold" panose="00000805000000000000" charset="0"/>
                <a:cs typeface="Novecento wide Bold" panose="00000805000000000000" charset="0"/>
              </a:rPr>
              <a:t>, July 17-22, 2022, Lyon, France</a:t>
            </a:r>
            <a:endParaRPr lang="en-US" altLang="zh-CN" sz="1200" b="1" dirty="0">
              <a:latin typeface="Novecento wide Bold" panose="00000805000000000000" charset="0"/>
              <a:cs typeface="Novecento wide Bold" panose="00000805000000000000" charset="0"/>
            </a:endParaRPr>
          </a:p>
        </p:txBody>
      </p:sp>
      <p:sp>
        <p:nvSpPr>
          <p:cNvPr id="15" name="矩形 14">
            <a:extLst>
              <a:ext uri="{FF2B5EF4-FFF2-40B4-BE49-F238E27FC236}">
                <a16:creationId xmlns:a16="http://schemas.microsoft.com/office/drawing/2014/main" id="{09A50F4E-8AEB-2AA3-3DFC-648ACCCC94A2}"/>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8" name="矩形 17">
            <a:extLst>
              <a:ext uri="{FF2B5EF4-FFF2-40B4-BE49-F238E27FC236}">
                <a16:creationId xmlns:a16="http://schemas.microsoft.com/office/drawing/2014/main" id="{708B62CE-6974-D0F9-6D30-2AE8FEA0DF4A}"/>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9" name="文本框 18">
            <a:extLst>
              <a:ext uri="{FF2B5EF4-FFF2-40B4-BE49-F238E27FC236}">
                <a16:creationId xmlns:a16="http://schemas.microsoft.com/office/drawing/2014/main" id="{092F12BC-F084-607A-DDFB-E45D61C397B8}"/>
              </a:ext>
            </a:extLst>
          </p:cNvPr>
          <p:cNvSpPr txBox="1"/>
          <p:nvPr/>
        </p:nvSpPr>
        <p:spPr>
          <a:xfrm>
            <a:off x="238125" y="6103232"/>
            <a:ext cx="21238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Novecento wide Bold" panose="00000805000000000000" charset="0"/>
                <a:ea typeface="微软雅黑" panose="020B0503020204020204" pitchFamily="34" charset="-122"/>
                <a:cs typeface="Novecento wide Bold" panose="00000805000000000000" charset="0"/>
              </a:rPr>
              <a:t>Section 3: </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Theoretically Results</a:t>
            </a:r>
          </a:p>
        </p:txBody>
      </p:sp>
      <p:sp>
        <p:nvSpPr>
          <p:cNvPr id="20" name="椭圆 19">
            <a:extLst>
              <a:ext uri="{FF2B5EF4-FFF2-40B4-BE49-F238E27FC236}">
                <a16:creationId xmlns:a16="http://schemas.microsoft.com/office/drawing/2014/main" id="{E61383F5-8994-132F-177A-F36DE561677B}"/>
              </a:ext>
            </a:extLst>
          </p:cNvPr>
          <p:cNvSpPr/>
          <p:nvPr/>
        </p:nvSpPr>
        <p:spPr>
          <a:xfrm>
            <a:off x="123077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1" name="椭圆 20">
            <a:extLst>
              <a:ext uri="{FF2B5EF4-FFF2-40B4-BE49-F238E27FC236}">
                <a16:creationId xmlns:a16="http://schemas.microsoft.com/office/drawing/2014/main" id="{5368FE9E-3D32-1BE2-F3F6-C4884658C7AE}"/>
              </a:ext>
            </a:extLst>
          </p:cNvPr>
          <p:cNvSpPr/>
          <p:nvPr/>
        </p:nvSpPr>
        <p:spPr>
          <a:xfrm>
            <a:off x="1021222" y="6412524"/>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cxnSp>
        <p:nvCxnSpPr>
          <p:cNvPr id="23" name="直接连接符 22">
            <a:extLst>
              <a:ext uri="{FF2B5EF4-FFF2-40B4-BE49-F238E27FC236}">
                <a16:creationId xmlns:a16="http://schemas.microsoft.com/office/drawing/2014/main" id="{6EBD34BB-4037-126E-03CE-725AE1DA82BF}"/>
              </a:ext>
            </a:extLst>
          </p:cNvPr>
          <p:cNvCxnSpPr>
            <a:cxnSpLocks/>
            <a:stCxn id="20" idx="2"/>
          </p:cNvCxnSpPr>
          <p:nvPr/>
        </p:nvCxnSpPr>
        <p:spPr>
          <a:xfrm flipH="1" flipV="1">
            <a:off x="1106947" y="6455386"/>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24" name="椭圆 23">
            <a:extLst>
              <a:ext uri="{FF2B5EF4-FFF2-40B4-BE49-F238E27FC236}">
                <a16:creationId xmlns:a16="http://schemas.microsoft.com/office/drawing/2014/main" id="{28ED5357-2071-F19F-5E70-3D9C3F82184B}"/>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5" name="椭圆 24">
            <a:extLst>
              <a:ext uri="{FF2B5EF4-FFF2-40B4-BE49-F238E27FC236}">
                <a16:creationId xmlns:a16="http://schemas.microsoft.com/office/drawing/2014/main" id="{B2DB1C5C-B1E0-3FF9-6C4A-47921479AFA0}"/>
              </a:ext>
            </a:extLst>
          </p:cNvPr>
          <p:cNvSpPr/>
          <p:nvPr/>
        </p:nvSpPr>
        <p:spPr>
          <a:xfrm>
            <a:off x="811672"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cxnSp>
        <p:nvCxnSpPr>
          <p:cNvPr id="26" name="直接箭头连接符 25">
            <a:extLst>
              <a:ext uri="{FF2B5EF4-FFF2-40B4-BE49-F238E27FC236}">
                <a16:creationId xmlns:a16="http://schemas.microsoft.com/office/drawing/2014/main" id="{4C82D8C6-C53D-77D2-5267-4D049B9A23DD}"/>
              </a:ext>
            </a:extLst>
          </p:cNvPr>
          <p:cNvCxnSpPr>
            <a:cxnSpLocks/>
          </p:cNvCxnSpPr>
          <p:nvPr/>
        </p:nvCxnSpPr>
        <p:spPr>
          <a:xfrm flipH="1" flipV="1">
            <a:off x="4770364" y="1935386"/>
            <a:ext cx="322421" cy="40426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椭圆 6">
            <a:extLst>
              <a:ext uri="{FF2B5EF4-FFF2-40B4-BE49-F238E27FC236}">
                <a16:creationId xmlns:a16="http://schemas.microsoft.com/office/drawing/2014/main" id="{3B533845-CC32-3134-C365-6CEB679CE7F2}"/>
              </a:ext>
            </a:extLst>
          </p:cNvPr>
          <p:cNvSpPr/>
          <p:nvPr/>
        </p:nvSpPr>
        <p:spPr>
          <a:xfrm>
            <a:off x="4636294" y="1833563"/>
            <a:ext cx="85725" cy="8810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C865CB64-FD49-F5E6-56D0-8CDDB6295B07}"/>
              </a:ext>
            </a:extLst>
          </p:cNvPr>
          <p:cNvSpPr/>
          <p:nvPr/>
        </p:nvSpPr>
        <p:spPr>
          <a:xfrm>
            <a:off x="9742488" y="3959224"/>
            <a:ext cx="85725" cy="8810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0E174F68-0997-6CDA-77BA-A7A585FC4114}"/>
              </a:ext>
            </a:extLst>
          </p:cNvPr>
          <p:cNvSpPr txBox="1"/>
          <p:nvPr/>
        </p:nvSpPr>
        <p:spPr>
          <a:xfrm>
            <a:off x="4726911" y="1647208"/>
            <a:ext cx="1113507" cy="276999"/>
          </a:xfrm>
          <a:prstGeom prst="rect">
            <a:avLst/>
          </a:prstGeom>
          <a:noFill/>
        </p:spPr>
        <p:txBody>
          <a:bodyPr wrap="square">
            <a:spAutoFit/>
          </a:bodyPr>
          <a:lstStyle/>
          <a:p>
            <a:r>
              <a:rPr lang="zh-CN" altLang="en-US" sz="1200" dirty="0">
                <a:solidFill>
                  <a:srgbClr val="FF0000"/>
                </a:solidFill>
                <a:latin typeface="Novecento wide Bold" panose="00000805000000000000"/>
              </a:rPr>
              <a:t>(61.685, 0.407)</a:t>
            </a:r>
          </a:p>
        </p:txBody>
      </p:sp>
      <p:sp>
        <p:nvSpPr>
          <p:cNvPr id="33" name="文本框 32">
            <a:extLst>
              <a:ext uri="{FF2B5EF4-FFF2-40B4-BE49-F238E27FC236}">
                <a16:creationId xmlns:a16="http://schemas.microsoft.com/office/drawing/2014/main" id="{5A156EA1-58FA-E143-13D2-DD906E029717}"/>
              </a:ext>
            </a:extLst>
          </p:cNvPr>
          <p:cNvSpPr txBox="1"/>
          <p:nvPr/>
        </p:nvSpPr>
        <p:spPr>
          <a:xfrm>
            <a:off x="9828213" y="3682225"/>
            <a:ext cx="1306512" cy="276999"/>
          </a:xfrm>
          <a:prstGeom prst="rect">
            <a:avLst/>
          </a:prstGeom>
          <a:noFill/>
        </p:spPr>
        <p:txBody>
          <a:bodyPr wrap="square">
            <a:spAutoFit/>
          </a:bodyPr>
          <a:lstStyle/>
          <a:p>
            <a:r>
              <a:rPr lang="en-US" altLang="zh-CN" sz="1200" dirty="0">
                <a:solidFill>
                  <a:srgbClr val="FF0000"/>
                </a:solidFill>
                <a:latin typeface="Novecento wide Bold" panose="00000805000000000000"/>
              </a:rPr>
              <a:t>(61.685, 0.0164)</a:t>
            </a:r>
            <a:endParaRPr lang="zh-CN" altLang="en-US" sz="1200" dirty="0">
              <a:solidFill>
                <a:srgbClr val="FF0000"/>
              </a:solidFill>
              <a:latin typeface="Novecento wide Bold" panose="00000805000000000000"/>
            </a:endParaRPr>
          </a:p>
        </p:txBody>
      </p:sp>
      <p:sp>
        <p:nvSpPr>
          <p:cNvPr id="35" name="椭圆 34">
            <a:extLst>
              <a:ext uri="{FF2B5EF4-FFF2-40B4-BE49-F238E27FC236}">
                <a16:creationId xmlns:a16="http://schemas.microsoft.com/office/drawing/2014/main" id="{AAE0FEEC-A3BD-A124-85B1-641D9908CDF3}"/>
              </a:ext>
            </a:extLst>
          </p:cNvPr>
          <p:cNvSpPr/>
          <p:nvPr/>
        </p:nvSpPr>
        <p:spPr>
          <a:xfrm>
            <a:off x="3974305" y="3453889"/>
            <a:ext cx="85725" cy="8810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36" name="椭圆 35">
            <a:extLst>
              <a:ext uri="{FF2B5EF4-FFF2-40B4-BE49-F238E27FC236}">
                <a16:creationId xmlns:a16="http://schemas.microsoft.com/office/drawing/2014/main" id="{FBB5FDCB-503D-1F8B-B03B-2D957F381173}"/>
              </a:ext>
            </a:extLst>
          </p:cNvPr>
          <p:cNvSpPr/>
          <p:nvPr/>
        </p:nvSpPr>
        <p:spPr>
          <a:xfrm>
            <a:off x="9128125" y="1892595"/>
            <a:ext cx="85725" cy="8810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a:extLst>
              <a:ext uri="{FF2B5EF4-FFF2-40B4-BE49-F238E27FC236}">
                <a16:creationId xmlns:a16="http://schemas.microsoft.com/office/drawing/2014/main" id="{82879FFF-9ED1-B2E8-B7A8-2FA368474ACA}"/>
              </a:ext>
            </a:extLst>
          </p:cNvPr>
          <p:cNvSpPr txBox="1"/>
          <p:nvPr/>
        </p:nvSpPr>
        <p:spPr>
          <a:xfrm>
            <a:off x="9170987" y="1651223"/>
            <a:ext cx="1306512" cy="276999"/>
          </a:xfrm>
          <a:prstGeom prst="rect">
            <a:avLst/>
          </a:prstGeom>
          <a:noFill/>
        </p:spPr>
        <p:txBody>
          <a:bodyPr wrap="square">
            <a:spAutoFit/>
          </a:bodyPr>
          <a:lstStyle/>
          <a:p>
            <a:r>
              <a:rPr lang="en-US" altLang="zh-CN" sz="1200" dirty="0">
                <a:solidFill>
                  <a:srgbClr val="00B0F0"/>
                </a:solidFill>
                <a:latin typeface="Novecento wide Bold" panose="00000805000000000000"/>
              </a:rPr>
              <a:t>(48.142, 0.180)</a:t>
            </a:r>
            <a:endParaRPr lang="zh-CN" altLang="en-US" sz="1200" dirty="0">
              <a:solidFill>
                <a:srgbClr val="00B0F0"/>
              </a:solidFill>
              <a:latin typeface="Novecento wide Bold" panose="00000805000000000000"/>
            </a:endParaRPr>
          </a:p>
        </p:txBody>
      </p:sp>
      <p:sp>
        <p:nvSpPr>
          <p:cNvPr id="38" name="文本框 37">
            <a:extLst>
              <a:ext uri="{FF2B5EF4-FFF2-40B4-BE49-F238E27FC236}">
                <a16:creationId xmlns:a16="http://schemas.microsoft.com/office/drawing/2014/main" id="{E23C6FE3-8A77-8630-B321-AA8C44A5D3B2}"/>
              </a:ext>
            </a:extLst>
          </p:cNvPr>
          <p:cNvSpPr txBox="1"/>
          <p:nvPr/>
        </p:nvSpPr>
        <p:spPr>
          <a:xfrm>
            <a:off x="2895330" y="3249945"/>
            <a:ext cx="1078975" cy="276999"/>
          </a:xfrm>
          <a:prstGeom prst="rect">
            <a:avLst/>
          </a:prstGeom>
          <a:noFill/>
        </p:spPr>
        <p:txBody>
          <a:bodyPr wrap="square">
            <a:spAutoFit/>
          </a:bodyPr>
          <a:lstStyle/>
          <a:p>
            <a:r>
              <a:rPr lang="en-US" altLang="zh-CN" sz="1200" dirty="0">
                <a:solidFill>
                  <a:srgbClr val="00B0F0"/>
                </a:solidFill>
                <a:latin typeface="Novecento wide Bold" panose="00000805000000000000"/>
              </a:rPr>
              <a:t>(48.142, 0.160)</a:t>
            </a:r>
            <a:endParaRPr lang="zh-CN" altLang="en-US" sz="1200" dirty="0">
              <a:solidFill>
                <a:srgbClr val="00B0F0"/>
              </a:solidFill>
              <a:latin typeface="Novecento wide Bold" panose="00000805000000000000"/>
            </a:endParaRPr>
          </a:p>
        </p:txBody>
      </p:sp>
      <p:cxnSp>
        <p:nvCxnSpPr>
          <p:cNvPr id="39" name="直接箭头连接符 38">
            <a:extLst>
              <a:ext uri="{FF2B5EF4-FFF2-40B4-BE49-F238E27FC236}">
                <a16:creationId xmlns:a16="http://schemas.microsoft.com/office/drawing/2014/main" id="{DD89BC14-6A45-D581-70D8-43CB890695C6}"/>
              </a:ext>
            </a:extLst>
          </p:cNvPr>
          <p:cNvCxnSpPr>
            <a:cxnSpLocks/>
          </p:cNvCxnSpPr>
          <p:nvPr/>
        </p:nvCxnSpPr>
        <p:spPr>
          <a:xfrm flipH="1" flipV="1">
            <a:off x="9256713" y="1979938"/>
            <a:ext cx="322421" cy="404269"/>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0FE38A84-9374-58FC-6F86-FBC2EE0F22BA}"/>
              </a:ext>
            </a:extLst>
          </p:cNvPr>
          <p:cNvSpPr txBox="1"/>
          <p:nvPr/>
        </p:nvSpPr>
        <p:spPr>
          <a:xfrm>
            <a:off x="5925120" y="6070040"/>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10</a:t>
            </a:r>
          </a:p>
        </p:txBody>
      </p:sp>
    </p:spTree>
    <p:extLst>
      <p:ext uri="{BB962C8B-B14F-4D97-AF65-F5344CB8AC3E}">
        <p14:creationId xmlns:p14="http://schemas.microsoft.com/office/powerpoint/2010/main" val="79282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9" grpId="0" animBg="1"/>
      <p:bldP spid="31" grpId="0"/>
      <p:bldP spid="33" grpId="0"/>
      <p:bldP spid="35" grpId="0" animBg="1"/>
      <p:bldP spid="36" grpId="0" animBg="1"/>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Results and Discussions – </a:t>
            </a:r>
            <a:r>
              <a:rPr lang="en-US" altLang="zh-CN" sz="3000" b="1" dirty="0">
                <a:solidFill>
                  <a:prstClr val="white"/>
                </a:solidFill>
                <a:latin typeface="Novecento wide Bold" panose="00000805000000000000" charset="0"/>
                <a:ea typeface="微软雅黑" panose="020B0503020204020204" pitchFamily="34" charset="-122"/>
                <a:cs typeface="Novecento wide Bold" panose="00000805000000000000" charset="0"/>
              </a:rPr>
              <a:t>Sensing Scheme</a:t>
            </a:r>
            <a:endPar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endParaRPr>
          </a:p>
        </p:txBody>
      </p:sp>
      <p:pic>
        <p:nvPicPr>
          <p:cNvPr id="9" name="内容占位符 8">
            <a:extLst>
              <a:ext uri="{FF2B5EF4-FFF2-40B4-BE49-F238E27FC236}">
                <a16:creationId xmlns:a16="http://schemas.microsoft.com/office/drawing/2014/main" id="{9DB01B9E-F9D6-76C9-3CA2-15711641A75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467986" y="1463036"/>
            <a:ext cx="5487438" cy="3426018"/>
          </a:xfrm>
          <a:prstGeom prst="rect">
            <a:avLst/>
          </a:prstGeom>
        </p:spPr>
      </p:pic>
      <p:pic>
        <p:nvPicPr>
          <p:cNvPr id="11" name="内容占位符 10">
            <a:extLst>
              <a:ext uri="{FF2B5EF4-FFF2-40B4-BE49-F238E27FC236}">
                <a16:creationId xmlns:a16="http://schemas.microsoft.com/office/drawing/2014/main" id="{B001496E-1437-019A-5F49-FB4FDFFB662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6305374" y="1461854"/>
            <a:ext cx="5489330" cy="3427200"/>
          </a:xfrm>
          <a:prstGeom prst="rect">
            <a:avLst/>
          </a:prstGeom>
        </p:spPr>
      </p:pic>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ED94A593-B6A0-29B3-A321-9BF1CD31F618}"/>
                  </a:ext>
                </a:extLst>
              </p:cNvPr>
              <p:cNvSpPr txBox="1"/>
              <p:nvPr/>
            </p:nvSpPr>
            <p:spPr>
              <a:xfrm>
                <a:off x="1215598" y="5044654"/>
                <a:ext cx="10094369" cy="646331"/>
              </a:xfrm>
              <a:prstGeom prst="rect">
                <a:avLst/>
              </a:prstGeom>
              <a:noFill/>
            </p:spPr>
            <p:txBody>
              <a:bodyPr wrap="square" rtlCol="0">
                <a:spAutoFit/>
              </a:bodyPr>
              <a:lstStyle/>
              <a:p>
                <a:pPr algn="ctr"/>
                <a:r>
                  <a:rPr lang="en-GB" altLang="zh-CN" sz="1800" kern="0" dirty="0">
                    <a:effectLst/>
                    <a:latin typeface="Novecento wide Bold" panose="00000805000000000000"/>
                    <a:ea typeface="宋体" panose="02010600030101010101" pitchFamily="2" charset="-122"/>
                  </a:rPr>
                  <a:t>Response dynamics at </a:t>
                </a:r>
                <a:r>
                  <a:rPr lang="en-GB" altLang="zh-CN" sz="1800" kern="0" dirty="0">
                    <a:solidFill>
                      <a:srgbClr val="FF0000"/>
                    </a:solidFill>
                    <a:effectLst/>
                    <a:latin typeface="Novecento wide Bold" panose="00000805000000000000"/>
                    <a:ea typeface="宋体" panose="02010600030101010101" pitchFamily="2" charset="-122"/>
                  </a:rPr>
                  <a:t>stiffness perturbation </a:t>
                </a:r>
                <a14:m>
                  <m:oMath xmlns:m="http://schemas.openxmlformats.org/officeDocument/2006/math">
                    <m:r>
                      <a:rPr lang="en-US" altLang="zh-CN" sz="1800" i="1" smtClean="0">
                        <a:solidFill>
                          <a:srgbClr val="FF0000"/>
                        </a:solidFill>
                        <a:latin typeface="Cambria Math" panose="02040503050406030204" pitchFamily="18" charset="0"/>
                      </a:rPr>
                      <m:t>𝛿</m:t>
                    </m:r>
                    <m:r>
                      <a:rPr lang="en-US" altLang="zh-CN" sz="1800" i="1" smtClean="0">
                        <a:solidFill>
                          <a:srgbClr val="FF0000"/>
                        </a:solidFill>
                        <a:latin typeface="Cambria Math" panose="02040503050406030204" pitchFamily="18" charset="0"/>
                      </a:rPr>
                      <m:t>𝑘</m:t>
                    </m:r>
                  </m:oMath>
                </a14:m>
                <a:r>
                  <a:rPr lang="en-GB" altLang="zh-CN" sz="1800" kern="0" dirty="0">
                    <a:effectLst/>
                    <a:latin typeface="Novecento wide Bold" panose="00000805000000000000"/>
                    <a:ea typeface="宋体" panose="02010600030101010101" pitchFamily="2" charset="-122"/>
                  </a:rPr>
                  <a:t> on </a:t>
                </a:r>
                <a:r>
                  <a:rPr lang="en-GB" altLang="zh-CN" kern="0" dirty="0">
                    <a:solidFill>
                      <a:srgbClr val="FF0000"/>
                    </a:solidFill>
                    <a:latin typeface="Novecento wide Bold" panose="00000805000000000000"/>
                    <a:ea typeface="宋体" panose="02010600030101010101" pitchFamily="2" charset="-122"/>
                  </a:rPr>
                  <a:t>bridge</a:t>
                </a:r>
                <a:r>
                  <a:rPr lang="en-GB" altLang="zh-CN" sz="1800" kern="0" dirty="0">
                    <a:solidFill>
                      <a:srgbClr val="FF0000"/>
                    </a:solidFill>
                    <a:effectLst/>
                    <a:latin typeface="Novecento wide Bold" panose="00000805000000000000"/>
                    <a:ea typeface="宋体" panose="02010600030101010101" pitchFamily="2" charset="-122"/>
                  </a:rPr>
                  <a:t> </a:t>
                </a:r>
                <a:r>
                  <a:rPr lang="en-GB" altLang="zh-CN" sz="1800" kern="0" dirty="0">
                    <a:effectLst/>
                    <a:latin typeface="Novecento wide Bold" panose="00000805000000000000"/>
                    <a:ea typeface="宋体" panose="02010600030101010101" pitchFamily="2" charset="-122"/>
                  </a:rPr>
                  <a:t>with actuation of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𝐷𝐶</m:t>
                        </m:r>
                        <m:r>
                          <a:rPr lang="en-US" altLang="zh-CN" i="1">
                            <a:latin typeface="Cambria Math" panose="02040503050406030204" pitchFamily="18" charset="0"/>
                          </a:rPr>
                          <m:t>1</m:t>
                        </m:r>
                      </m:sub>
                    </m:sSub>
                    <m:r>
                      <a:rPr lang="en-US" altLang="zh-CN" i="1">
                        <a:latin typeface="Cambria Math" panose="02040503050406030204" pitchFamily="18" charset="0"/>
                      </a:rPr>
                      <m:t>=40</m:t>
                    </m:r>
                    <m:r>
                      <a:rPr lang="en-US" altLang="zh-CN" i="1">
                        <a:latin typeface="Cambria Math" panose="02040503050406030204" pitchFamily="18" charset="0"/>
                      </a:rPr>
                      <m:t>𝑉</m:t>
                    </m:r>
                  </m:oMath>
                </a14:m>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𝐷𝐶</m:t>
                        </m:r>
                        <m:r>
                          <a:rPr lang="en-US" altLang="zh-CN" i="1">
                            <a:latin typeface="Cambria Math" panose="02040503050406030204" pitchFamily="18" charset="0"/>
                          </a:rPr>
                          <m:t>2</m:t>
                        </m:r>
                      </m:sub>
                    </m:sSub>
                    <m:r>
                      <a:rPr lang="en-US" altLang="zh-CN" i="1">
                        <a:latin typeface="Cambria Math" panose="02040503050406030204" pitchFamily="18" charset="0"/>
                      </a:rPr>
                      <m:t>=10</m:t>
                    </m:r>
                    <m:r>
                      <a:rPr lang="en-US" altLang="zh-CN" i="1">
                        <a:latin typeface="Cambria Math" panose="02040503050406030204" pitchFamily="18" charset="0"/>
                      </a:rPr>
                      <m:t>𝑉</m:t>
                    </m:r>
                  </m:oMath>
                </a14:m>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𝐴𝐶</m:t>
                        </m:r>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b="0" i="1" smtClean="0">
                        <a:latin typeface="Cambria Math" panose="02040503050406030204" pitchFamily="18" charset="0"/>
                      </a:rPr>
                      <m:t>7.5</m:t>
                    </m:r>
                    <m:r>
                      <a:rPr lang="en-US" altLang="zh-CN" b="0" i="1" smtClean="0">
                        <a:latin typeface="Cambria Math" panose="02040503050406030204" pitchFamily="18" charset="0"/>
                      </a:rPr>
                      <m:t>𝑉</m:t>
                    </m:r>
                    <m:r>
                      <a:rPr lang="en-US" altLang="zh-CN" i="1">
                        <a:latin typeface="Cambria Math" panose="02040503050406030204" pitchFamily="18" charset="0"/>
                      </a:rPr>
                      <m:t> </m:t>
                    </m:r>
                  </m:oMath>
                </a14:m>
                <a:r>
                  <a:rPr lang="en-GB" altLang="zh-CN" sz="1800" kern="0" dirty="0">
                    <a:effectLst/>
                    <a:latin typeface="Novecento wide Bold" panose="00000805000000000000"/>
                    <a:ea typeface="宋体" panose="02010600030101010101" pitchFamily="2" charset="-122"/>
                  </a:rPr>
                  <a:t>and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𝐴𝐶</m:t>
                        </m:r>
                        <m:r>
                          <a:rPr lang="en-US" altLang="zh-CN" b="0" i="1" smtClean="0">
                            <a:latin typeface="Cambria Math" panose="02040503050406030204" pitchFamily="18" charset="0"/>
                          </a:rPr>
                          <m:t>2</m:t>
                        </m:r>
                      </m:sub>
                    </m:sSub>
                    <m:r>
                      <a:rPr lang="en-US" altLang="zh-CN" i="1">
                        <a:latin typeface="Cambria Math" panose="02040503050406030204" pitchFamily="18" charset="0"/>
                      </a:rPr>
                      <m:t>=0</m:t>
                    </m:r>
                    <m:r>
                      <a:rPr lang="en-US" altLang="zh-CN" b="0" i="1" smtClean="0">
                        <a:latin typeface="Cambria Math" panose="02040503050406030204" pitchFamily="18" charset="0"/>
                      </a:rPr>
                      <m:t>𝑉</m:t>
                    </m:r>
                  </m:oMath>
                </a14:m>
                <a:r>
                  <a:rPr lang="en-GB" altLang="zh-CN" sz="1800" kern="0" dirty="0">
                    <a:effectLst/>
                    <a:latin typeface="Novecento wide Bold" panose="00000805000000000000"/>
                    <a:ea typeface="宋体" panose="02010600030101010101" pitchFamily="2" charset="-122"/>
                  </a:rPr>
                  <a:t>: </a:t>
                </a:r>
                <a:r>
                  <a:rPr lang="en-GB" altLang="zh-CN" sz="1800" dirty="0">
                    <a:effectLst/>
                    <a:latin typeface="Novecento wide Bold" panose="00000805000000000000"/>
                    <a:ea typeface="宋体" panose="02010600030101010101" pitchFamily="2" charset="-122"/>
                  </a:rPr>
                  <a:t>(Left) U1 and (Right) U2. (Dotted lines represent unstable branches)</a:t>
                </a:r>
                <a:endParaRPr lang="zh-CN" altLang="zh-CN" sz="1800" dirty="0">
                  <a:effectLst/>
                  <a:latin typeface="Novecento wide Bold" panose="00000805000000000000"/>
                  <a:ea typeface="宋体" panose="02010600030101010101" pitchFamily="2" charset="-122"/>
                </a:endParaRPr>
              </a:p>
            </p:txBody>
          </p:sp>
        </mc:Choice>
        <mc:Fallback>
          <p:sp>
            <p:nvSpPr>
              <p:cNvPr id="12" name="文本框 11">
                <a:extLst>
                  <a:ext uri="{FF2B5EF4-FFF2-40B4-BE49-F238E27FC236}">
                    <a16:creationId xmlns:a16="http://schemas.microsoft.com/office/drawing/2014/main" id="{ED94A593-B6A0-29B3-A321-9BF1CD31F618}"/>
                  </a:ext>
                </a:extLst>
              </p:cNvPr>
              <p:cNvSpPr txBox="1">
                <a:spLocks noRot="1" noChangeAspect="1" noMove="1" noResize="1" noEditPoints="1" noAdjustHandles="1" noChangeArrowheads="1" noChangeShapeType="1" noTextEdit="1"/>
              </p:cNvSpPr>
              <p:nvPr/>
            </p:nvSpPr>
            <p:spPr>
              <a:xfrm>
                <a:off x="1215598" y="5044654"/>
                <a:ext cx="10094369" cy="646331"/>
              </a:xfrm>
              <a:prstGeom prst="rect">
                <a:avLst/>
              </a:prstGeom>
              <a:blipFill>
                <a:blip r:embed="rId5"/>
                <a:stretch>
                  <a:fillRect t="-5660" b="-14151"/>
                </a:stretch>
              </a:blipFill>
            </p:spPr>
            <p:txBody>
              <a:bodyPr/>
              <a:lstStyle/>
              <a:p>
                <a:r>
                  <a:rPr lang="zh-CN" altLang="en-US">
                    <a:noFill/>
                  </a:rPr>
                  <a:t> </a:t>
                </a:r>
              </a:p>
            </p:txBody>
          </p:sp>
        </mc:Fallback>
      </mc:AlternateContent>
      <p:sp>
        <p:nvSpPr>
          <p:cNvPr id="8" name="副标题 2">
            <a:extLst>
              <a:ext uri="{FF2B5EF4-FFF2-40B4-BE49-F238E27FC236}">
                <a16:creationId xmlns:a16="http://schemas.microsoft.com/office/drawing/2014/main" id="{207F4B7D-C61D-2FEA-F0EF-EED128775330}"/>
              </a:ext>
            </a:extLst>
          </p:cNvPr>
          <p:cNvSpPr txBox="1">
            <a:spLocks/>
          </p:cNvSpPr>
          <p:nvPr/>
        </p:nvSpPr>
        <p:spPr>
          <a:xfrm>
            <a:off x="8699744" y="6116838"/>
            <a:ext cx="3200967"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b="1" dirty="0">
                <a:latin typeface="Novecento wide Bold" panose="00000805000000000000" charset="0"/>
                <a:cs typeface="Novecento wide Bold" panose="00000805000000000000" charset="0"/>
              </a:rPr>
              <a:t>ENOC 2020+2</a:t>
            </a:r>
            <a:r>
              <a:rPr lang="en-US" altLang="zh-CN" sz="1200" dirty="0">
                <a:latin typeface="Novecento wide Bold" panose="00000805000000000000" charset="0"/>
                <a:cs typeface="Novecento wide Bold" panose="00000805000000000000" charset="0"/>
              </a:rPr>
              <a:t>, July 17-22, 2022, Lyon, France</a:t>
            </a:r>
            <a:endParaRPr lang="en-US" altLang="zh-CN" sz="1200" b="1" dirty="0">
              <a:latin typeface="Novecento wide Bold" panose="00000805000000000000" charset="0"/>
              <a:cs typeface="Novecento wide Bold" panose="00000805000000000000" charset="0"/>
            </a:endParaRPr>
          </a:p>
        </p:txBody>
      </p:sp>
      <p:sp>
        <p:nvSpPr>
          <p:cNvPr id="10" name="矩形 9">
            <a:extLst>
              <a:ext uri="{FF2B5EF4-FFF2-40B4-BE49-F238E27FC236}">
                <a16:creationId xmlns:a16="http://schemas.microsoft.com/office/drawing/2014/main" id="{E7B9C7C0-F4FE-BBFB-F238-38E77B00E84E}"/>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3" name="矩形 12">
            <a:extLst>
              <a:ext uri="{FF2B5EF4-FFF2-40B4-BE49-F238E27FC236}">
                <a16:creationId xmlns:a16="http://schemas.microsoft.com/office/drawing/2014/main" id="{99B3679B-FBDA-17CE-5794-9FD30C02C80E}"/>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5" name="文本框 14">
            <a:extLst>
              <a:ext uri="{FF2B5EF4-FFF2-40B4-BE49-F238E27FC236}">
                <a16:creationId xmlns:a16="http://schemas.microsoft.com/office/drawing/2014/main" id="{A7EA92D1-2B09-5678-85EE-F42434A1EADC}"/>
              </a:ext>
            </a:extLst>
          </p:cNvPr>
          <p:cNvSpPr txBox="1"/>
          <p:nvPr/>
        </p:nvSpPr>
        <p:spPr>
          <a:xfrm>
            <a:off x="238125" y="6103232"/>
            <a:ext cx="21238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Novecento wide Bold" panose="00000805000000000000" charset="0"/>
                <a:ea typeface="微软雅黑" panose="020B0503020204020204" pitchFamily="34" charset="-122"/>
                <a:cs typeface="Novecento wide Bold" panose="00000805000000000000" charset="0"/>
              </a:rPr>
              <a:t>Section 3: </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Theoretically Results</a:t>
            </a:r>
          </a:p>
        </p:txBody>
      </p:sp>
      <p:sp>
        <p:nvSpPr>
          <p:cNvPr id="18" name="椭圆 17">
            <a:extLst>
              <a:ext uri="{FF2B5EF4-FFF2-40B4-BE49-F238E27FC236}">
                <a16:creationId xmlns:a16="http://schemas.microsoft.com/office/drawing/2014/main" id="{6ACAEE5A-469D-6F10-11CC-BF72E34F1F2F}"/>
              </a:ext>
            </a:extLst>
          </p:cNvPr>
          <p:cNvSpPr/>
          <p:nvPr/>
        </p:nvSpPr>
        <p:spPr>
          <a:xfrm>
            <a:off x="123077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9" name="椭圆 18">
            <a:extLst>
              <a:ext uri="{FF2B5EF4-FFF2-40B4-BE49-F238E27FC236}">
                <a16:creationId xmlns:a16="http://schemas.microsoft.com/office/drawing/2014/main" id="{47E6F577-8B47-04A5-ADEF-BD4DC9805DC9}"/>
              </a:ext>
            </a:extLst>
          </p:cNvPr>
          <p:cNvSpPr/>
          <p:nvPr/>
        </p:nvSpPr>
        <p:spPr>
          <a:xfrm>
            <a:off x="1021222" y="6412524"/>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cxnSp>
        <p:nvCxnSpPr>
          <p:cNvPr id="20" name="直接连接符 19">
            <a:extLst>
              <a:ext uri="{FF2B5EF4-FFF2-40B4-BE49-F238E27FC236}">
                <a16:creationId xmlns:a16="http://schemas.microsoft.com/office/drawing/2014/main" id="{E91F22EB-D55C-2987-93B3-7FEB763890DE}"/>
              </a:ext>
            </a:extLst>
          </p:cNvPr>
          <p:cNvCxnSpPr>
            <a:cxnSpLocks/>
            <a:stCxn id="18" idx="2"/>
          </p:cNvCxnSpPr>
          <p:nvPr/>
        </p:nvCxnSpPr>
        <p:spPr>
          <a:xfrm flipH="1" flipV="1">
            <a:off x="1106947" y="6455386"/>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21" name="椭圆 20">
            <a:extLst>
              <a:ext uri="{FF2B5EF4-FFF2-40B4-BE49-F238E27FC236}">
                <a16:creationId xmlns:a16="http://schemas.microsoft.com/office/drawing/2014/main" id="{866D066E-F0C7-7750-9F7C-A9B4D90A6BF4}"/>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2" name="椭圆 21">
            <a:extLst>
              <a:ext uri="{FF2B5EF4-FFF2-40B4-BE49-F238E27FC236}">
                <a16:creationId xmlns:a16="http://schemas.microsoft.com/office/drawing/2014/main" id="{72771D6A-CDB6-0BDD-9097-4C2805145B11}"/>
              </a:ext>
            </a:extLst>
          </p:cNvPr>
          <p:cNvSpPr/>
          <p:nvPr/>
        </p:nvSpPr>
        <p:spPr>
          <a:xfrm>
            <a:off x="811672"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cxnSp>
        <p:nvCxnSpPr>
          <p:cNvPr id="23" name="直接箭头连接符 22">
            <a:extLst>
              <a:ext uri="{FF2B5EF4-FFF2-40B4-BE49-F238E27FC236}">
                <a16:creationId xmlns:a16="http://schemas.microsoft.com/office/drawing/2014/main" id="{569AAC5E-9DEC-8128-A1CE-DD39DA5CD984}"/>
              </a:ext>
            </a:extLst>
          </p:cNvPr>
          <p:cNvCxnSpPr>
            <a:cxnSpLocks/>
          </p:cNvCxnSpPr>
          <p:nvPr/>
        </p:nvCxnSpPr>
        <p:spPr>
          <a:xfrm>
            <a:off x="4561735" y="1461854"/>
            <a:ext cx="0" cy="36817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98D92A74-6DCC-26CA-488C-0B0DB90B7A20}"/>
              </a:ext>
            </a:extLst>
          </p:cNvPr>
          <p:cNvCxnSpPr>
            <a:cxnSpLocks/>
          </p:cNvCxnSpPr>
          <p:nvPr/>
        </p:nvCxnSpPr>
        <p:spPr>
          <a:xfrm>
            <a:off x="4427433" y="1535740"/>
            <a:ext cx="0" cy="368171"/>
          </a:xfrm>
          <a:prstGeom prst="straightConnector1">
            <a:avLst/>
          </a:prstGeom>
          <a:ln w="25400">
            <a:solidFill>
              <a:srgbClr val="E5DA23"/>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86BB1FC6-DABE-3422-B872-5C99A89FC6C6}"/>
              </a:ext>
            </a:extLst>
          </p:cNvPr>
          <p:cNvCxnSpPr>
            <a:cxnSpLocks/>
          </p:cNvCxnSpPr>
          <p:nvPr/>
        </p:nvCxnSpPr>
        <p:spPr>
          <a:xfrm>
            <a:off x="4256935" y="1719826"/>
            <a:ext cx="0" cy="368171"/>
          </a:xfrm>
          <a:prstGeom prst="straightConnector1">
            <a:avLst/>
          </a:prstGeom>
          <a:ln w="25400">
            <a:solidFill>
              <a:srgbClr val="07DC0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DF673E94-A208-7A5D-ED23-36939842D879}"/>
              </a:ext>
            </a:extLst>
          </p:cNvPr>
          <p:cNvCxnSpPr>
            <a:cxnSpLocks/>
          </p:cNvCxnSpPr>
          <p:nvPr/>
        </p:nvCxnSpPr>
        <p:spPr>
          <a:xfrm>
            <a:off x="3341583" y="2807283"/>
            <a:ext cx="0" cy="368171"/>
          </a:xfrm>
          <a:prstGeom prst="straightConnector1">
            <a:avLst/>
          </a:prstGeom>
          <a:ln w="25400">
            <a:solidFill>
              <a:srgbClr val="1835FF"/>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C0ADD9D1-842E-6173-050F-0273BA4ABDC6}"/>
              </a:ext>
            </a:extLst>
          </p:cNvPr>
          <p:cNvCxnSpPr>
            <a:cxnSpLocks/>
          </p:cNvCxnSpPr>
          <p:nvPr/>
        </p:nvCxnSpPr>
        <p:spPr>
          <a:xfrm>
            <a:off x="3098696" y="3133514"/>
            <a:ext cx="0" cy="368171"/>
          </a:xfrm>
          <a:prstGeom prst="straightConnector1">
            <a:avLst/>
          </a:prstGeom>
          <a:ln w="25400">
            <a:solidFill>
              <a:srgbClr val="9C00C6"/>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02BA9AD7-325C-33C9-3526-0FB1C3CFA697}"/>
              </a:ext>
            </a:extLst>
          </p:cNvPr>
          <p:cNvCxnSpPr>
            <a:cxnSpLocks/>
          </p:cNvCxnSpPr>
          <p:nvPr/>
        </p:nvCxnSpPr>
        <p:spPr>
          <a:xfrm flipV="1">
            <a:off x="8829021" y="1987053"/>
            <a:ext cx="1041324" cy="1004315"/>
          </a:xfrm>
          <a:prstGeom prst="straightConnector1">
            <a:avLst/>
          </a:prstGeom>
          <a:ln w="254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6E78471F-C7AA-5DED-5AA4-60535521CA9B}"/>
              </a:ext>
            </a:extLst>
          </p:cNvPr>
          <p:cNvSpPr txBox="1"/>
          <p:nvPr/>
        </p:nvSpPr>
        <p:spPr>
          <a:xfrm>
            <a:off x="1923459" y="5588929"/>
            <a:ext cx="4982547" cy="369332"/>
          </a:xfrm>
          <a:prstGeom prst="rect">
            <a:avLst/>
          </a:prstGeom>
          <a:noFill/>
        </p:spPr>
        <p:txBody>
          <a:bodyPr wrap="square" rtlCol="0">
            <a:spAutoFit/>
          </a:bodyPr>
          <a:lstStyle/>
          <a:p>
            <a:r>
              <a:rPr lang="en-GB" altLang="zh-CN" dirty="0">
                <a:solidFill>
                  <a:srgbClr val="FF0000"/>
                </a:solidFill>
                <a:latin typeface="Novecento wide Bold" panose="00000805000000000000"/>
                <a:ea typeface="宋体" panose="02010600030101010101" pitchFamily="2" charset="-122"/>
              </a:rPr>
              <a:t>The nonlinear jump frequency in U1 is influenced</a:t>
            </a:r>
            <a:r>
              <a:rPr lang="en-GB" altLang="zh-CN" dirty="0">
                <a:latin typeface="Novecento wide Bold" panose="00000805000000000000"/>
                <a:ea typeface="宋体" panose="02010600030101010101" pitchFamily="2" charset="-122"/>
              </a:rPr>
              <a:t>;</a:t>
            </a:r>
            <a:endParaRPr lang="zh-CN" altLang="en-US" dirty="0"/>
          </a:p>
        </p:txBody>
      </p:sp>
      <p:sp>
        <p:nvSpPr>
          <p:cNvPr id="33" name="文本框 32">
            <a:extLst>
              <a:ext uri="{FF2B5EF4-FFF2-40B4-BE49-F238E27FC236}">
                <a16:creationId xmlns:a16="http://schemas.microsoft.com/office/drawing/2014/main" id="{ED4078FC-9F1B-A5C7-ACE3-0A2AC3E399F1}"/>
              </a:ext>
            </a:extLst>
          </p:cNvPr>
          <p:cNvSpPr txBox="1"/>
          <p:nvPr/>
        </p:nvSpPr>
        <p:spPr>
          <a:xfrm>
            <a:off x="6612934" y="5588929"/>
            <a:ext cx="3783921" cy="369332"/>
          </a:xfrm>
          <a:prstGeom prst="rect">
            <a:avLst/>
          </a:prstGeom>
          <a:noFill/>
        </p:spPr>
        <p:txBody>
          <a:bodyPr wrap="square" rtlCol="0">
            <a:spAutoFit/>
          </a:bodyPr>
          <a:lstStyle/>
          <a:p>
            <a:r>
              <a:rPr lang="en-GB" altLang="zh-CN" dirty="0">
                <a:solidFill>
                  <a:srgbClr val="00B0F0"/>
                </a:solidFill>
                <a:latin typeface="Novecento wide Bold" panose="00000805000000000000"/>
                <a:ea typeface="宋体" panose="02010600030101010101" pitchFamily="2" charset="-122"/>
              </a:rPr>
              <a:t>the peak frequency in U2 keeps same</a:t>
            </a:r>
            <a:r>
              <a:rPr lang="en-GB" altLang="zh-CN" dirty="0">
                <a:latin typeface="Novecento wide Bold" panose="00000805000000000000"/>
                <a:ea typeface="宋体" panose="02010600030101010101" pitchFamily="2" charset="-122"/>
              </a:rPr>
              <a:t>.</a:t>
            </a:r>
            <a:endParaRPr lang="zh-CN" altLang="en-US" dirty="0"/>
          </a:p>
        </p:txBody>
      </p:sp>
      <p:sp>
        <p:nvSpPr>
          <p:cNvPr id="28" name="文本框 27">
            <a:extLst>
              <a:ext uri="{FF2B5EF4-FFF2-40B4-BE49-F238E27FC236}">
                <a16:creationId xmlns:a16="http://schemas.microsoft.com/office/drawing/2014/main" id="{65322096-478F-BD41-3132-ACC402523CE4}"/>
              </a:ext>
            </a:extLst>
          </p:cNvPr>
          <p:cNvSpPr txBox="1"/>
          <p:nvPr/>
        </p:nvSpPr>
        <p:spPr>
          <a:xfrm>
            <a:off x="5925120" y="6070040"/>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11</a:t>
            </a:r>
          </a:p>
        </p:txBody>
      </p:sp>
    </p:spTree>
    <p:extLst>
      <p:ext uri="{BB962C8B-B14F-4D97-AF65-F5344CB8AC3E}">
        <p14:creationId xmlns:p14="http://schemas.microsoft.com/office/powerpoint/2010/main" val="233975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Results and Discussions – </a:t>
            </a:r>
            <a:r>
              <a:rPr lang="en-US" altLang="zh-CN" sz="3000" b="1" dirty="0">
                <a:solidFill>
                  <a:prstClr val="white"/>
                </a:solidFill>
                <a:latin typeface="Novecento wide Bold" panose="00000805000000000000" charset="0"/>
                <a:ea typeface="微软雅黑" panose="020B0503020204020204" pitchFamily="34" charset="-122"/>
                <a:cs typeface="Novecento wide Bold" panose="00000805000000000000" charset="0"/>
              </a:rPr>
              <a:t>Sensing Scheme</a:t>
            </a:r>
            <a:endPar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endParaRPr>
          </a:p>
        </p:txBody>
      </p:sp>
      <p:pic>
        <p:nvPicPr>
          <p:cNvPr id="9" name="内容占位符 8">
            <a:extLst>
              <a:ext uri="{FF2B5EF4-FFF2-40B4-BE49-F238E27FC236}">
                <a16:creationId xmlns:a16="http://schemas.microsoft.com/office/drawing/2014/main" id="{9DB01B9E-F9D6-76C9-3CA2-15711641A75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474549" y="1463036"/>
            <a:ext cx="5474312" cy="3426018"/>
          </a:xfrm>
          <a:prstGeom prst="rect">
            <a:avLst/>
          </a:prstGeom>
        </p:spPr>
      </p:pic>
      <p:pic>
        <p:nvPicPr>
          <p:cNvPr id="11" name="内容占位符 10">
            <a:extLst>
              <a:ext uri="{FF2B5EF4-FFF2-40B4-BE49-F238E27FC236}">
                <a16:creationId xmlns:a16="http://schemas.microsoft.com/office/drawing/2014/main" id="{B001496E-1437-019A-5F49-FB4FDFFB662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6305374" y="1463465"/>
            <a:ext cx="5489330" cy="3423977"/>
          </a:xfrm>
          <a:prstGeom prst="rect">
            <a:avLst/>
          </a:prstGeom>
        </p:spPr>
      </p:pic>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ED94A593-B6A0-29B3-A321-9BF1CD31F618}"/>
                  </a:ext>
                </a:extLst>
              </p:cNvPr>
              <p:cNvSpPr txBox="1"/>
              <p:nvPr/>
            </p:nvSpPr>
            <p:spPr>
              <a:xfrm>
                <a:off x="1417579" y="5043854"/>
                <a:ext cx="9775589" cy="646331"/>
              </a:xfrm>
              <a:prstGeom prst="rect">
                <a:avLst/>
              </a:prstGeom>
              <a:noFill/>
            </p:spPr>
            <p:txBody>
              <a:bodyPr wrap="square" rtlCol="0">
                <a:spAutoFit/>
              </a:bodyPr>
              <a:lstStyle/>
              <a:p>
                <a:pPr algn="ctr"/>
                <a:r>
                  <a:rPr lang="en-GB" altLang="zh-CN" kern="0" dirty="0">
                    <a:latin typeface="Novecento wide Bold" panose="00000805000000000000"/>
                    <a:ea typeface="宋体" panose="02010600030101010101" pitchFamily="2" charset="-122"/>
                  </a:rPr>
                  <a:t>Response dynamics at </a:t>
                </a:r>
                <a:r>
                  <a:rPr lang="en-GB" altLang="zh-CN" kern="0" dirty="0">
                    <a:solidFill>
                      <a:srgbClr val="00B0F0"/>
                    </a:solidFill>
                    <a:latin typeface="Novecento wide Bold" panose="00000805000000000000"/>
                    <a:ea typeface="宋体" panose="02010600030101010101" pitchFamily="2" charset="-122"/>
                  </a:rPr>
                  <a:t>mass perturbation </a:t>
                </a:r>
                <a14:m>
                  <m:oMath xmlns:m="http://schemas.openxmlformats.org/officeDocument/2006/math">
                    <m:r>
                      <a:rPr lang="en-US" altLang="zh-CN" i="1">
                        <a:solidFill>
                          <a:srgbClr val="00B0F0"/>
                        </a:solidFill>
                        <a:latin typeface="Cambria Math" panose="02040503050406030204" pitchFamily="18" charset="0"/>
                      </a:rPr>
                      <m:t>𝛿</m:t>
                    </m:r>
                    <m:r>
                      <a:rPr lang="en-US" altLang="zh-CN" i="1">
                        <a:solidFill>
                          <a:srgbClr val="00B0F0"/>
                        </a:solidFill>
                        <a:latin typeface="Cambria Math" panose="02040503050406030204" pitchFamily="18" charset="0"/>
                      </a:rPr>
                      <m:t>𝑚</m:t>
                    </m:r>
                  </m:oMath>
                </a14:m>
                <a:r>
                  <a:rPr lang="en-GB" altLang="zh-CN" kern="0" dirty="0">
                    <a:solidFill>
                      <a:srgbClr val="00B0F0"/>
                    </a:solidFill>
                    <a:latin typeface="Novecento wide Bold" panose="00000805000000000000"/>
                    <a:ea typeface="宋体" panose="02010600030101010101" pitchFamily="2" charset="-122"/>
                  </a:rPr>
                  <a:t> </a:t>
                </a:r>
                <a:r>
                  <a:rPr lang="en-GB" altLang="zh-CN" kern="0" dirty="0">
                    <a:latin typeface="Novecento wide Bold" panose="00000805000000000000"/>
                    <a:ea typeface="宋体" panose="02010600030101010101" pitchFamily="2" charset="-122"/>
                  </a:rPr>
                  <a:t>on </a:t>
                </a:r>
                <a:r>
                  <a:rPr lang="en-GB" altLang="zh-CN" kern="0" dirty="0">
                    <a:solidFill>
                      <a:srgbClr val="00B0F0"/>
                    </a:solidFill>
                    <a:latin typeface="Novecento wide Bold" panose="00000805000000000000"/>
                    <a:ea typeface="宋体" panose="02010600030101010101" pitchFamily="2" charset="-122"/>
                  </a:rPr>
                  <a:t>cantilever</a:t>
                </a:r>
                <a:r>
                  <a:rPr lang="en-GB" altLang="zh-CN" kern="0" dirty="0">
                    <a:latin typeface="Novecento wide Bold" panose="00000805000000000000"/>
                    <a:ea typeface="宋体" panose="02010600030101010101" pitchFamily="2" charset="-122"/>
                  </a:rPr>
                  <a:t> with actuation of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𝐷𝐶</m:t>
                        </m:r>
                        <m:r>
                          <a:rPr lang="en-US" altLang="zh-CN" i="1">
                            <a:latin typeface="Cambria Math" panose="02040503050406030204" pitchFamily="18" charset="0"/>
                          </a:rPr>
                          <m:t>1</m:t>
                        </m:r>
                      </m:sub>
                    </m:sSub>
                    <m:r>
                      <a:rPr lang="en-US" altLang="zh-CN" i="1">
                        <a:latin typeface="Cambria Math" panose="02040503050406030204" pitchFamily="18" charset="0"/>
                      </a:rPr>
                      <m:t>=40</m:t>
                    </m:r>
                    <m:r>
                      <a:rPr lang="en-US" altLang="zh-CN" i="1">
                        <a:latin typeface="Cambria Math" panose="02040503050406030204" pitchFamily="18" charset="0"/>
                      </a:rPr>
                      <m:t>𝑉</m:t>
                    </m:r>
                  </m:oMath>
                </a14:m>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𝐷𝐶</m:t>
                        </m:r>
                        <m:r>
                          <a:rPr lang="en-US" altLang="zh-CN" i="1">
                            <a:latin typeface="Cambria Math" panose="02040503050406030204" pitchFamily="18" charset="0"/>
                          </a:rPr>
                          <m:t>2</m:t>
                        </m:r>
                      </m:sub>
                    </m:sSub>
                    <m:r>
                      <a:rPr lang="en-US" altLang="zh-CN" i="1">
                        <a:latin typeface="Cambria Math" panose="02040503050406030204" pitchFamily="18" charset="0"/>
                      </a:rPr>
                      <m:t>=10</m:t>
                    </m:r>
                    <m:r>
                      <a:rPr lang="en-US" altLang="zh-CN" i="1">
                        <a:latin typeface="Cambria Math" panose="02040503050406030204" pitchFamily="18" charset="0"/>
                      </a:rPr>
                      <m:t>𝑉</m:t>
                    </m:r>
                  </m:oMath>
                </a14:m>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𝐴𝐶</m:t>
                        </m:r>
                        <m:r>
                          <a:rPr lang="en-US" altLang="zh-CN" i="1">
                            <a:latin typeface="Cambria Math" panose="02040503050406030204" pitchFamily="18" charset="0"/>
                          </a:rPr>
                          <m:t>1</m:t>
                        </m:r>
                      </m:sub>
                    </m:sSub>
                    <m:r>
                      <a:rPr lang="en-US" altLang="zh-CN" i="1">
                        <a:latin typeface="Cambria Math" panose="02040503050406030204" pitchFamily="18" charset="0"/>
                      </a:rPr>
                      <m:t>=7.5</m:t>
                    </m:r>
                    <m:r>
                      <a:rPr lang="en-US" altLang="zh-CN" i="1">
                        <a:latin typeface="Cambria Math" panose="02040503050406030204" pitchFamily="18" charset="0"/>
                      </a:rPr>
                      <m:t>𝑉</m:t>
                    </m:r>
                    <m:r>
                      <a:rPr lang="en-US" altLang="zh-CN" i="1">
                        <a:latin typeface="Cambria Math" panose="02040503050406030204" pitchFamily="18" charset="0"/>
                      </a:rPr>
                      <m:t> </m:t>
                    </m:r>
                  </m:oMath>
                </a14:m>
                <a:r>
                  <a:rPr lang="en-GB" altLang="zh-CN" kern="0" dirty="0">
                    <a:latin typeface="Novecento wide Bold" panose="00000805000000000000"/>
                    <a:ea typeface="宋体" panose="02010600030101010101" pitchFamily="2" charset="-122"/>
                  </a:rPr>
                  <a:t>and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𝐴𝐶</m:t>
                        </m:r>
                        <m:r>
                          <a:rPr lang="en-US" altLang="zh-CN" i="1">
                            <a:latin typeface="Cambria Math" panose="02040503050406030204" pitchFamily="18" charset="0"/>
                          </a:rPr>
                          <m:t>2</m:t>
                        </m:r>
                      </m:sub>
                    </m:sSub>
                    <m:r>
                      <a:rPr lang="en-US" altLang="zh-CN" i="1">
                        <a:latin typeface="Cambria Math" panose="02040503050406030204" pitchFamily="18" charset="0"/>
                      </a:rPr>
                      <m:t>=0</m:t>
                    </m:r>
                    <m:r>
                      <a:rPr lang="en-US" altLang="zh-CN" i="1">
                        <a:latin typeface="Cambria Math" panose="02040503050406030204" pitchFamily="18" charset="0"/>
                      </a:rPr>
                      <m:t>𝑉</m:t>
                    </m:r>
                    <m:r>
                      <a:rPr lang="en-US" altLang="zh-CN" i="1">
                        <a:latin typeface="Cambria Math" panose="02040503050406030204" pitchFamily="18" charset="0"/>
                      </a:rPr>
                      <m:t> </m:t>
                    </m:r>
                  </m:oMath>
                </a14:m>
                <a:r>
                  <a:rPr lang="en-GB" altLang="zh-CN" kern="0" dirty="0">
                    <a:latin typeface="Novecento wide Bold" panose="00000805000000000000"/>
                    <a:ea typeface="宋体" panose="02010600030101010101" pitchFamily="2" charset="-122"/>
                  </a:rPr>
                  <a:t>: </a:t>
                </a:r>
                <a:r>
                  <a:rPr lang="en-GB" altLang="zh-CN" dirty="0">
                    <a:latin typeface="Novecento wide Bold" panose="00000805000000000000"/>
                    <a:ea typeface="宋体" panose="02010600030101010101" pitchFamily="2" charset="-122"/>
                  </a:rPr>
                  <a:t>(Left) U1 and (Right) U2. (Dotted lines represent unstable branches)</a:t>
                </a:r>
                <a:endParaRPr lang="zh-CN" altLang="zh-CN" dirty="0">
                  <a:latin typeface="Novecento wide Bold" panose="00000805000000000000"/>
                  <a:ea typeface="宋体" panose="02010600030101010101" pitchFamily="2" charset="-122"/>
                </a:endParaRPr>
              </a:p>
            </p:txBody>
          </p:sp>
        </mc:Choice>
        <mc:Fallback>
          <p:sp>
            <p:nvSpPr>
              <p:cNvPr id="12" name="文本框 11">
                <a:extLst>
                  <a:ext uri="{FF2B5EF4-FFF2-40B4-BE49-F238E27FC236}">
                    <a16:creationId xmlns:a16="http://schemas.microsoft.com/office/drawing/2014/main" id="{ED94A593-B6A0-29B3-A321-9BF1CD31F618}"/>
                  </a:ext>
                </a:extLst>
              </p:cNvPr>
              <p:cNvSpPr txBox="1">
                <a:spLocks noRot="1" noChangeAspect="1" noMove="1" noResize="1" noEditPoints="1" noAdjustHandles="1" noChangeArrowheads="1" noChangeShapeType="1" noTextEdit="1"/>
              </p:cNvSpPr>
              <p:nvPr/>
            </p:nvSpPr>
            <p:spPr>
              <a:xfrm>
                <a:off x="1417579" y="5043854"/>
                <a:ext cx="9775589" cy="646331"/>
              </a:xfrm>
              <a:prstGeom prst="rect">
                <a:avLst/>
              </a:prstGeom>
              <a:blipFill>
                <a:blip r:embed="rId5"/>
                <a:stretch>
                  <a:fillRect l="-811" t="-4717" r="-1372" b="-14151"/>
                </a:stretch>
              </a:blipFill>
            </p:spPr>
            <p:txBody>
              <a:bodyPr/>
              <a:lstStyle/>
              <a:p>
                <a:r>
                  <a:rPr lang="zh-CN" altLang="en-US">
                    <a:noFill/>
                  </a:rPr>
                  <a:t> </a:t>
                </a:r>
              </a:p>
            </p:txBody>
          </p:sp>
        </mc:Fallback>
      </mc:AlternateContent>
      <p:sp>
        <p:nvSpPr>
          <p:cNvPr id="8" name="副标题 2">
            <a:extLst>
              <a:ext uri="{FF2B5EF4-FFF2-40B4-BE49-F238E27FC236}">
                <a16:creationId xmlns:a16="http://schemas.microsoft.com/office/drawing/2014/main" id="{207F4B7D-C61D-2FEA-F0EF-EED128775330}"/>
              </a:ext>
            </a:extLst>
          </p:cNvPr>
          <p:cNvSpPr txBox="1">
            <a:spLocks/>
          </p:cNvSpPr>
          <p:nvPr/>
        </p:nvSpPr>
        <p:spPr>
          <a:xfrm>
            <a:off x="8699744" y="6116838"/>
            <a:ext cx="3200967"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b="1" dirty="0">
                <a:latin typeface="Novecento wide Bold" panose="00000805000000000000" charset="0"/>
                <a:cs typeface="Novecento wide Bold" panose="00000805000000000000" charset="0"/>
              </a:rPr>
              <a:t>ENOC 2020+2</a:t>
            </a:r>
            <a:r>
              <a:rPr lang="en-US" altLang="zh-CN" sz="1200" dirty="0">
                <a:latin typeface="Novecento wide Bold" panose="00000805000000000000" charset="0"/>
                <a:cs typeface="Novecento wide Bold" panose="00000805000000000000" charset="0"/>
              </a:rPr>
              <a:t>, July 17-22, 2022, Lyon, France</a:t>
            </a:r>
            <a:endParaRPr lang="en-US" altLang="zh-CN" sz="1200" b="1" dirty="0">
              <a:latin typeface="Novecento wide Bold" panose="00000805000000000000" charset="0"/>
              <a:cs typeface="Novecento wide Bold" panose="00000805000000000000" charset="0"/>
            </a:endParaRPr>
          </a:p>
        </p:txBody>
      </p:sp>
      <p:sp>
        <p:nvSpPr>
          <p:cNvPr id="10" name="矩形 9">
            <a:extLst>
              <a:ext uri="{FF2B5EF4-FFF2-40B4-BE49-F238E27FC236}">
                <a16:creationId xmlns:a16="http://schemas.microsoft.com/office/drawing/2014/main" id="{E7B9C7C0-F4FE-BBFB-F238-38E77B00E84E}"/>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3" name="矩形 12">
            <a:extLst>
              <a:ext uri="{FF2B5EF4-FFF2-40B4-BE49-F238E27FC236}">
                <a16:creationId xmlns:a16="http://schemas.microsoft.com/office/drawing/2014/main" id="{99B3679B-FBDA-17CE-5794-9FD30C02C80E}"/>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6" name="文本框 15">
            <a:extLst>
              <a:ext uri="{FF2B5EF4-FFF2-40B4-BE49-F238E27FC236}">
                <a16:creationId xmlns:a16="http://schemas.microsoft.com/office/drawing/2014/main" id="{E0CDD57F-0D66-A728-7808-08EFDD4EE75B}"/>
              </a:ext>
            </a:extLst>
          </p:cNvPr>
          <p:cNvSpPr txBox="1"/>
          <p:nvPr/>
        </p:nvSpPr>
        <p:spPr>
          <a:xfrm>
            <a:off x="238125" y="6103232"/>
            <a:ext cx="21238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Novecento wide Bold" panose="00000805000000000000" charset="0"/>
                <a:ea typeface="微软雅黑" panose="020B0503020204020204" pitchFamily="34" charset="-122"/>
                <a:cs typeface="Novecento wide Bold" panose="00000805000000000000" charset="0"/>
              </a:rPr>
              <a:t>Section 3: </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Theoretically Results</a:t>
            </a:r>
          </a:p>
        </p:txBody>
      </p:sp>
      <p:sp>
        <p:nvSpPr>
          <p:cNvPr id="17" name="椭圆 16">
            <a:extLst>
              <a:ext uri="{FF2B5EF4-FFF2-40B4-BE49-F238E27FC236}">
                <a16:creationId xmlns:a16="http://schemas.microsoft.com/office/drawing/2014/main" id="{137499AF-F469-F55A-F3D1-51E1ACEF6069}"/>
              </a:ext>
            </a:extLst>
          </p:cNvPr>
          <p:cNvSpPr/>
          <p:nvPr/>
        </p:nvSpPr>
        <p:spPr>
          <a:xfrm>
            <a:off x="123077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8" name="椭圆 17">
            <a:extLst>
              <a:ext uri="{FF2B5EF4-FFF2-40B4-BE49-F238E27FC236}">
                <a16:creationId xmlns:a16="http://schemas.microsoft.com/office/drawing/2014/main" id="{D33DCCAB-5F89-9647-6850-3C7EFC72EAEF}"/>
              </a:ext>
            </a:extLst>
          </p:cNvPr>
          <p:cNvSpPr/>
          <p:nvPr/>
        </p:nvSpPr>
        <p:spPr>
          <a:xfrm>
            <a:off x="1021222" y="6412524"/>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cxnSp>
        <p:nvCxnSpPr>
          <p:cNvPr id="19" name="直接连接符 18">
            <a:extLst>
              <a:ext uri="{FF2B5EF4-FFF2-40B4-BE49-F238E27FC236}">
                <a16:creationId xmlns:a16="http://schemas.microsoft.com/office/drawing/2014/main" id="{39CD84F5-AE33-1CDC-C521-63A0ADDC1DC4}"/>
              </a:ext>
            </a:extLst>
          </p:cNvPr>
          <p:cNvCxnSpPr>
            <a:cxnSpLocks/>
            <a:stCxn id="17" idx="2"/>
          </p:cNvCxnSpPr>
          <p:nvPr/>
        </p:nvCxnSpPr>
        <p:spPr>
          <a:xfrm flipH="1" flipV="1">
            <a:off x="1106947" y="6455386"/>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20" name="椭圆 19">
            <a:extLst>
              <a:ext uri="{FF2B5EF4-FFF2-40B4-BE49-F238E27FC236}">
                <a16:creationId xmlns:a16="http://schemas.microsoft.com/office/drawing/2014/main" id="{B71844DF-E9A4-D138-663C-876A1FB172E9}"/>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1" name="椭圆 20">
            <a:extLst>
              <a:ext uri="{FF2B5EF4-FFF2-40B4-BE49-F238E27FC236}">
                <a16:creationId xmlns:a16="http://schemas.microsoft.com/office/drawing/2014/main" id="{DAA79012-840B-CF27-BE6C-318E803A73B0}"/>
              </a:ext>
            </a:extLst>
          </p:cNvPr>
          <p:cNvSpPr/>
          <p:nvPr/>
        </p:nvSpPr>
        <p:spPr>
          <a:xfrm>
            <a:off x="811672"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2" name="文本框 21">
            <a:extLst>
              <a:ext uri="{FF2B5EF4-FFF2-40B4-BE49-F238E27FC236}">
                <a16:creationId xmlns:a16="http://schemas.microsoft.com/office/drawing/2014/main" id="{FEB3D634-789B-8793-A18B-3CD439954BE2}"/>
              </a:ext>
            </a:extLst>
          </p:cNvPr>
          <p:cNvSpPr txBox="1"/>
          <p:nvPr/>
        </p:nvSpPr>
        <p:spPr>
          <a:xfrm>
            <a:off x="2066788" y="5588929"/>
            <a:ext cx="5074500" cy="369332"/>
          </a:xfrm>
          <a:prstGeom prst="rect">
            <a:avLst/>
          </a:prstGeom>
          <a:noFill/>
        </p:spPr>
        <p:txBody>
          <a:bodyPr wrap="square" rtlCol="0">
            <a:spAutoFit/>
          </a:bodyPr>
          <a:lstStyle/>
          <a:p>
            <a:r>
              <a:rPr lang="en-GB" altLang="zh-CN" dirty="0">
                <a:solidFill>
                  <a:srgbClr val="FF0000"/>
                </a:solidFill>
                <a:latin typeface="Novecento wide Bold" panose="00000805000000000000"/>
                <a:ea typeface="宋体" panose="02010600030101010101" pitchFamily="2" charset="-122"/>
              </a:rPr>
              <a:t>The nonlinear jump frequency in U1 doesn’t change</a:t>
            </a:r>
            <a:r>
              <a:rPr lang="en-GB" altLang="zh-CN" dirty="0">
                <a:latin typeface="Novecento wide Bold" panose="00000805000000000000"/>
                <a:ea typeface="宋体" panose="02010600030101010101" pitchFamily="2" charset="-122"/>
              </a:rPr>
              <a:t>;</a:t>
            </a:r>
            <a:endParaRPr lang="zh-CN" altLang="en-US" dirty="0"/>
          </a:p>
        </p:txBody>
      </p:sp>
      <p:sp>
        <p:nvSpPr>
          <p:cNvPr id="23" name="文本框 22">
            <a:extLst>
              <a:ext uri="{FF2B5EF4-FFF2-40B4-BE49-F238E27FC236}">
                <a16:creationId xmlns:a16="http://schemas.microsoft.com/office/drawing/2014/main" id="{3E93AB9F-0534-8B54-4E5B-4272AA17F515}"/>
              </a:ext>
            </a:extLst>
          </p:cNvPr>
          <p:cNvSpPr txBox="1"/>
          <p:nvPr/>
        </p:nvSpPr>
        <p:spPr>
          <a:xfrm>
            <a:off x="7002462" y="5588136"/>
            <a:ext cx="3127512" cy="369332"/>
          </a:xfrm>
          <a:prstGeom prst="rect">
            <a:avLst/>
          </a:prstGeom>
          <a:noFill/>
        </p:spPr>
        <p:txBody>
          <a:bodyPr wrap="square" rtlCol="0">
            <a:spAutoFit/>
          </a:bodyPr>
          <a:lstStyle/>
          <a:p>
            <a:r>
              <a:rPr lang="en-GB" altLang="zh-CN" dirty="0">
                <a:solidFill>
                  <a:srgbClr val="00B0F0"/>
                </a:solidFill>
                <a:latin typeface="Novecento wide Bold" panose="00000805000000000000"/>
                <a:ea typeface="宋体" panose="02010600030101010101" pitchFamily="2" charset="-122"/>
              </a:rPr>
              <a:t>the peak frequency in U2 </a:t>
            </a:r>
            <a:r>
              <a:rPr lang="en-US" altLang="zh-CN" dirty="0">
                <a:solidFill>
                  <a:srgbClr val="00B0F0"/>
                </a:solidFill>
                <a:latin typeface="Novecento wide Bold" panose="00000805000000000000"/>
                <a:ea typeface="宋体" panose="02010600030101010101" pitchFamily="2" charset="-122"/>
              </a:rPr>
              <a:t>varies</a:t>
            </a:r>
            <a:r>
              <a:rPr lang="en-US" altLang="zh-CN" dirty="0">
                <a:latin typeface="Novecento wide Bold" panose="00000805000000000000"/>
                <a:ea typeface="宋体" panose="02010600030101010101" pitchFamily="2" charset="-122"/>
              </a:rPr>
              <a:t>.</a:t>
            </a:r>
            <a:endParaRPr lang="zh-CN" altLang="en-US" dirty="0"/>
          </a:p>
        </p:txBody>
      </p:sp>
      <p:cxnSp>
        <p:nvCxnSpPr>
          <p:cNvPr id="24" name="直接箭头连接符 23">
            <a:extLst>
              <a:ext uri="{FF2B5EF4-FFF2-40B4-BE49-F238E27FC236}">
                <a16:creationId xmlns:a16="http://schemas.microsoft.com/office/drawing/2014/main" id="{23EC729F-E484-B9C3-27C4-67E4873F9E3A}"/>
              </a:ext>
            </a:extLst>
          </p:cNvPr>
          <p:cNvCxnSpPr>
            <a:cxnSpLocks/>
          </p:cNvCxnSpPr>
          <p:nvPr/>
        </p:nvCxnSpPr>
        <p:spPr>
          <a:xfrm flipV="1">
            <a:off x="4038470" y="1800808"/>
            <a:ext cx="1000061" cy="1374645"/>
          </a:xfrm>
          <a:prstGeom prst="straightConnector1">
            <a:avLst/>
          </a:prstGeom>
          <a:ln w="254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D3330284-6D57-7525-A96B-A531035D12BE}"/>
              </a:ext>
            </a:extLst>
          </p:cNvPr>
          <p:cNvCxnSpPr>
            <a:cxnSpLocks/>
          </p:cNvCxnSpPr>
          <p:nvPr/>
        </p:nvCxnSpPr>
        <p:spPr>
          <a:xfrm>
            <a:off x="9590935" y="2166704"/>
            <a:ext cx="0" cy="36817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3A463045-318B-A250-1F2C-49A69552ED49}"/>
              </a:ext>
            </a:extLst>
          </p:cNvPr>
          <p:cNvCxnSpPr>
            <a:cxnSpLocks/>
          </p:cNvCxnSpPr>
          <p:nvPr/>
        </p:nvCxnSpPr>
        <p:spPr>
          <a:xfrm>
            <a:off x="9490923" y="2290529"/>
            <a:ext cx="0" cy="368171"/>
          </a:xfrm>
          <a:prstGeom prst="straightConnector1">
            <a:avLst/>
          </a:prstGeom>
          <a:ln w="25400">
            <a:solidFill>
              <a:srgbClr val="E5DA2C"/>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74E546AC-F257-69A3-BCC0-27BF7433AAEC}"/>
              </a:ext>
            </a:extLst>
          </p:cNvPr>
          <p:cNvCxnSpPr>
            <a:cxnSpLocks/>
          </p:cNvCxnSpPr>
          <p:nvPr/>
        </p:nvCxnSpPr>
        <p:spPr>
          <a:xfrm>
            <a:off x="9400435" y="2395304"/>
            <a:ext cx="0" cy="368171"/>
          </a:xfrm>
          <a:prstGeom prst="straightConnector1">
            <a:avLst/>
          </a:prstGeom>
          <a:ln w="25400">
            <a:solidFill>
              <a:srgbClr val="9DE52E"/>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E17E1107-112A-277F-642C-EDC58A020962}"/>
              </a:ext>
            </a:extLst>
          </p:cNvPr>
          <p:cNvCxnSpPr>
            <a:cxnSpLocks/>
          </p:cNvCxnSpPr>
          <p:nvPr/>
        </p:nvCxnSpPr>
        <p:spPr>
          <a:xfrm>
            <a:off x="9319472" y="2435854"/>
            <a:ext cx="0" cy="368171"/>
          </a:xfrm>
          <a:prstGeom prst="straightConnector1">
            <a:avLst/>
          </a:prstGeom>
          <a:ln w="25400">
            <a:solidFill>
              <a:srgbClr val="0FDD04"/>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B4EE4799-9AF9-9C29-822C-5379CAF0B4E7}"/>
              </a:ext>
            </a:extLst>
          </p:cNvPr>
          <p:cNvCxnSpPr>
            <a:cxnSpLocks/>
          </p:cNvCxnSpPr>
          <p:nvPr/>
        </p:nvCxnSpPr>
        <p:spPr>
          <a:xfrm>
            <a:off x="9233748" y="2435854"/>
            <a:ext cx="0" cy="368171"/>
          </a:xfrm>
          <a:prstGeom prst="straightConnector1">
            <a:avLst/>
          </a:prstGeom>
          <a:ln w="25400">
            <a:solidFill>
              <a:srgbClr val="153AFD"/>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8EE789D9-EA70-C0E2-57F7-1331085F94DC}"/>
              </a:ext>
            </a:extLst>
          </p:cNvPr>
          <p:cNvCxnSpPr>
            <a:cxnSpLocks/>
          </p:cNvCxnSpPr>
          <p:nvPr/>
        </p:nvCxnSpPr>
        <p:spPr>
          <a:xfrm>
            <a:off x="9148023" y="2409593"/>
            <a:ext cx="0" cy="368171"/>
          </a:xfrm>
          <a:prstGeom prst="straightConnector1">
            <a:avLst/>
          </a:prstGeom>
          <a:ln w="25400">
            <a:solidFill>
              <a:srgbClr val="9900C5"/>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400D6CCB-2892-7862-E96B-883010DEA2F7}"/>
              </a:ext>
            </a:extLst>
          </p:cNvPr>
          <p:cNvSpPr txBox="1"/>
          <p:nvPr/>
        </p:nvSpPr>
        <p:spPr>
          <a:xfrm>
            <a:off x="5925119" y="6070040"/>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Novecento wide Bold" panose="00000805000000000000" charset="0"/>
                <a:ea typeface="微软雅黑" panose="020B0503020204020204" pitchFamily="34" charset="-122"/>
                <a:cs typeface="Novecento wide Bold" panose="00000805000000000000" charset="0"/>
              </a:rPr>
              <a:t>12</a:t>
            </a:r>
            <a:endPar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endParaRPr>
          </a:p>
        </p:txBody>
      </p:sp>
    </p:spTree>
    <p:extLst>
      <p:ext uri="{BB962C8B-B14F-4D97-AF65-F5344CB8AC3E}">
        <p14:creationId xmlns:p14="http://schemas.microsoft.com/office/powerpoint/2010/main" val="36836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40E778-2796-FE94-2360-2BFAE7B32844}"/>
              </a:ext>
            </a:extLst>
          </p:cNvPr>
          <p:cNvSpPr>
            <a:spLocks noGrp="1"/>
          </p:cNvSpPr>
          <p:nvPr>
            <p:ph type="title"/>
          </p:nvPr>
        </p:nvSpPr>
        <p:spPr>
          <a:xfrm>
            <a:off x="838200" y="340729"/>
            <a:ext cx="7633996" cy="680616"/>
          </a:xfrm>
        </p:spPr>
        <p:txBody>
          <a:bodyPr>
            <a:normAutofit fontScale="90000"/>
          </a:bodyPr>
          <a:lstStyle/>
          <a:p>
            <a:r>
              <a:rPr kumimoji="0" lang="en-US" altLang="zh-CN" sz="44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Conclusions</a:t>
            </a:r>
            <a:endParaRPr lang="zh-CN" altLang="en-US" dirty="0"/>
          </a:p>
        </p:txBody>
      </p:sp>
      <p:sp>
        <p:nvSpPr>
          <p:cNvPr id="3" name="内容占位符 2">
            <a:extLst>
              <a:ext uri="{FF2B5EF4-FFF2-40B4-BE49-F238E27FC236}">
                <a16:creationId xmlns:a16="http://schemas.microsoft.com/office/drawing/2014/main" id="{E076EDFE-463F-7C79-A9AC-78B91FF15CE6}"/>
              </a:ext>
            </a:extLst>
          </p:cNvPr>
          <p:cNvSpPr>
            <a:spLocks noGrp="1"/>
          </p:cNvSpPr>
          <p:nvPr>
            <p:ph idx="1"/>
          </p:nvPr>
        </p:nvSpPr>
        <p:spPr>
          <a:xfrm>
            <a:off x="838200" y="1508523"/>
            <a:ext cx="10515600" cy="2447657"/>
          </a:xfrm>
        </p:spPr>
        <p:txBody>
          <a:bodyPr>
            <a:noAutofit/>
          </a:bodyPr>
          <a:lstStyle/>
          <a:p>
            <a:pPr marL="0" indent="0">
              <a:lnSpc>
                <a:spcPct val="150000"/>
              </a:lnSpc>
              <a:buNone/>
            </a:pPr>
            <a:r>
              <a:rPr lang="zh-CN" altLang="en-US" sz="2000" dirty="0">
                <a:latin typeface="Novecento wide Bold" panose="00000805000000000000"/>
              </a:rPr>
              <a:t> □ </a:t>
            </a:r>
            <a:r>
              <a:rPr lang="en-US" altLang="zh-CN" sz="2000" dirty="0">
                <a:latin typeface="Novecento wide Bold" panose="00000805000000000000"/>
              </a:rPr>
              <a:t>S</a:t>
            </a:r>
            <a:r>
              <a:rPr lang="en-US" altLang="zh-CN" sz="2000" kern="0" dirty="0">
                <a:effectLst/>
                <a:latin typeface="Novecento wide Bold" panose="00000805000000000000"/>
                <a:ea typeface="宋体" panose="02010600030101010101" pitchFamily="2" charset="-122"/>
              </a:rPr>
              <a:t>tiffness and mass perturbations of the bridge and cantilever resonators, respectively, were found to have an independent influence on the two vibration modes, proving the promising potential of multi-gas sensing on a single device.</a:t>
            </a:r>
            <a:endParaRPr lang="zh-CN" altLang="en-US" sz="2000" dirty="0">
              <a:latin typeface="Novecento wide Bold" panose="00000805000000000000"/>
            </a:endParaRPr>
          </a:p>
        </p:txBody>
      </p:sp>
      <p:sp>
        <p:nvSpPr>
          <p:cNvPr id="6" name="矩形 5">
            <a:extLst>
              <a:ext uri="{FF2B5EF4-FFF2-40B4-BE49-F238E27FC236}">
                <a16:creationId xmlns:a16="http://schemas.microsoft.com/office/drawing/2014/main" id="{67DE983E-AE85-0180-9AB6-DAA890091E34}"/>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7" name="文本框 6">
            <a:extLst>
              <a:ext uri="{FF2B5EF4-FFF2-40B4-BE49-F238E27FC236}">
                <a16:creationId xmlns:a16="http://schemas.microsoft.com/office/drawing/2014/main" id="{F8B28DF5-5541-E806-5FB2-B890E2ECA2F7}"/>
              </a:ext>
            </a:extLst>
          </p:cNvPr>
          <p:cNvSpPr txBox="1"/>
          <p:nvPr/>
        </p:nvSpPr>
        <p:spPr>
          <a:xfrm>
            <a:off x="238125" y="6103232"/>
            <a:ext cx="158088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Novecento wide Bold" panose="00000805000000000000" charset="0"/>
                <a:ea typeface="微软雅黑" panose="020B0503020204020204" pitchFamily="34" charset="-122"/>
                <a:cs typeface="Novecento wide Bold" panose="00000805000000000000" charset="0"/>
              </a:rPr>
              <a:t>Section 4: </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Conclusions</a:t>
            </a:r>
          </a:p>
        </p:txBody>
      </p:sp>
      <p:sp>
        <p:nvSpPr>
          <p:cNvPr id="8" name="副标题 2">
            <a:extLst>
              <a:ext uri="{FF2B5EF4-FFF2-40B4-BE49-F238E27FC236}">
                <a16:creationId xmlns:a16="http://schemas.microsoft.com/office/drawing/2014/main" id="{67233D65-0028-A00D-7D72-E1BCDDC2F962}"/>
              </a:ext>
            </a:extLst>
          </p:cNvPr>
          <p:cNvSpPr txBox="1">
            <a:spLocks/>
          </p:cNvSpPr>
          <p:nvPr/>
        </p:nvSpPr>
        <p:spPr>
          <a:xfrm>
            <a:off x="8699744" y="6116838"/>
            <a:ext cx="3200967"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b="1" dirty="0">
                <a:latin typeface="Novecento wide Bold" panose="00000805000000000000" charset="0"/>
                <a:cs typeface="Novecento wide Bold" panose="00000805000000000000" charset="0"/>
              </a:rPr>
              <a:t>ENOC 2020+2</a:t>
            </a:r>
            <a:r>
              <a:rPr lang="en-US" altLang="zh-CN" sz="1200" dirty="0">
                <a:latin typeface="Novecento wide Bold" panose="00000805000000000000" charset="0"/>
                <a:cs typeface="Novecento wide Bold" panose="00000805000000000000" charset="0"/>
              </a:rPr>
              <a:t>, July 17-22, 2022, Lyon, France</a:t>
            </a:r>
            <a:endParaRPr lang="en-US" altLang="zh-CN" sz="1200" b="1" dirty="0">
              <a:latin typeface="Novecento wide Bold" panose="00000805000000000000" charset="0"/>
              <a:cs typeface="Novecento wide Bold" panose="00000805000000000000" charset="0"/>
            </a:endParaRPr>
          </a:p>
        </p:txBody>
      </p:sp>
      <p:sp>
        <p:nvSpPr>
          <p:cNvPr id="9" name="矩形 8">
            <a:extLst>
              <a:ext uri="{FF2B5EF4-FFF2-40B4-BE49-F238E27FC236}">
                <a16:creationId xmlns:a16="http://schemas.microsoft.com/office/drawing/2014/main" id="{C1599392-7E5D-A422-79FA-F0FC39B42D82}"/>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9" name="椭圆 18">
            <a:extLst>
              <a:ext uri="{FF2B5EF4-FFF2-40B4-BE49-F238E27FC236}">
                <a16:creationId xmlns:a16="http://schemas.microsoft.com/office/drawing/2014/main" id="{F487533D-03FE-431D-DAEB-E35FBE1F97B4}"/>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0" name="椭圆 19">
            <a:extLst>
              <a:ext uri="{FF2B5EF4-FFF2-40B4-BE49-F238E27FC236}">
                <a16:creationId xmlns:a16="http://schemas.microsoft.com/office/drawing/2014/main" id="{D5261B8A-2F13-4117-95D9-5247645EE9AC}"/>
              </a:ext>
            </a:extLst>
          </p:cNvPr>
          <p:cNvSpPr/>
          <p:nvPr/>
        </p:nvSpPr>
        <p:spPr>
          <a:xfrm>
            <a:off x="811672"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1" name="椭圆 20">
            <a:extLst>
              <a:ext uri="{FF2B5EF4-FFF2-40B4-BE49-F238E27FC236}">
                <a16:creationId xmlns:a16="http://schemas.microsoft.com/office/drawing/2014/main" id="{192F1626-3D8C-90CE-7540-4A81D1125232}"/>
              </a:ext>
            </a:extLst>
          </p:cNvPr>
          <p:cNvSpPr/>
          <p:nvPr/>
        </p:nvSpPr>
        <p:spPr>
          <a:xfrm>
            <a:off x="1021221" y="6416238"/>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2" name="椭圆 21">
            <a:extLst>
              <a:ext uri="{FF2B5EF4-FFF2-40B4-BE49-F238E27FC236}">
                <a16:creationId xmlns:a16="http://schemas.microsoft.com/office/drawing/2014/main" id="{9ED368D5-6DA9-BC81-789C-144BE3FBA1F8}"/>
              </a:ext>
            </a:extLst>
          </p:cNvPr>
          <p:cNvSpPr/>
          <p:nvPr/>
        </p:nvSpPr>
        <p:spPr>
          <a:xfrm>
            <a:off x="1230772" y="6421002"/>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24" name="内容占位符 2">
            <a:extLst>
              <a:ext uri="{FF2B5EF4-FFF2-40B4-BE49-F238E27FC236}">
                <a16:creationId xmlns:a16="http://schemas.microsoft.com/office/drawing/2014/main" id="{8B410002-3615-1231-9714-906FBB47E515}"/>
              </a:ext>
            </a:extLst>
          </p:cNvPr>
          <p:cNvSpPr txBox="1">
            <a:spLocks/>
          </p:cNvSpPr>
          <p:nvPr/>
        </p:nvSpPr>
        <p:spPr>
          <a:xfrm>
            <a:off x="838200" y="3004521"/>
            <a:ext cx="10515600" cy="11211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2000" dirty="0">
                <a:latin typeface="Novecento wide Bold" panose="00000805000000000000"/>
              </a:rPr>
              <a:t> □ </a:t>
            </a:r>
            <a:r>
              <a:rPr lang="en-US" altLang="zh-CN" sz="2000" dirty="0">
                <a:latin typeface="Novecento wide Bold" panose="00000805000000000000"/>
              </a:rPr>
              <a:t>Setting </a:t>
            </a:r>
            <a:r>
              <a:rPr lang="en-US" altLang="zh-CN" sz="2000" kern="0" dirty="0">
                <a:latin typeface="Novecento wide Bold" panose="00000805000000000000"/>
                <a:ea typeface="宋体" panose="02010600030101010101" pitchFamily="2" charset="-122"/>
              </a:rPr>
              <a:t>nonlinear behavior, including bifurcation jumps and peaks, as sensing targets could improve the accuracy and sensitivity of the sensor.</a:t>
            </a:r>
            <a:endParaRPr lang="zh-CN" altLang="en-US" sz="2000" dirty="0">
              <a:latin typeface="Novecento wide Bold" panose="00000805000000000000"/>
            </a:endParaRPr>
          </a:p>
        </p:txBody>
      </p:sp>
      <p:sp>
        <p:nvSpPr>
          <p:cNvPr id="13" name="文本框 12">
            <a:extLst>
              <a:ext uri="{FF2B5EF4-FFF2-40B4-BE49-F238E27FC236}">
                <a16:creationId xmlns:a16="http://schemas.microsoft.com/office/drawing/2014/main" id="{62B68665-EAB5-49E6-95E0-BCA5FFBF6F8B}"/>
              </a:ext>
            </a:extLst>
          </p:cNvPr>
          <p:cNvSpPr txBox="1"/>
          <p:nvPr/>
        </p:nvSpPr>
        <p:spPr>
          <a:xfrm>
            <a:off x="5925120" y="6070040"/>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13</a:t>
            </a:r>
          </a:p>
        </p:txBody>
      </p:sp>
      <p:sp>
        <p:nvSpPr>
          <p:cNvPr id="14" name="内容占位符 2">
            <a:extLst>
              <a:ext uri="{FF2B5EF4-FFF2-40B4-BE49-F238E27FC236}">
                <a16:creationId xmlns:a16="http://schemas.microsoft.com/office/drawing/2014/main" id="{7690826C-5953-859A-D099-A71BFF84ABCF}"/>
              </a:ext>
            </a:extLst>
          </p:cNvPr>
          <p:cNvSpPr txBox="1">
            <a:spLocks/>
          </p:cNvSpPr>
          <p:nvPr/>
        </p:nvSpPr>
        <p:spPr>
          <a:xfrm>
            <a:off x="835484" y="4037849"/>
            <a:ext cx="10515600" cy="12009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2000" dirty="0">
                <a:latin typeface="Novecento wide Bold" panose="00000805000000000000"/>
              </a:rPr>
              <a:t> □ </a:t>
            </a:r>
            <a:r>
              <a:rPr lang="en-US" altLang="zh-CN" sz="2000" dirty="0">
                <a:latin typeface="Novecento wide Bold" panose="00000805000000000000"/>
              </a:rPr>
              <a:t>Future work will include the practical sensor system design and fabrication; </a:t>
            </a:r>
          </a:p>
          <a:p>
            <a:pPr marL="0" indent="0">
              <a:lnSpc>
                <a:spcPct val="150000"/>
              </a:lnSpc>
              <a:buNone/>
            </a:pPr>
            <a:r>
              <a:rPr lang="en-US" altLang="zh-CN" sz="2000" dirty="0">
                <a:latin typeface="Novecento wide Bold" panose="00000805000000000000"/>
              </a:rPr>
              <a:t>      Instead of the 1</a:t>
            </a:r>
            <a:r>
              <a:rPr lang="en-US" altLang="zh-CN" sz="2000" baseline="30000" dirty="0">
                <a:latin typeface="Novecento wide Bold" panose="00000805000000000000"/>
              </a:rPr>
              <a:t>st</a:t>
            </a:r>
            <a:r>
              <a:rPr lang="en-US" altLang="zh-CN" sz="2000" dirty="0">
                <a:latin typeface="Novecento wide Bold" panose="00000805000000000000"/>
              </a:rPr>
              <a:t> and 2</a:t>
            </a:r>
            <a:r>
              <a:rPr lang="en-US" altLang="zh-CN" sz="2000" baseline="30000" dirty="0">
                <a:latin typeface="Novecento wide Bold" panose="00000805000000000000"/>
              </a:rPr>
              <a:t>nd</a:t>
            </a:r>
            <a:r>
              <a:rPr lang="en-US" altLang="zh-CN" sz="2000" dirty="0">
                <a:latin typeface="Novecento wide Bold" panose="00000805000000000000"/>
              </a:rPr>
              <a:t> modes, actuating the scheme in higher-order modes. </a:t>
            </a:r>
            <a:endParaRPr lang="zh-CN" altLang="en-US" sz="2000" dirty="0">
              <a:latin typeface="Novecento wide Bold" panose="00000805000000000000"/>
            </a:endParaRPr>
          </a:p>
        </p:txBody>
      </p:sp>
    </p:spTree>
    <p:extLst>
      <p:ext uri="{BB962C8B-B14F-4D97-AF65-F5344CB8AC3E}">
        <p14:creationId xmlns:p14="http://schemas.microsoft.com/office/powerpoint/2010/main" val="252350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BBE231AC-1C5D-4715-ADFB-659E7F61C870}"/>
              </a:ext>
            </a:extLst>
          </p:cNvPr>
          <p:cNvSpPr txBox="1"/>
          <p:nvPr/>
        </p:nvSpPr>
        <p:spPr>
          <a:xfrm>
            <a:off x="870015" y="1466445"/>
            <a:ext cx="10451970" cy="3785652"/>
          </a:xfrm>
          <a:prstGeom prst="rect">
            <a:avLst/>
          </a:prstGeom>
          <a:noFill/>
        </p:spPr>
        <p:txBody>
          <a:bodyPr wrap="square" rtlCol="0">
            <a:spAutoFit/>
          </a:bodyPr>
          <a:lstStyle/>
          <a:p>
            <a:r>
              <a:rPr lang="en-US" altLang="zh-CN" sz="2000" dirty="0">
                <a:latin typeface="Novecento wide Bold" panose="00000805000000000000"/>
              </a:rPr>
              <a:t>1. Al-</a:t>
            </a:r>
            <a:r>
              <a:rPr lang="en-US" altLang="zh-CN" sz="2000" dirty="0" err="1">
                <a:latin typeface="Novecento wide Bold" panose="00000805000000000000"/>
              </a:rPr>
              <a:t>Ghamdi</a:t>
            </a:r>
            <a:r>
              <a:rPr lang="en-US" altLang="zh-CN" sz="2000" dirty="0">
                <a:latin typeface="Novecento wide Bold" panose="00000805000000000000"/>
              </a:rPr>
              <a:t>, M. S., </a:t>
            </a:r>
            <a:r>
              <a:rPr lang="en-US" altLang="zh-CN" sz="2000" dirty="0" err="1">
                <a:latin typeface="Novecento wide Bold" panose="00000805000000000000"/>
              </a:rPr>
              <a:t>Khater</a:t>
            </a:r>
            <a:r>
              <a:rPr lang="en-US" altLang="zh-CN" sz="2000" dirty="0">
                <a:latin typeface="Novecento wide Bold" panose="00000805000000000000"/>
              </a:rPr>
              <a:t>, M. E., Stewart, K. M. E., </a:t>
            </a:r>
            <a:r>
              <a:rPr lang="en-US" altLang="zh-CN" sz="2000" dirty="0" err="1">
                <a:latin typeface="Novecento wide Bold" panose="00000805000000000000"/>
              </a:rPr>
              <a:t>Alneamy</a:t>
            </a:r>
            <a:r>
              <a:rPr lang="en-US" altLang="zh-CN" sz="2000" dirty="0">
                <a:latin typeface="Novecento wide Bold" panose="00000805000000000000"/>
              </a:rPr>
              <a:t>, A., Abdel-Rahman, E. M., &amp; </a:t>
            </a:r>
            <a:r>
              <a:rPr lang="en-US" altLang="zh-CN" sz="2000" dirty="0" err="1">
                <a:latin typeface="Novecento wide Bold" panose="00000805000000000000"/>
              </a:rPr>
              <a:t>Penlidis</a:t>
            </a:r>
            <a:r>
              <a:rPr lang="en-US" altLang="zh-CN" sz="2000" dirty="0">
                <a:latin typeface="Novecento wide Bold" panose="00000805000000000000"/>
              </a:rPr>
              <a:t>, A. (2019). Dynamic bifurcation MEMS gas sensors. </a:t>
            </a:r>
            <a:r>
              <a:rPr lang="en-US" altLang="zh-CN" sz="2000" i="1" dirty="0">
                <a:latin typeface="Novecento wide Bold" panose="00000805000000000000"/>
              </a:rPr>
              <a:t>Journal of Micromechanics and Microengineering</a:t>
            </a:r>
            <a:r>
              <a:rPr lang="en-US" altLang="zh-CN" sz="2000" dirty="0">
                <a:latin typeface="Novecento wide Bold" panose="00000805000000000000"/>
              </a:rPr>
              <a:t>, </a:t>
            </a:r>
            <a:r>
              <a:rPr lang="en-US" altLang="zh-CN" sz="2000" i="1" dirty="0">
                <a:latin typeface="Novecento wide Bold" panose="00000805000000000000"/>
              </a:rPr>
              <a:t>29</a:t>
            </a:r>
            <a:r>
              <a:rPr lang="en-US" altLang="zh-CN" sz="2000" dirty="0">
                <a:latin typeface="Novecento wide Bold" panose="00000805000000000000"/>
              </a:rPr>
              <a:t>(1). https://doi.org/10.1088/1361-6439/aaedf9</a:t>
            </a:r>
          </a:p>
          <a:p>
            <a:endParaRPr lang="en-US" altLang="zh-CN" sz="2000" dirty="0">
              <a:latin typeface="Novecento wide Bold" panose="00000805000000000000"/>
            </a:endParaRPr>
          </a:p>
          <a:p>
            <a:r>
              <a:rPr lang="en-US" altLang="zh-CN" sz="2000" dirty="0">
                <a:latin typeface="Novecento wide Bold" panose="00000805000000000000"/>
              </a:rPr>
              <a:t>2. </a:t>
            </a:r>
            <a:r>
              <a:rPr lang="en-US" altLang="zh-CN" sz="2000" dirty="0" err="1">
                <a:latin typeface="Novecento wide Bold" panose="00000805000000000000"/>
              </a:rPr>
              <a:t>Struk</a:t>
            </a:r>
            <a:r>
              <a:rPr lang="en-US" altLang="zh-CN" sz="2000" dirty="0">
                <a:latin typeface="Novecento wide Bold" panose="00000805000000000000"/>
              </a:rPr>
              <a:t>, D., </a:t>
            </a:r>
            <a:r>
              <a:rPr lang="en-US" altLang="zh-CN" sz="2000" dirty="0" err="1">
                <a:latin typeface="Novecento wide Bold" panose="00000805000000000000"/>
              </a:rPr>
              <a:t>Shirke</a:t>
            </a:r>
            <a:r>
              <a:rPr lang="en-US" altLang="zh-CN" sz="2000" dirty="0">
                <a:latin typeface="Novecento wide Bold" panose="00000805000000000000"/>
              </a:rPr>
              <a:t>, A., </a:t>
            </a:r>
            <a:r>
              <a:rPr lang="en-US" altLang="zh-CN" sz="2000" dirty="0" err="1">
                <a:latin typeface="Novecento wide Bold" panose="00000805000000000000"/>
              </a:rPr>
              <a:t>Mahdavifar</a:t>
            </a:r>
            <a:r>
              <a:rPr lang="en-US" altLang="zh-CN" sz="2000" dirty="0">
                <a:latin typeface="Novecento wide Bold" panose="00000805000000000000"/>
              </a:rPr>
              <a:t>, A., </a:t>
            </a:r>
            <a:r>
              <a:rPr lang="en-US" altLang="zh-CN" sz="2000" dirty="0" err="1">
                <a:latin typeface="Novecento wide Bold" panose="00000805000000000000"/>
              </a:rPr>
              <a:t>Hesketh</a:t>
            </a:r>
            <a:r>
              <a:rPr lang="en-US" altLang="zh-CN" sz="2000" dirty="0">
                <a:latin typeface="Novecento wide Bold" panose="00000805000000000000"/>
              </a:rPr>
              <a:t>, P. J., &amp; Stetter, J. R. (2018). Investigating time-resolved response of micro thermal conductivity sensor under various modes of operation. </a:t>
            </a:r>
            <a:r>
              <a:rPr lang="en-US" altLang="zh-CN" sz="2000" i="1" dirty="0">
                <a:latin typeface="Novecento wide Bold" panose="00000805000000000000"/>
              </a:rPr>
              <a:t>Sensors and Actuators, B: Chemical</a:t>
            </a:r>
            <a:r>
              <a:rPr lang="en-US" altLang="zh-CN" sz="2000" dirty="0">
                <a:latin typeface="Novecento wide Bold" panose="00000805000000000000"/>
              </a:rPr>
              <a:t>, </a:t>
            </a:r>
            <a:r>
              <a:rPr lang="en-US" altLang="zh-CN" sz="2000" i="1" dirty="0">
                <a:latin typeface="Novecento wide Bold" panose="00000805000000000000"/>
              </a:rPr>
              <a:t>254</a:t>
            </a:r>
            <a:r>
              <a:rPr lang="en-US" altLang="zh-CN" sz="2000" dirty="0">
                <a:latin typeface="Novecento wide Bold" panose="00000805000000000000"/>
              </a:rPr>
              <a:t>, 771–777. https://doi.org/10.1016/j.snb.2017.07.142</a:t>
            </a:r>
          </a:p>
          <a:p>
            <a:endParaRPr lang="en-US" altLang="zh-CN" sz="2000" dirty="0">
              <a:latin typeface="Novecento wide Bold" panose="00000805000000000000"/>
            </a:endParaRPr>
          </a:p>
          <a:p>
            <a:r>
              <a:rPr lang="en-US" altLang="zh-CN" sz="2000" dirty="0">
                <a:latin typeface="Novecento wide Bold" panose="00000805000000000000"/>
              </a:rPr>
              <a:t>3. </a:t>
            </a:r>
            <a:r>
              <a:rPr lang="en-US" altLang="zh-CN" sz="2000" dirty="0" err="1">
                <a:latin typeface="Novecento wide Bold" panose="00000805000000000000"/>
              </a:rPr>
              <a:t>Hajjaj</a:t>
            </a:r>
            <a:r>
              <a:rPr lang="en-US" altLang="zh-CN" sz="2000" dirty="0">
                <a:latin typeface="Novecento wide Bold" panose="00000805000000000000"/>
              </a:rPr>
              <a:t>, A. Z., Jaber, N., </a:t>
            </a:r>
            <a:r>
              <a:rPr lang="en-US" altLang="zh-CN" sz="2000" dirty="0" err="1">
                <a:latin typeface="Novecento wide Bold" panose="00000805000000000000"/>
              </a:rPr>
              <a:t>Alcheikh</a:t>
            </a:r>
            <a:r>
              <a:rPr lang="en-US" altLang="zh-CN" sz="2000" dirty="0">
                <a:latin typeface="Novecento wide Bold" panose="00000805000000000000"/>
              </a:rPr>
              <a:t>, N., &amp; Younis, M. I. (2020). A Resonant Gas Sensor Based on Multimode Excitation of a Buckled Microbeam. </a:t>
            </a:r>
            <a:r>
              <a:rPr lang="en-US" altLang="zh-CN" sz="2000" i="1" dirty="0">
                <a:latin typeface="Novecento wide Bold" panose="00000805000000000000"/>
              </a:rPr>
              <a:t>IEEE Sensors Journal</a:t>
            </a:r>
            <a:r>
              <a:rPr lang="en-US" altLang="zh-CN" sz="2000" dirty="0">
                <a:latin typeface="Novecento wide Bold" panose="00000805000000000000"/>
              </a:rPr>
              <a:t>, </a:t>
            </a:r>
            <a:r>
              <a:rPr lang="en-US" altLang="zh-CN" sz="2000" i="1" dirty="0">
                <a:latin typeface="Novecento wide Bold" panose="00000805000000000000"/>
              </a:rPr>
              <a:t>20</a:t>
            </a:r>
            <a:r>
              <a:rPr lang="en-US" altLang="zh-CN" sz="2000" dirty="0">
                <a:latin typeface="Novecento wide Bold" panose="00000805000000000000"/>
              </a:rPr>
              <a:t>(4), 1778–1785. https://doi.org/10.1109/JSEN.2019.2950495</a:t>
            </a:r>
          </a:p>
          <a:p>
            <a:endParaRPr lang="en-US" altLang="zh-CN" sz="2000" dirty="0">
              <a:latin typeface="Novecento wide Bold" panose="00000805000000000000"/>
            </a:endParaRPr>
          </a:p>
        </p:txBody>
      </p:sp>
      <p:sp>
        <p:nvSpPr>
          <p:cNvPr id="8" name="矩形 7">
            <a:extLst>
              <a:ext uri="{FF2B5EF4-FFF2-40B4-BE49-F238E27FC236}">
                <a16:creationId xmlns:a16="http://schemas.microsoft.com/office/drawing/2014/main" id="{5499F20D-7F5F-1CDC-0BAF-DC79501216F1}"/>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文本框 8">
            <a:extLst>
              <a:ext uri="{FF2B5EF4-FFF2-40B4-BE49-F238E27FC236}">
                <a16:creationId xmlns:a16="http://schemas.microsoft.com/office/drawing/2014/main" id="{B9D45ECF-BEDE-E53F-A557-410D977CA9B9}"/>
              </a:ext>
            </a:extLst>
          </p:cNvPr>
          <p:cNvSpPr txBox="1"/>
          <p:nvPr/>
        </p:nvSpPr>
        <p:spPr>
          <a:xfrm>
            <a:off x="238125" y="6103232"/>
            <a:ext cx="87203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References</a:t>
            </a:r>
          </a:p>
        </p:txBody>
      </p:sp>
      <p:sp>
        <p:nvSpPr>
          <p:cNvPr id="10" name="副标题 2">
            <a:extLst>
              <a:ext uri="{FF2B5EF4-FFF2-40B4-BE49-F238E27FC236}">
                <a16:creationId xmlns:a16="http://schemas.microsoft.com/office/drawing/2014/main" id="{C3AA1774-34B8-19CC-C9FF-68665E6096AF}"/>
              </a:ext>
            </a:extLst>
          </p:cNvPr>
          <p:cNvSpPr txBox="1">
            <a:spLocks/>
          </p:cNvSpPr>
          <p:nvPr/>
        </p:nvSpPr>
        <p:spPr>
          <a:xfrm>
            <a:off x="8699744" y="6116838"/>
            <a:ext cx="3200967"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b="1" dirty="0">
                <a:latin typeface="Novecento wide Bold" panose="00000805000000000000" charset="0"/>
                <a:cs typeface="Novecento wide Bold" panose="00000805000000000000" charset="0"/>
              </a:rPr>
              <a:t>ENOC 2020+2</a:t>
            </a:r>
            <a:r>
              <a:rPr lang="en-US" altLang="zh-CN" sz="1200" dirty="0">
                <a:latin typeface="Novecento wide Bold" panose="00000805000000000000" charset="0"/>
                <a:cs typeface="Novecento wide Bold" panose="00000805000000000000" charset="0"/>
              </a:rPr>
              <a:t>, July 17-22, 2022, Lyon, France</a:t>
            </a:r>
            <a:endParaRPr lang="en-US" altLang="zh-CN" sz="1200" b="1" dirty="0">
              <a:latin typeface="Novecento wide Bold" panose="00000805000000000000" charset="0"/>
              <a:cs typeface="Novecento wide Bold" panose="00000805000000000000" charset="0"/>
            </a:endParaRPr>
          </a:p>
        </p:txBody>
      </p:sp>
      <p:sp>
        <p:nvSpPr>
          <p:cNvPr id="11" name="矩形 10">
            <a:extLst>
              <a:ext uri="{FF2B5EF4-FFF2-40B4-BE49-F238E27FC236}">
                <a16:creationId xmlns:a16="http://schemas.microsoft.com/office/drawing/2014/main" id="{D125CAF0-6D89-6699-5B66-FE7C88DF8F2C}"/>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椭圆 11">
            <a:extLst>
              <a:ext uri="{FF2B5EF4-FFF2-40B4-BE49-F238E27FC236}">
                <a16:creationId xmlns:a16="http://schemas.microsoft.com/office/drawing/2014/main" id="{8750DA65-1277-218C-278B-9B192B3DBDA7}"/>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3" name="椭圆 12">
            <a:extLst>
              <a:ext uri="{FF2B5EF4-FFF2-40B4-BE49-F238E27FC236}">
                <a16:creationId xmlns:a16="http://schemas.microsoft.com/office/drawing/2014/main" id="{B8DA7C0B-8F72-A28E-5025-042900739E57}"/>
              </a:ext>
            </a:extLst>
          </p:cNvPr>
          <p:cNvSpPr/>
          <p:nvPr/>
        </p:nvSpPr>
        <p:spPr>
          <a:xfrm>
            <a:off x="811672"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4" name="椭圆 13">
            <a:extLst>
              <a:ext uri="{FF2B5EF4-FFF2-40B4-BE49-F238E27FC236}">
                <a16:creationId xmlns:a16="http://schemas.microsoft.com/office/drawing/2014/main" id="{668E0C6B-8CD0-688C-E64C-1BB34F981ED9}"/>
              </a:ext>
            </a:extLst>
          </p:cNvPr>
          <p:cNvSpPr/>
          <p:nvPr/>
        </p:nvSpPr>
        <p:spPr>
          <a:xfrm>
            <a:off x="1021221" y="6416238"/>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5" name="椭圆 14">
            <a:extLst>
              <a:ext uri="{FF2B5EF4-FFF2-40B4-BE49-F238E27FC236}">
                <a16:creationId xmlns:a16="http://schemas.microsoft.com/office/drawing/2014/main" id="{6A8DC8EA-8B59-8ECC-A136-9D60B9B69DF8}"/>
              </a:ext>
            </a:extLst>
          </p:cNvPr>
          <p:cNvSpPr/>
          <p:nvPr/>
        </p:nvSpPr>
        <p:spPr>
          <a:xfrm>
            <a:off x="1230770"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6" name="标题 1">
            <a:extLst>
              <a:ext uri="{FF2B5EF4-FFF2-40B4-BE49-F238E27FC236}">
                <a16:creationId xmlns:a16="http://schemas.microsoft.com/office/drawing/2014/main" id="{D61D5F84-04F0-6C39-7204-98257B98109C}"/>
              </a:ext>
            </a:extLst>
          </p:cNvPr>
          <p:cNvSpPr txBox="1">
            <a:spLocks/>
          </p:cNvSpPr>
          <p:nvPr/>
        </p:nvSpPr>
        <p:spPr>
          <a:xfrm>
            <a:off x="838200" y="340729"/>
            <a:ext cx="7633996" cy="68061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solidFill>
                  <a:prstClr val="white"/>
                </a:solidFill>
                <a:latin typeface="Novecento wide Bold" panose="00000805000000000000" charset="0"/>
                <a:ea typeface="微软雅黑" panose="020B0503020204020204" pitchFamily="34" charset="-122"/>
                <a:cs typeface="Novecento wide Bold" panose="00000805000000000000" charset="0"/>
              </a:rPr>
              <a:t>References</a:t>
            </a:r>
            <a:endParaRPr lang="zh-CN" altLang="en-US" dirty="0"/>
          </a:p>
        </p:txBody>
      </p:sp>
    </p:spTree>
    <p:extLst>
      <p:ext uri="{BB962C8B-B14F-4D97-AF65-F5344CB8AC3E}">
        <p14:creationId xmlns:p14="http://schemas.microsoft.com/office/powerpoint/2010/main" val="3644308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49EF90C8-7D0B-149D-226C-2DDB149630DD}"/>
              </a:ext>
            </a:extLst>
          </p:cNvPr>
          <p:cNvSpPr txBox="1"/>
          <p:nvPr/>
        </p:nvSpPr>
        <p:spPr>
          <a:xfrm>
            <a:off x="2816289" y="3013501"/>
            <a:ext cx="6559421" cy="830997"/>
          </a:xfrm>
          <a:prstGeom prst="rect">
            <a:avLst/>
          </a:prstGeom>
          <a:noFill/>
        </p:spPr>
        <p:txBody>
          <a:bodyPr wrap="square" rtlCol="0">
            <a:spAutoFit/>
          </a:bodyPr>
          <a:lstStyle/>
          <a:p>
            <a:pPr algn="ctr"/>
            <a:r>
              <a:rPr lang="en-US" altLang="zh-CN" sz="4800" b="1" dirty="0">
                <a:latin typeface="Novecento wide Bold" panose="00000805000000000000"/>
              </a:rPr>
              <a:t>Q &amp; A</a:t>
            </a:r>
            <a:endParaRPr lang="zh-CN" altLang="en-US" sz="4800" b="1" dirty="0">
              <a:latin typeface="Novecento wide Bold" panose="00000805000000000000"/>
            </a:endParaRPr>
          </a:p>
        </p:txBody>
      </p:sp>
      <p:sp>
        <p:nvSpPr>
          <p:cNvPr id="7" name="矩形 6">
            <a:extLst>
              <a:ext uri="{FF2B5EF4-FFF2-40B4-BE49-F238E27FC236}">
                <a16:creationId xmlns:a16="http://schemas.microsoft.com/office/drawing/2014/main" id="{539C6E14-5249-C11E-1EEB-24A01AD66C28}"/>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8" name="文本框 7">
            <a:extLst>
              <a:ext uri="{FF2B5EF4-FFF2-40B4-BE49-F238E27FC236}">
                <a16:creationId xmlns:a16="http://schemas.microsoft.com/office/drawing/2014/main" id="{0BC429B2-0EF5-89F7-EADB-5316AC573938}"/>
              </a:ext>
            </a:extLst>
          </p:cNvPr>
          <p:cNvSpPr txBox="1"/>
          <p:nvPr/>
        </p:nvSpPr>
        <p:spPr>
          <a:xfrm>
            <a:off x="238125" y="6103232"/>
            <a:ext cx="164654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Questions and Answers</a:t>
            </a:r>
          </a:p>
        </p:txBody>
      </p:sp>
      <p:sp>
        <p:nvSpPr>
          <p:cNvPr id="9" name="副标题 2">
            <a:extLst>
              <a:ext uri="{FF2B5EF4-FFF2-40B4-BE49-F238E27FC236}">
                <a16:creationId xmlns:a16="http://schemas.microsoft.com/office/drawing/2014/main" id="{8CBC4502-9764-3CA1-9384-AF658594156A}"/>
              </a:ext>
            </a:extLst>
          </p:cNvPr>
          <p:cNvSpPr txBox="1">
            <a:spLocks/>
          </p:cNvSpPr>
          <p:nvPr/>
        </p:nvSpPr>
        <p:spPr>
          <a:xfrm>
            <a:off x="8699744" y="6116838"/>
            <a:ext cx="3200967"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b="1" dirty="0">
                <a:latin typeface="Novecento wide Bold" panose="00000805000000000000" charset="0"/>
                <a:cs typeface="Novecento wide Bold" panose="00000805000000000000" charset="0"/>
              </a:rPr>
              <a:t>ENOC 2020+2</a:t>
            </a:r>
            <a:r>
              <a:rPr lang="en-US" altLang="zh-CN" sz="1200" dirty="0">
                <a:latin typeface="Novecento wide Bold" panose="00000805000000000000" charset="0"/>
                <a:cs typeface="Novecento wide Bold" panose="00000805000000000000" charset="0"/>
              </a:rPr>
              <a:t>, July 17-22, 2022, Lyon, France</a:t>
            </a:r>
            <a:endParaRPr lang="en-US" altLang="zh-CN" sz="1200" b="1" dirty="0">
              <a:latin typeface="Novecento wide Bold" panose="00000805000000000000" charset="0"/>
              <a:cs typeface="Novecento wide Bold" panose="00000805000000000000" charset="0"/>
            </a:endParaRPr>
          </a:p>
        </p:txBody>
      </p:sp>
      <p:sp>
        <p:nvSpPr>
          <p:cNvPr id="10" name="矩形 9">
            <a:extLst>
              <a:ext uri="{FF2B5EF4-FFF2-40B4-BE49-F238E27FC236}">
                <a16:creationId xmlns:a16="http://schemas.microsoft.com/office/drawing/2014/main" id="{12A3E513-5595-049B-4C1C-9099F2E2EF11}"/>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椭圆 10">
            <a:extLst>
              <a:ext uri="{FF2B5EF4-FFF2-40B4-BE49-F238E27FC236}">
                <a16:creationId xmlns:a16="http://schemas.microsoft.com/office/drawing/2014/main" id="{646F3B94-1DF9-95A5-9391-A0D7417BEA42}"/>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2" name="椭圆 11">
            <a:extLst>
              <a:ext uri="{FF2B5EF4-FFF2-40B4-BE49-F238E27FC236}">
                <a16:creationId xmlns:a16="http://schemas.microsoft.com/office/drawing/2014/main" id="{DDF4E323-2BA6-D106-055E-37AF8D65A43B}"/>
              </a:ext>
            </a:extLst>
          </p:cNvPr>
          <p:cNvSpPr/>
          <p:nvPr/>
        </p:nvSpPr>
        <p:spPr>
          <a:xfrm>
            <a:off x="811672"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3" name="椭圆 12">
            <a:extLst>
              <a:ext uri="{FF2B5EF4-FFF2-40B4-BE49-F238E27FC236}">
                <a16:creationId xmlns:a16="http://schemas.microsoft.com/office/drawing/2014/main" id="{4D6900F4-5FE7-B0DE-31A1-23B498F4F35C}"/>
              </a:ext>
            </a:extLst>
          </p:cNvPr>
          <p:cNvSpPr/>
          <p:nvPr/>
        </p:nvSpPr>
        <p:spPr>
          <a:xfrm>
            <a:off x="1021221" y="6416238"/>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5" name="椭圆 14">
            <a:extLst>
              <a:ext uri="{FF2B5EF4-FFF2-40B4-BE49-F238E27FC236}">
                <a16:creationId xmlns:a16="http://schemas.microsoft.com/office/drawing/2014/main" id="{AC69AEE8-67FD-4FA1-BCE0-7D7A42632A3C}"/>
              </a:ext>
            </a:extLst>
          </p:cNvPr>
          <p:cNvSpPr/>
          <p:nvPr/>
        </p:nvSpPr>
        <p:spPr>
          <a:xfrm>
            <a:off x="1230770"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90158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40E778-2796-FE94-2360-2BFAE7B32844}"/>
              </a:ext>
            </a:extLst>
          </p:cNvPr>
          <p:cNvSpPr>
            <a:spLocks noGrp="1"/>
          </p:cNvSpPr>
          <p:nvPr>
            <p:ph type="title"/>
          </p:nvPr>
        </p:nvSpPr>
        <p:spPr>
          <a:xfrm>
            <a:off x="838200" y="340729"/>
            <a:ext cx="7633996" cy="680616"/>
          </a:xfrm>
        </p:spPr>
        <p:txBody>
          <a:bodyPr>
            <a:normAutofit fontScale="90000"/>
          </a:bodyPr>
          <a:lstStyle/>
          <a:p>
            <a:r>
              <a:rPr kumimoji="0" lang="en-US" altLang="zh-CN" sz="44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Outline</a:t>
            </a:r>
            <a:endParaRPr lang="zh-CN" altLang="en-US" dirty="0"/>
          </a:p>
        </p:txBody>
      </p:sp>
      <p:sp>
        <p:nvSpPr>
          <p:cNvPr id="3" name="内容占位符 2">
            <a:extLst>
              <a:ext uri="{FF2B5EF4-FFF2-40B4-BE49-F238E27FC236}">
                <a16:creationId xmlns:a16="http://schemas.microsoft.com/office/drawing/2014/main" id="{E076EDFE-463F-7C79-A9AC-78B91FF15CE6}"/>
              </a:ext>
            </a:extLst>
          </p:cNvPr>
          <p:cNvSpPr>
            <a:spLocks noGrp="1"/>
          </p:cNvSpPr>
          <p:nvPr>
            <p:ph idx="1"/>
          </p:nvPr>
        </p:nvSpPr>
        <p:spPr>
          <a:xfrm>
            <a:off x="838200" y="1508523"/>
            <a:ext cx="10515600" cy="4351338"/>
          </a:xfrm>
        </p:spPr>
        <p:txBody>
          <a:bodyPr>
            <a:noAutofit/>
          </a:bodyPr>
          <a:lstStyle/>
          <a:p>
            <a:pPr marL="0" indent="0">
              <a:lnSpc>
                <a:spcPct val="150000"/>
              </a:lnSpc>
              <a:buNone/>
            </a:pPr>
            <a:r>
              <a:rPr lang="zh-CN" altLang="en-US" sz="2500" dirty="0">
                <a:latin typeface="Novecento wide Bold" panose="00000805000000000000"/>
              </a:rPr>
              <a:t>□ </a:t>
            </a:r>
            <a:r>
              <a:rPr lang="en-US" altLang="zh-CN" sz="2500" dirty="0">
                <a:latin typeface="Novecento wide Bold" panose="00000805000000000000"/>
              </a:rPr>
              <a:t>Introduction</a:t>
            </a:r>
          </a:p>
          <a:p>
            <a:pPr marL="0" indent="0">
              <a:lnSpc>
                <a:spcPct val="150000"/>
              </a:lnSpc>
              <a:buNone/>
            </a:pPr>
            <a:r>
              <a:rPr lang="zh-CN" altLang="en-US" sz="2500" dirty="0">
                <a:latin typeface="Novecento wide Bold" panose="00000805000000000000"/>
              </a:rPr>
              <a:t>□</a:t>
            </a:r>
            <a:r>
              <a:rPr lang="en-US" altLang="zh-CN" sz="2500" dirty="0">
                <a:latin typeface="Novecento wide Bold" panose="00000805000000000000"/>
              </a:rPr>
              <a:t> Sensor Modelling</a:t>
            </a:r>
          </a:p>
          <a:p>
            <a:pPr marL="0" indent="0">
              <a:lnSpc>
                <a:spcPct val="150000"/>
              </a:lnSpc>
              <a:buNone/>
            </a:pPr>
            <a:r>
              <a:rPr lang="zh-CN" altLang="en-US" sz="2500" dirty="0">
                <a:latin typeface="Novecento wide Bold" panose="00000805000000000000"/>
              </a:rPr>
              <a:t>□</a:t>
            </a:r>
            <a:r>
              <a:rPr lang="en-US" altLang="zh-CN" sz="2500" dirty="0">
                <a:latin typeface="Novecento wide Bold" panose="00000805000000000000"/>
              </a:rPr>
              <a:t> Results and Discussions</a:t>
            </a:r>
          </a:p>
          <a:p>
            <a:pPr marL="0" indent="0">
              <a:lnSpc>
                <a:spcPct val="150000"/>
              </a:lnSpc>
              <a:buNone/>
            </a:pPr>
            <a:r>
              <a:rPr lang="zh-CN" altLang="en-US" sz="2500" dirty="0">
                <a:latin typeface="Novecento wide Bold" panose="00000805000000000000"/>
              </a:rPr>
              <a:t>□</a:t>
            </a:r>
            <a:r>
              <a:rPr lang="en-US" altLang="zh-CN" sz="2500" dirty="0">
                <a:latin typeface="Novecento wide Bold" panose="00000805000000000000"/>
              </a:rPr>
              <a:t> Conclusions</a:t>
            </a:r>
          </a:p>
          <a:p>
            <a:endParaRPr lang="zh-CN" altLang="en-US" sz="2000" dirty="0"/>
          </a:p>
        </p:txBody>
      </p:sp>
      <p:sp>
        <p:nvSpPr>
          <p:cNvPr id="6" name="副标题 2">
            <a:extLst>
              <a:ext uri="{FF2B5EF4-FFF2-40B4-BE49-F238E27FC236}">
                <a16:creationId xmlns:a16="http://schemas.microsoft.com/office/drawing/2014/main" id="{F3D58AC3-96FE-8333-F71C-6FC5ED8165CF}"/>
              </a:ext>
            </a:extLst>
          </p:cNvPr>
          <p:cNvSpPr txBox="1">
            <a:spLocks/>
          </p:cNvSpPr>
          <p:nvPr/>
        </p:nvSpPr>
        <p:spPr>
          <a:xfrm>
            <a:off x="8699744" y="6116838"/>
            <a:ext cx="3200967"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b="1" dirty="0">
                <a:latin typeface="Novecento wide Bold" panose="00000805000000000000" charset="0"/>
                <a:cs typeface="Novecento wide Bold" panose="00000805000000000000" charset="0"/>
              </a:rPr>
              <a:t>ENOC 2020+2</a:t>
            </a:r>
            <a:r>
              <a:rPr lang="en-US" altLang="zh-CN" sz="1200" dirty="0">
                <a:latin typeface="Novecento wide Bold" panose="00000805000000000000" charset="0"/>
                <a:cs typeface="Novecento wide Bold" panose="00000805000000000000" charset="0"/>
              </a:rPr>
              <a:t>, July 17-22, 2022, Lyon, France</a:t>
            </a:r>
            <a:endParaRPr lang="en-US" altLang="zh-CN" sz="1200" b="1" dirty="0">
              <a:latin typeface="Novecento wide Bold" panose="00000805000000000000" charset="0"/>
              <a:cs typeface="Novecento wide Bold" panose="00000805000000000000" charset="0"/>
            </a:endParaRPr>
          </a:p>
        </p:txBody>
      </p:sp>
      <p:sp>
        <p:nvSpPr>
          <p:cNvPr id="7" name="矩形 6">
            <a:extLst>
              <a:ext uri="{FF2B5EF4-FFF2-40B4-BE49-F238E27FC236}">
                <a16:creationId xmlns:a16="http://schemas.microsoft.com/office/drawing/2014/main" id="{BC1DDC9A-7171-6188-1AF6-7615D3776D0F}"/>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8" name="矩形 7">
            <a:extLst>
              <a:ext uri="{FF2B5EF4-FFF2-40B4-BE49-F238E27FC236}">
                <a16:creationId xmlns:a16="http://schemas.microsoft.com/office/drawing/2014/main" id="{6D6870F3-5A9B-6525-7F24-0332A6910254}"/>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文本框 8">
            <a:extLst>
              <a:ext uri="{FF2B5EF4-FFF2-40B4-BE49-F238E27FC236}">
                <a16:creationId xmlns:a16="http://schemas.microsoft.com/office/drawing/2014/main" id="{6433313A-09BF-0F47-6B32-E4C1E28E31EC}"/>
              </a:ext>
            </a:extLst>
          </p:cNvPr>
          <p:cNvSpPr txBox="1"/>
          <p:nvPr/>
        </p:nvSpPr>
        <p:spPr>
          <a:xfrm>
            <a:off x="238125" y="6103232"/>
            <a:ext cx="6463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Outline</a:t>
            </a:r>
          </a:p>
        </p:txBody>
      </p:sp>
      <p:sp>
        <p:nvSpPr>
          <p:cNvPr id="10" name="椭圆 9">
            <a:extLst>
              <a:ext uri="{FF2B5EF4-FFF2-40B4-BE49-F238E27FC236}">
                <a16:creationId xmlns:a16="http://schemas.microsoft.com/office/drawing/2014/main" id="{98721015-2F57-1D84-C1B9-E37BD55E2600}"/>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1" name="椭圆 10">
            <a:extLst>
              <a:ext uri="{FF2B5EF4-FFF2-40B4-BE49-F238E27FC236}">
                <a16:creationId xmlns:a16="http://schemas.microsoft.com/office/drawing/2014/main" id="{CD25F4C1-EA50-53C3-BC27-94FB911DFA5A}"/>
              </a:ext>
            </a:extLst>
          </p:cNvPr>
          <p:cNvSpPr/>
          <p:nvPr/>
        </p:nvSpPr>
        <p:spPr>
          <a:xfrm>
            <a:off x="811672"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2" name="椭圆 11">
            <a:extLst>
              <a:ext uri="{FF2B5EF4-FFF2-40B4-BE49-F238E27FC236}">
                <a16:creationId xmlns:a16="http://schemas.microsoft.com/office/drawing/2014/main" id="{C333CD24-892E-C22D-13BF-86CEC2700BFB}"/>
              </a:ext>
            </a:extLst>
          </p:cNvPr>
          <p:cNvSpPr/>
          <p:nvPr/>
        </p:nvSpPr>
        <p:spPr>
          <a:xfrm>
            <a:off x="1021221" y="6416238"/>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3" name="椭圆 12">
            <a:extLst>
              <a:ext uri="{FF2B5EF4-FFF2-40B4-BE49-F238E27FC236}">
                <a16:creationId xmlns:a16="http://schemas.microsoft.com/office/drawing/2014/main" id="{1311A16F-E3CB-E2FC-B002-53E223722543}"/>
              </a:ext>
            </a:extLst>
          </p:cNvPr>
          <p:cNvSpPr/>
          <p:nvPr/>
        </p:nvSpPr>
        <p:spPr>
          <a:xfrm>
            <a:off x="1230770"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4" name="文本框 13">
            <a:extLst>
              <a:ext uri="{FF2B5EF4-FFF2-40B4-BE49-F238E27FC236}">
                <a16:creationId xmlns:a16="http://schemas.microsoft.com/office/drawing/2014/main" id="{02081E1F-1CAD-E8E5-2148-F71A961530BC}"/>
              </a:ext>
            </a:extLst>
          </p:cNvPr>
          <p:cNvSpPr txBox="1"/>
          <p:nvPr/>
        </p:nvSpPr>
        <p:spPr>
          <a:xfrm>
            <a:off x="5964393" y="6070040"/>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1</a:t>
            </a:r>
          </a:p>
        </p:txBody>
      </p:sp>
    </p:spTree>
    <p:extLst>
      <p:ext uri="{BB962C8B-B14F-4D97-AF65-F5344CB8AC3E}">
        <p14:creationId xmlns:p14="http://schemas.microsoft.com/office/powerpoint/2010/main" val="1215454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Introduction – MEMS Gas Sensor</a:t>
            </a:r>
          </a:p>
        </p:txBody>
      </p:sp>
      <p:pic>
        <p:nvPicPr>
          <p:cNvPr id="9" name="内容占位符 8">
            <a:extLst>
              <a:ext uri="{FF2B5EF4-FFF2-40B4-BE49-F238E27FC236}">
                <a16:creationId xmlns:a16="http://schemas.microsoft.com/office/drawing/2014/main" id="{9DB01B9E-F9D6-76C9-3CA2-15711641A75F}"/>
              </a:ext>
            </a:extLst>
          </p:cNvPr>
          <p:cNvPicPr>
            <a:picLocks noGrp="1" noChangeAspect="1"/>
          </p:cNvPicPr>
          <p:nvPr>
            <p:ph sz="half" idx="1"/>
          </p:nvPr>
        </p:nvPicPr>
        <p:blipFill>
          <a:blip r:embed="rId3"/>
          <a:stretch>
            <a:fillRect/>
          </a:stretch>
        </p:blipFill>
        <p:spPr>
          <a:xfrm>
            <a:off x="838201" y="1503372"/>
            <a:ext cx="5181600" cy="3502945"/>
          </a:xfrm>
          <a:prstGeom prst="rect">
            <a:avLst/>
          </a:prstGeom>
        </p:spPr>
      </p:pic>
      <p:pic>
        <p:nvPicPr>
          <p:cNvPr id="11" name="内容占位符 10">
            <a:extLst>
              <a:ext uri="{FF2B5EF4-FFF2-40B4-BE49-F238E27FC236}">
                <a16:creationId xmlns:a16="http://schemas.microsoft.com/office/drawing/2014/main" id="{B001496E-1437-019A-5F49-FB4FDFFB662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7528092" y="1503371"/>
            <a:ext cx="2469818" cy="3502945"/>
          </a:xfrm>
          <a:prstGeom prst="rect">
            <a:avLst/>
          </a:prstGeom>
        </p:spPr>
      </p:pic>
      <p:sp>
        <p:nvSpPr>
          <p:cNvPr id="12" name="文本框 11">
            <a:extLst>
              <a:ext uri="{FF2B5EF4-FFF2-40B4-BE49-F238E27FC236}">
                <a16:creationId xmlns:a16="http://schemas.microsoft.com/office/drawing/2014/main" id="{ED94A593-B6A0-29B3-A321-9BF1CD31F618}"/>
              </a:ext>
            </a:extLst>
          </p:cNvPr>
          <p:cNvSpPr txBox="1"/>
          <p:nvPr/>
        </p:nvSpPr>
        <p:spPr>
          <a:xfrm>
            <a:off x="1244124" y="5181582"/>
            <a:ext cx="4369753" cy="646331"/>
          </a:xfrm>
          <a:prstGeom prst="rect">
            <a:avLst/>
          </a:prstGeom>
          <a:noFill/>
        </p:spPr>
        <p:txBody>
          <a:bodyPr wrap="square" rtlCol="0">
            <a:spAutoFit/>
          </a:bodyPr>
          <a:lstStyle/>
          <a:p>
            <a:pPr algn="ctr"/>
            <a:r>
              <a:rPr lang="en-US" altLang="zh-CN" sz="2000" dirty="0">
                <a:latin typeface="Novecento wide Bold" panose="00000805000000000000"/>
              </a:rPr>
              <a:t>Micro-Gravimetric Gas Sensor</a:t>
            </a:r>
          </a:p>
          <a:p>
            <a:pPr algn="ctr"/>
            <a:r>
              <a:rPr lang="en-US" altLang="zh-CN" sz="1600" i="1" dirty="0">
                <a:latin typeface="Novecento wide Bold" panose="00000805000000000000"/>
              </a:rPr>
              <a:t>Al-</a:t>
            </a:r>
            <a:r>
              <a:rPr lang="en-US" altLang="zh-CN" sz="1600" i="1" dirty="0" err="1">
                <a:latin typeface="Novecento wide Bold" panose="00000805000000000000"/>
              </a:rPr>
              <a:t>Ghamdi</a:t>
            </a:r>
            <a:r>
              <a:rPr lang="en-US" altLang="zh-CN" sz="1600" i="1" dirty="0">
                <a:latin typeface="Novecento wide Bold" panose="00000805000000000000"/>
              </a:rPr>
              <a:t> et al., 2019</a:t>
            </a:r>
            <a:endParaRPr lang="zh-CN" altLang="en-US" sz="1600" i="1" dirty="0">
              <a:latin typeface="Novecento wide Bold" panose="00000805000000000000"/>
            </a:endParaRPr>
          </a:p>
        </p:txBody>
      </p:sp>
      <p:sp>
        <p:nvSpPr>
          <p:cNvPr id="13" name="文本框 12">
            <a:extLst>
              <a:ext uri="{FF2B5EF4-FFF2-40B4-BE49-F238E27FC236}">
                <a16:creationId xmlns:a16="http://schemas.microsoft.com/office/drawing/2014/main" id="{0D43B33E-C25D-C691-C7BB-F71C29F3653D}"/>
              </a:ext>
            </a:extLst>
          </p:cNvPr>
          <p:cNvSpPr txBox="1"/>
          <p:nvPr/>
        </p:nvSpPr>
        <p:spPr>
          <a:xfrm>
            <a:off x="6578125" y="5156682"/>
            <a:ext cx="4369753" cy="646331"/>
          </a:xfrm>
          <a:prstGeom prst="rect">
            <a:avLst/>
          </a:prstGeom>
          <a:noFill/>
        </p:spPr>
        <p:txBody>
          <a:bodyPr wrap="square" rtlCol="0">
            <a:spAutoFit/>
          </a:bodyPr>
          <a:lstStyle/>
          <a:p>
            <a:pPr algn="ctr"/>
            <a:r>
              <a:rPr lang="en-US" altLang="zh-CN" sz="2000" dirty="0">
                <a:latin typeface="Novecento wide Bold" panose="00000805000000000000"/>
              </a:rPr>
              <a:t>Thermal Conductivity Gas Sensor</a:t>
            </a:r>
          </a:p>
          <a:p>
            <a:pPr algn="ctr"/>
            <a:r>
              <a:rPr lang="en-US" altLang="zh-CN" sz="1600" i="1" dirty="0" err="1">
                <a:latin typeface="Novecento wide Bold" panose="00000805000000000000"/>
              </a:rPr>
              <a:t>Struk</a:t>
            </a:r>
            <a:r>
              <a:rPr lang="en-US" altLang="zh-CN" sz="1600" i="1" dirty="0">
                <a:latin typeface="Novecento wide Bold" panose="00000805000000000000"/>
              </a:rPr>
              <a:t> et al., 2018</a:t>
            </a:r>
            <a:endParaRPr lang="zh-CN" altLang="en-US" sz="1600" i="1" dirty="0">
              <a:latin typeface="Novecento wide Bold" panose="00000805000000000000"/>
            </a:endParaRPr>
          </a:p>
        </p:txBody>
      </p:sp>
      <p:sp>
        <p:nvSpPr>
          <p:cNvPr id="16" name="副标题 2">
            <a:extLst>
              <a:ext uri="{FF2B5EF4-FFF2-40B4-BE49-F238E27FC236}">
                <a16:creationId xmlns:a16="http://schemas.microsoft.com/office/drawing/2014/main" id="{1B98F649-69DE-A706-C8FC-9FA124CB4212}"/>
              </a:ext>
            </a:extLst>
          </p:cNvPr>
          <p:cNvSpPr txBox="1">
            <a:spLocks/>
          </p:cNvSpPr>
          <p:nvPr/>
        </p:nvSpPr>
        <p:spPr>
          <a:xfrm>
            <a:off x="8699744" y="6116838"/>
            <a:ext cx="3200967"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b="1" dirty="0">
                <a:latin typeface="Novecento wide Bold" panose="00000805000000000000" charset="0"/>
                <a:cs typeface="Novecento wide Bold" panose="00000805000000000000" charset="0"/>
              </a:rPr>
              <a:t>ENOC 2020+2</a:t>
            </a:r>
            <a:r>
              <a:rPr lang="en-US" altLang="zh-CN" sz="1200" dirty="0">
                <a:latin typeface="Novecento wide Bold" panose="00000805000000000000" charset="0"/>
                <a:cs typeface="Novecento wide Bold" panose="00000805000000000000" charset="0"/>
              </a:rPr>
              <a:t>, July 17-22, 2022, Lyon, France</a:t>
            </a:r>
            <a:endParaRPr lang="en-US" altLang="zh-CN" sz="1200" b="1" dirty="0">
              <a:latin typeface="Novecento wide Bold" panose="00000805000000000000" charset="0"/>
              <a:cs typeface="Novecento wide Bold" panose="00000805000000000000" charset="0"/>
            </a:endParaRPr>
          </a:p>
        </p:txBody>
      </p:sp>
      <p:sp>
        <p:nvSpPr>
          <p:cNvPr id="17" name="矩形 16">
            <a:extLst>
              <a:ext uri="{FF2B5EF4-FFF2-40B4-BE49-F238E27FC236}">
                <a16:creationId xmlns:a16="http://schemas.microsoft.com/office/drawing/2014/main" id="{23D6CE05-5077-5B87-37BA-4431F75A3644}"/>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a:extLst>
              <a:ext uri="{FF2B5EF4-FFF2-40B4-BE49-F238E27FC236}">
                <a16:creationId xmlns:a16="http://schemas.microsoft.com/office/drawing/2014/main" id="{8128D900-17FE-805B-B371-9C387D6FB51A}"/>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4" name="文本框 13">
            <a:extLst>
              <a:ext uri="{FF2B5EF4-FFF2-40B4-BE49-F238E27FC236}">
                <a16:creationId xmlns:a16="http://schemas.microsoft.com/office/drawing/2014/main" id="{B826D034-BE4D-81DC-631F-0438B0FA071E}"/>
              </a:ext>
            </a:extLst>
          </p:cNvPr>
          <p:cNvSpPr txBox="1"/>
          <p:nvPr/>
        </p:nvSpPr>
        <p:spPr>
          <a:xfrm>
            <a:off x="238125" y="6103232"/>
            <a:ext cx="16122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Novecento wide Bold" panose="00000805000000000000" charset="0"/>
                <a:ea typeface="微软雅黑" panose="020B0503020204020204" pitchFamily="34" charset="-122"/>
                <a:cs typeface="Novecento wide Bold" panose="00000805000000000000" charset="0"/>
              </a:rPr>
              <a:t>Section 1: </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Introduction</a:t>
            </a:r>
          </a:p>
        </p:txBody>
      </p:sp>
      <p:sp>
        <p:nvSpPr>
          <p:cNvPr id="15" name="椭圆 14">
            <a:extLst>
              <a:ext uri="{FF2B5EF4-FFF2-40B4-BE49-F238E27FC236}">
                <a16:creationId xmlns:a16="http://schemas.microsoft.com/office/drawing/2014/main" id="{FBC2CDC1-F301-DEE4-3F28-6D46C5085742}"/>
              </a:ext>
            </a:extLst>
          </p:cNvPr>
          <p:cNvSpPr/>
          <p:nvPr/>
        </p:nvSpPr>
        <p:spPr>
          <a:xfrm>
            <a:off x="811672" y="6408556"/>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8" name="椭圆 17">
            <a:extLst>
              <a:ext uri="{FF2B5EF4-FFF2-40B4-BE49-F238E27FC236}">
                <a16:creationId xmlns:a16="http://schemas.microsoft.com/office/drawing/2014/main" id="{A6B120D9-DBDB-9076-E727-16D1B35C71BC}"/>
              </a:ext>
            </a:extLst>
          </p:cNvPr>
          <p:cNvSpPr/>
          <p:nvPr/>
        </p:nvSpPr>
        <p:spPr>
          <a:xfrm>
            <a:off x="602122" y="6408556"/>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19" name="椭圆 18">
            <a:extLst>
              <a:ext uri="{FF2B5EF4-FFF2-40B4-BE49-F238E27FC236}">
                <a16:creationId xmlns:a16="http://schemas.microsoft.com/office/drawing/2014/main" id="{688A629E-86ED-9037-BFEE-2CE163A64054}"/>
              </a:ext>
            </a:extLst>
          </p:cNvPr>
          <p:cNvSpPr/>
          <p:nvPr/>
        </p:nvSpPr>
        <p:spPr>
          <a:xfrm>
            <a:off x="102122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0" name="椭圆 19">
            <a:extLst>
              <a:ext uri="{FF2B5EF4-FFF2-40B4-BE49-F238E27FC236}">
                <a16:creationId xmlns:a16="http://schemas.microsoft.com/office/drawing/2014/main" id="{3C709C82-BE53-2F53-4DAC-AE0061BE1608}"/>
              </a:ext>
            </a:extLst>
          </p:cNvPr>
          <p:cNvSpPr/>
          <p:nvPr/>
        </p:nvSpPr>
        <p:spPr>
          <a:xfrm>
            <a:off x="123077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cxnSp>
        <p:nvCxnSpPr>
          <p:cNvPr id="21" name="直接连接符 20">
            <a:extLst>
              <a:ext uri="{FF2B5EF4-FFF2-40B4-BE49-F238E27FC236}">
                <a16:creationId xmlns:a16="http://schemas.microsoft.com/office/drawing/2014/main" id="{3C9F5C58-58B7-F142-56F7-A13DBAD7799F}"/>
              </a:ext>
            </a:extLst>
          </p:cNvPr>
          <p:cNvCxnSpPr>
            <a:cxnSpLocks/>
            <a:stCxn id="15" idx="2"/>
          </p:cNvCxnSpPr>
          <p:nvPr/>
        </p:nvCxnSpPr>
        <p:spPr>
          <a:xfrm flipH="1" flipV="1">
            <a:off x="687847" y="6451418"/>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22" name="文本框 21">
            <a:extLst>
              <a:ext uri="{FF2B5EF4-FFF2-40B4-BE49-F238E27FC236}">
                <a16:creationId xmlns:a16="http://schemas.microsoft.com/office/drawing/2014/main" id="{0CDD6249-1407-96E9-7B02-E231B14EC573}"/>
              </a:ext>
            </a:extLst>
          </p:cNvPr>
          <p:cNvSpPr txBox="1"/>
          <p:nvPr/>
        </p:nvSpPr>
        <p:spPr>
          <a:xfrm>
            <a:off x="5964393" y="6070040"/>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2</a:t>
            </a:r>
          </a:p>
        </p:txBody>
      </p:sp>
    </p:spTree>
    <p:extLst>
      <p:ext uri="{BB962C8B-B14F-4D97-AF65-F5344CB8AC3E}">
        <p14:creationId xmlns:p14="http://schemas.microsoft.com/office/powerpoint/2010/main" val="276812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Introduction – Multimode Sensing Technique</a:t>
            </a:r>
          </a:p>
        </p:txBody>
      </p:sp>
      <p:pic>
        <p:nvPicPr>
          <p:cNvPr id="9" name="内容占位符 8">
            <a:extLst>
              <a:ext uri="{FF2B5EF4-FFF2-40B4-BE49-F238E27FC236}">
                <a16:creationId xmlns:a16="http://schemas.microsoft.com/office/drawing/2014/main" id="{9DB01B9E-F9D6-76C9-3CA2-15711641A75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838201" y="1779258"/>
            <a:ext cx="5181600" cy="2951173"/>
          </a:xfrm>
          <a:prstGeom prst="rect">
            <a:avLst/>
          </a:prstGeom>
        </p:spPr>
      </p:pic>
      <p:pic>
        <p:nvPicPr>
          <p:cNvPr id="11" name="内容占位符 10">
            <a:extLst>
              <a:ext uri="{FF2B5EF4-FFF2-40B4-BE49-F238E27FC236}">
                <a16:creationId xmlns:a16="http://schemas.microsoft.com/office/drawing/2014/main" id="{B001496E-1437-019A-5F49-FB4FDFFB662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6492753" y="1507739"/>
            <a:ext cx="4540495" cy="3494209"/>
          </a:xfrm>
          <a:prstGeom prst="rect">
            <a:avLst/>
          </a:prstGeom>
        </p:spPr>
      </p:pic>
      <p:sp>
        <p:nvSpPr>
          <p:cNvPr id="12" name="文本框 11">
            <a:extLst>
              <a:ext uri="{FF2B5EF4-FFF2-40B4-BE49-F238E27FC236}">
                <a16:creationId xmlns:a16="http://schemas.microsoft.com/office/drawing/2014/main" id="{ED94A593-B6A0-29B3-A321-9BF1CD31F618}"/>
              </a:ext>
            </a:extLst>
          </p:cNvPr>
          <p:cNvSpPr txBox="1"/>
          <p:nvPr/>
        </p:nvSpPr>
        <p:spPr>
          <a:xfrm>
            <a:off x="3911123" y="5027095"/>
            <a:ext cx="4369753" cy="646331"/>
          </a:xfrm>
          <a:prstGeom prst="rect">
            <a:avLst/>
          </a:prstGeom>
          <a:noFill/>
        </p:spPr>
        <p:txBody>
          <a:bodyPr wrap="square" rtlCol="0">
            <a:spAutoFit/>
          </a:bodyPr>
          <a:lstStyle/>
          <a:p>
            <a:pPr algn="ctr"/>
            <a:r>
              <a:rPr lang="en-US" altLang="zh-CN" sz="2000" dirty="0">
                <a:latin typeface="Novecento wide Bold" panose="00000805000000000000"/>
              </a:rPr>
              <a:t>Multimode Gas Sensor</a:t>
            </a:r>
          </a:p>
          <a:p>
            <a:pPr algn="ctr"/>
            <a:r>
              <a:rPr lang="en-US" altLang="zh-CN" sz="1600" i="1" dirty="0" err="1">
                <a:latin typeface="Novecento wide Bold" panose="00000805000000000000"/>
              </a:rPr>
              <a:t>Hajjaj</a:t>
            </a:r>
            <a:r>
              <a:rPr lang="en-US" altLang="zh-CN" sz="1600" i="1" dirty="0">
                <a:latin typeface="Novecento wide Bold" panose="00000805000000000000"/>
              </a:rPr>
              <a:t> et al., 2020</a:t>
            </a:r>
            <a:endParaRPr lang="zh-CN" altLang="en-US" sz="1600" i="1" dirty="0">
              <a:latin typeface="Novecento wide Bold" panose="00000805000000000000"/>
            </a:endParaRPr>
          </a:p>
        </p:txBody>
      </p:sp>
      <p:sp>
        <p:nvSpPr>
          <p:cNvPr id="8" name="副标题 2">
            <a:extLst>
              <a:ext uri="{FF2B5EF4-FFF2-40B4-BE49-F238E27FC236}">
                <a16:creationId xmlns:a16="http://schemas.microsoft.com/office/drawing/2014/main" id="{83041981-ABCF-B015-63D1-774DF73BA2E4}"/>
              </a:ext>
            </a:extLst>
          </p:cNvPr>
          <p:cNvSpPr txBox="1">
            <a:spLocks/>
          </p:cNvSpPr>
          <p:nvPr/>
        </p:nvSpPr>
        <p:spPr>
          <a:xfrm>
            <a:off x="8699744" y="6116838"/>
            <a:ext cx="3200967"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b="1" dirty="0">
                <a:latin typeface="Novecento wide Bold" panose="00000805000000000000" charset="0"/>
                <a:cs typeface="Novecento wide Bold" panose="00000805000000000000" charset="0"/>
              </a:rPr>
              <a:t>ENOC 2020+2</a:t>
            </a:r>
            <a:r>
              <a:rPr lang="en-US" altLang="zh-CN" sz="1200" dirty="0">
                <a:latin typeface="Novecento wide Bold" panose="00000805000000000000" charset="0"/>
                <a:cs typeface="Novecento wide Bold" panose="00000805000000000000" charset="0"/>
              </a:rPr>
              <a:t>, July 17-22, 2022, Lyon, France</a:t>
            </a:r>
            <a:endParaRPr lang="en-US" altLang="zh-CN" sz="1200" b="1" dirty="0">
              <a:latin typeface="Novecento wide Bold" panose="00000805000000000000" charset="0"/>
              <a:cs typeface="Novecento wide Bold" panose="00000805000000000000" charset="0"/>
            </a:endParaRPr>
          </a:p>
        </p:txBody>
      </p:sp>
      <p:sp>
        <p:nvSpPr>
          <p:cNvPr id="13" name="矩形 12">
            <a:extLst>
              <a:ext uri="{FF2B5EF4-FFF2-40B4-BE49-F238E27FC236}">
                <a16:creationId xmlns:a16="http://schemas.microsoft.com/office/drawing/2014/main" id="{D259347F-B2CE-C0A3-D9BA-2BA2B30EF8B3}"/>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5" name="矩形 14">
            <a:extLst>
              <a:ext uri="{FF2B5EF4-FFF2-40B4-BE49-F238E27FC236}">
                <a16:creationId xmlns:a16="http://schemas.microsoft.com/office/drawing/2014/main" id="{4A0CB9EA-FE18-CA7C-7A89-0F6FDB32B707}"/>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6" name="文本框 15">
            <a:extLst>
              <a:ext uri="{FF2B5EF4-FFF2-40B4-BE49-F238E27FC236}">
                <a16:creationId xmlns:a16="http://schemas.microsoft.com/office/drawing/2014/main" id="{51FEC78F-CF47-7A73-613A-4F89978E2738}"/>
              </a:ext>
            </a:extLst>
          </p:cNvPr>
          <p:cNvSpPr txBox="1"/>
          <p:nvPr/>
        </p:nvSpPr>
        <p:spPr>
          <a:xfrm>
            <a:off x="238125" y="6103232"/>
            <a:ext cx="16122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Novecento wide Bold" panose="00000805000000000000" charset="0"/>
                <a:ea typeface="微软雅黑" panose="020B0503020204020204" pitchFamily="34" charset="-122"/>
                <a:cs typeface="Novecento wide Bold" panose="00000805000000000000" charset="0"/>
              </a:rPr>
              <a:t>Section 1: </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Introduction</a:t>
            </a:r>
          </a:p>
        </p:txBody>
      </p:sp>
      <p:sp>
        <p:nvSpPr>
          <p:cNvPr id="17" name="椭圆 16">
            <a:extLst>
              <a:ext uri="{FF2B5EF4-FFF2-40B4-BE49-F238E27FC236}">
                <a16:creationId xmlns:a16="http://schemas.microsoft.com/office/drawing/2014/main" id="{ACD12AD7-2966-BC01-EAB0-17DAA20ACE11}"/>
              </a:ext>
            </a:extLst>
          </p:cNvPr>
          <p:cNvSpPr/>
          <p:nvPr/>
        </p:nvSpPr>
        <p:spPr>
          <a:xfrm>
            <a:off x="811672" y="6408556"/>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8" name="椭圆 17">
            <a:extLst>
              <a:ext uri="{FF2B5EF4-FFF2-40B4-BE49-F238E27FC236}">
                <a16:creationId xmlns:a16="http://schemas.microsoft.com/office/drawing/2014/main" id="{F54456CD-0AD3-B109-7708-7A9537AA6A61}"/>
              </a:ext>
            </a:extLst>
          </p:cNvPr>
          <p:cNvSpPr/>
          <p:nvPr/>
        </p:nvSpPr>
        <p:spPr>
          <a:xfrm>
            <a:off x="602122" y="6408556"/>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19" name="椭圆 18">
            <a:extLst>
              <a:ext uri="{FF2B5EF4-FFF2-40B4-BE49-F238E27FC236}">
                <a16:creationId xmlns:a16="http://schemas.microsoft.com/office/drawing/2014/main" id="{0DDB8A9C-4D58-EC30-6CFC-2263709AB230}"/>
              </a:ext>
            </a:extLst>
          </p:cNvPr>
          <p:cNvSpPr/>
          <p:nvPr/>
        </p:nvSpPr>
        <p:spPr>
          <a:xfrm>
            <a:off x="102122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0" name="椭圆 19">
            <a:extLst>
              <a:ext uri="{FF2B5EF4-FFF2-40B4-BE49-F238E27FC236}">
                <a16:creationId xmlns:a16="http://schemas.microsoft.com/office/drawing/2014/main" id="{3446A526-20FB-FE66-DBEE-157A8C86DE5B}"/>
              </a:ext>
            </a:extLst>
          </p:cNvPr>
          <p:cNvSpPr/>
          <p:nvPr/>
        </p:nvSpPr>
        <p:spPr>
          <a:xfrm>
            <a:off x="123077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cxnSp>
        <p:nvCxnSpPr>
          <p:cNvPr id="21" name="直接连接符 20">
            <a:extLst>
              <a:ext uri="{FF2B5EF4-FFF2-40B4-BE49-F238E27FC236}">
                <a16:creationId xmlns:a16="http://schemas.microsoft.com/office/drawing/2014/main" id="{D6AE2EF4-7F7A-631D-6E4E-84FCCF3B227E}"/>
              </a:ext>
            </a:extLst>
          </p:cNvPr>
          <p:cNvCxnSpPr>
            <a:cxnSpLocks/>
            <a:stCxn id="17" idx="2"/>
          </p:cNvCxnSpPr>
          <p:nvPr/>
        </p:nvCxnSpPr>
        <p:spPr>
          <a:xfrm flipH="1" flipV="1">
            <a:off x="687847" y="6451418"/>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22" name="文本框 21">
            <a:extLst>
              <a:ext uri="{FF2B5EF4-FFF2-40B4-BE49-F238E27FC236}">
                <a16:creationId xmlns:a16="http://schemas.microsoft.com/office/drawing/2014/main" id="{4078A1F5-F81F-70B9-78A9-8A93EAFC4A05}"/>
              </a:ext>
            </a:extLst>
          </p:cNvPr>
          <p:cNvSpPr txBox="1"/>
          <p:nvPr/>
        </p:nvSpPr>
        <p:spPr>
          <a:xfrm>
            <a:off x="5964393" y="6070040"/>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3</a:t>
            </a:r>
          </a:p>
        </p:txBody>
      </p:sp>
    </p:spTree>
    <p:extLst>
      <p:ext uri="{BB962C8B-B14F-4D97-AF65-F5344CB8AC3E}">
        <p14:creationId xmlns:p14="http://schemas.microsoft.com/office/powerpoint/2010/main" val="1932656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Introduction – Motivations and Objectives</a:t>
            </a:r>
          </a:p>
        </p:txBody>
      </p:sp>
      <p:graphicFrame>
        <p:nvGraphicFramePr>
          <p:cNvPr id="14" name="内容占位符 3">
            <a:extLst>
              <a:ext uri="{FF2B5EF4-FFF2-40B4-BE49-F238E27FC236}">
                <a16:creationId xmlns:a16="http://schemas.microsoft.com/office/drawing/2014/main" id="{1F2A6A36-FB66-FF9F-7292-79426D70BE66}"/>
              </a:ext>
            </a:extLst>
          </p:cNvPr>
          <p:cNvGraphicFramePr>
            <a:graphicFrameLocks/>
          </p:cNvGraphicFramePr>
          <p:nvPr>
            <p:extLst>
              <p:ext uri="{D42A27DB-BD31-4B8C-83A1-F6EECF244321}">
                <p14:modId xmlns:p14="http://schemas.microsoft.com/office/powerpoint/2010/main" val="1711724466"/>
              </p:ext>
            </p:extLst>
          </p:nvPr>
        </p:nvGraphicFramePr>
        <p:xfrm>
          <a:off x="838200" y="1478397"/>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副标题 2">
            <a:extLst>
              <a:ext uri="{FF2B5EF4-FFF2-40B4-BE49-F238E27FC236}">
                <a16:creationId xmlns:a16="http://schemas.microsoft.com/office/drawing/2014/main" id="{E2C83CB6-BCC6-10F2-26D7-26CDBC8168C8}"/>
              </a:ext>
            </a:extLst>
          </p:cNvPr>
          <p:cNvSpPr txBox="1">
            <a:spLocks/>
          </p:cNvSpPr>
          <p:nvPr/>
        </p:nvSpPr>
        <p:spPr>
          <a:xfrm>
            <a:off x="8699744" y="6116838"/>
            <a:ext cx="3200967"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b="1" dirty="0">
                <a:latin typeface="Novecento wide Bold" panose="00000805000000000000" charset="0"/>
                <a:cs typeface="Novecento wide Bold" panose="00000805000000000000" charset="0"/>
              </a:rPr>
              <a:t>ENOC 2020+2</a:t>
            </a:r>
            <a:r>
              <a:rPr lang="en-US" altLang="zh-CN" sz="1200" dirty="0">
                <a:latin typeface="Novecento wide Bold" panose="00000805000000000000" charset="0"/>
                <a:cs typeface="Novecento wide Bold" panose="00000805000000000000" charset="0"/>
              </a:rPr>
              <a:t>, July 17-22, 2022, Lyon, France</a:t>
            </a:r>
            <a:endParaRPr lang="en-US" altLang="zh-CN" sz="1200" b="1" dirty="0">
              <a:latin typeface="Novecento wide Bold" panose="00000805000000000000" charset="0"/>
              <a:cs typeface="Novecento wide Bold" panose="00000805000000000000" charset="0"/>
            </a:endParaRPr>
          </a:p>
        </p:txBody>
      </p:sp>
      <p:sp>
        <p:nvSpPr>
          <p:cNvPr id="7" name="矩形 6">
            <a:extLst>
              <a:ext uri="{FF2B5EF4-FFF2-40B4-BE49-F238E27FC236}">
                <a16:creationId xmlns:a16="http://schemas.microsoft.com/office/drawing/2014/main" id="{0AAAAF3A-D6C1-108B-909B-FCCBDEF7880E}"/>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8" name="矩形 7">
            <a:extLst>
              <a:ext uri="{FF2B5EF4-FFF2-40B4-BE49-F238E27FC236}">
                <a16:creationId xmlns:a16="http://schemas.microsoft.com/office/drawing/2014/main" id="{C33F529C-6B15-D5E3-EA0E-27B2F4F6496C}"/>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文本框 8">
            <a:extLst>
              <a:ext uri="{FF2B5EF4-FFF2-40B4-BE49-F238E27FC236}">
                <a16:creationId xmlns:a16="http://schemas.microsoft.com/office/drawing/2014/main" id="{22C7E11F-8C1C-7846-27AB-3E96A5D662C2}"/>
              </a:ext>
            </a:extLst>
          </p:cNvPr>
          <p:cNvSpPr txBox="1"/>
          <p:nvPr/>
        </p:nvSpPr>
        <p:spPr>
          <a:xfrm>
            <a:off x="238125" y="6103232"/>
            <a:ext cx="16122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Novecento wide Bold" panose="00000805000000000000" charset="0"/>
                <a:ea typeface="微软雅黑" panose="020B0503020204020204" pitchFamily="34" charset="-122"/>
                <a:cs typeface="Novecento wide Bold" panose="00000805000000000000" charset="0"/>
              </a:rPr>
              <a:t>Section 1: </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Introduction</a:t>
            </a:r>
          </a:p>
        </p:txBody>
      </p:sp>
      <p:sp>
        <p:nvSpPr>
          <p:cNvPr id="10" name="椭圆 9">
            <a:extLst>
              <a:ext uri="{FF2B5EF4-FFF2-40B4-BE49-F238E27FC236}">
                <a16:creationId xmlns:a16="http://schemas.microsoft.com/office/drawing/2014/main" id="{45381972-B93F-6A94-FCC9-8AFC51CB68B7}"/>
              </a:ext>
            </a:extLst>
          </p:cNvPr>
          <p:cNvSpPr/>
          <p:nvPr/>
        </p:nvSpPr>
        <p:spPr>
          <a:xfrm>
            <a:off x="811672" y="6408556"/>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1" name="椭圆 10">
            <a:extLst>
              <a:ext uri="{FF2B5EF4-FFF2-40B4-BE49-F238E27FC236}">
                <a16:creationId xmlns:a16="http://schemas.microsoft.com/office/drawing/2014/main" id="{83BB7D62-EA02-AF21-354E-9CE2FF700871}"/>
              </a:ext>
            </a:extLst>
          </p:cNvPr>
          <p:cNvSpPr/>
          <p:nvPr/>
        </p:nvSpPr>
        <p:spPr>
          <a:xfrm>
            <a:off x="602122" y="6408556"/>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12" name="椭圆 11">
            <a:extLst>
              <a:ext uri="{FF2B5EF4-FFF2-40B4-BE49-F238E27FC236}">
                <a16:creationId xmlns:a16="http://schemas.microsoft.com/office/drawing/2014/main" id="{FBCF9CEB-F265-6E1F-A85C-8EB9C65B8383}"/>
              </a:ext>
            </a:extLst>
          </p:cNvPr>
          <p:cNvSpPr/>
          <p:nvPr/>
        </p:nvSpPr>
        <p:spPr>
          <a:xfrm>
            <a:off x="102122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3" name="椭圆 12">
            <a:extLst>
              <a:ext uri="{FF2B5EF4-FFF2-40B4-BE49-F238E27FC236}">
                <a16:creationId xmlns:a16="http://schemas.microsoft.com/office/drawing/2014/main" id="{C1C6E0E5-6453-6023-9FDA-D1AD58B9A4AF}"/>
              </a:ext>
            </a:extLst>
          </p:cNvPr>
          <p:cNvSpPr/>
          <p:nvPr/>
        </p:nvSpPr>
        <p:spPr>
          <a:xfrm>
            <a:off x="123077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cxnSp>
        <p:nvCxnSpPr>
          <p:cNvPr id="15" name="直接连接符 14">
            <a:extLst>
              <a:ext uri="{FF2B5EF4-FFF2-40B4-BE49-F238E27FC236}">
                <a16:creationId xmlns:a16="http://schemas.microsoft.com/office/drawing/2014/main" id="{8816826A-B323-28B3-1E7E-6FEC4D269240}"/>
              </a:ext>
            </a:extLst>
          </p:cNvPr>
          <p:cNvCxnSpPr>
            <a:cxnSpLocks/>
            <a:stCxn id="10" idx="2"/>
          </p:cNvCxnSpPr>
          <p:nvPr/>
        </p:nvCxnSpPr>
        <p:spPr>
          <a:xfrm flipH="1" flipV="1">
            <a:off x="687847" y="6451418"/>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16" name="文本框 15">
            <a:extLst>
              <a:ext uri="{FF2B5EF4-FFF2-40B4-BE49-F238E27FC236}">
                <a16:creationId xmlns:a16="http://schemas.microsoft.com/office/drawing/2014/main" id="{8ACBF96A-1717-76AC-2811-44BF8B07E3CE}"/>
              </a:ext>
            </a:extLst>
          </p:cNvPr>
          <p:cNvSpPr txBox="1"/>
          <p:nvPr/>
        </p:nvSpPr>
        <p:spPr>
          <a:xfrm>
            <a:off x="5964393" y="6070040"/>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4</a:t>
            </a:r>
          </a:p>
        </p:txBody>
      </p:sp>
    </p:spTree>
    <p:extLst>
      <p:ext uri="{BB962C8B-B14F-4D97-AF65-F5344CB8AC3E}">
        <p14:creationId xmlns:p14="http://schemas.microsoft.com/office/powerpoint/2010/main" val="2356241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076EDFE-463F-7C79-A9AC-78B91FF15CE6}"/>
              </a:ext>
            </a:extLst>
          </p:cNvPr>
          <p:cNvSpPr>
            <a:spLocks noGrp="1"/>
          </p:cNvSpPr>
          <p:nvPr>
            <p:ph idx="1"/>
          </p:nvPr>
        </p:nvSpPr>
        <p:spPr>
          <a:xfrm>
            <a:off x="838200" y="2205171"/>
            <a:ext cx="10515600" cy="2447657"/>
          </a:xfrm>
        </p:spPr>
        <p:txBody>
          <a:bodyPr>
            <a:noAutofit/>
          </a:bodyPr>
          <a:lstStyle/>
          <a:p>
            <a:pPr marL="0" indent="0">
              <a:lnSpc>
                <a:spcPct val="150000"/>
              </a:lnSpc>
              <a:buNone/>
            </a:pPr>
            <a:r>
              <a:rPr lang="zh-CN" altLang="en-US" sz="2000" dirty="0">
                <a:latin typeface="Novecento wide Bold" panose="00000805000000000000"/>
              </a:rPr>
              <a:t> □ </a:t>
            </a:r>
            <a:r>
              <a:rPr lang="en-US" altLang="zh-CN" sz="2000" dirty="0">
                <a:latin typeface="Novecento wide Bold" panose="00000805000000000000"/>
              </a:rPr>
              <a:t>The coupled beam is a common structure in literature for its linear behavior, this research aims on utilizing nonlinear behavior.</a:t>
            </a:r>
          </a:p>
          <a:p>
            <a:pPr marL="0" indent="0">
              <a:lnSpc>
                <a:spcPct val="150000"/>
              </a:lnSpc>
              <a:buNone/>
            </a:pPr>
            <a:r>
              <a:rPr lang="zh-CN" altLang="en-US" sz="2000" dirty="0">
                <a:latin typeface="Novecento wide Bold" panose="00000805000000000000"/>
              </a:rPr>
              <a:t> □ </a:t>
            </a:r>
            <a:r>
              <a:rPr lang="en-US" altLang="zh-CN" sz="2000" dirty="0">
                <a:latin typeface="Novecento wide Bold" panose="00000805000000000000"/>
              </a:rPr>
              <a:t>Achieving the multi-sensing in single device could provide large benefits: reduce the cost, simplify the structure, ease to integrate.</a:t>
            </a:r>
            <a:endParaRPr lang="zh-CN" altLang="en-US" sz="2000" dirty="0">
              <a:latin typeface="Novecento wide Bold" panose="00000805000000000000"/>
            </a:endParaRPr>
          </a:p>
          <a:p>
            <a:pPr marL="0" indent="0">
              <a:lnSpc>
                <a:spcPct val="150000"/>
              </a:lnSpc>
              <a:buNone/>
            </a:pPr>
            <a:endParaRPr lang="zh-CN" altLang="en-US" sz="2000" dirty="0">
              <a:latin typeface="Novecento wide Bold" panose="00000805000000000000"/>
            </a:endParaRPr>
          </a:p>
        </p:txBody>
      </p:sp>
      <p:sp>
        <p:nvSpPr>
          <p:cNvPr id="6" name="矩形 5">
            <a:extLst>
              <a:ext uri="{FF2B5EF4-FFF2-40B4-BE49-F238E27FC236}">
                <a16:creationId xmlns:a16="http://schemas.microsoft.com/office/drawing/2014/main" id="{67DE983E-AE85-0180-9AB6-DAA890091E34}"/>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7" name="文本框 6">
            <a:extLst>
              <a:ext uri="{FF2B5EF4-FFF2-40B4-BE49-F238E27FC236}">
                <a16:creationId xmlns:a16="http://schemas.microsoft.com/office/drawing/2014/main" id="{F8B28DF5-5541-E806-5FB2-B890E2ECA2F7}"/>
              </a:ext>
            </a:extLst>
          </p:cNvPr>
          <p:cNvSpPr txBox="1"/>
          <p:nvPr/>
        </p:nvSpPr>
        <p:spPr>
          <a:xfrm>
            <a:off x="238125" y="6103232"/>
            <a:ext cx="158088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Novecento wide Bold" panose="00000805000000000000" charset="0"/>
                <a:ea typeface="微软雅黑" panose="020B0503020204020204" pitchFamily="34" charset="-122"/>
                <a:cs typeface="Novecento wide Bold" panose="00000805000000000000" charset="0"/>
              </a:rPr>
              <a:t>Section 4: </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Conclusions</a:t>
            </a:r>
          </a:p>
        </p:txBody>
      </p:sp>
      <p:sp>
        <p:nvSpPr>
          <p:cNvPr id="8" name="副标题 2">
            <a:extLst>
              <a:ext uri="{FF2B5EF4-FFF2-40B4-BE49-F238E27FC236}">
                <a16:creationId xmlns:a16="http://schemas.microsoft.com/office/drawing/2014/main" id="{67233D65-0028-A00D-7D72-E1BCDDC2F962}"/>
              </a:ext>
            </a:extLst>
          </p:cNvPr>
          <p:cNvSpPr txBox="1">
            <a:spLocks/>
          </p:cNvSpPr>
          <p:nvPr/>
        </p:nvSpPr>
        <p:spPr>
          <a:xfrm>
            <a:off x="8699744" y="6116838"/>
            <a:ext cx="3200967"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b="1" dirty="0">
                <a:latin typeface="Novecento wide Bold" panose="00000805000000000000" charset="0"/>
                <a:cs typeface="Novecento wide Bold" panose="00000805000000000000" charset="0"/>
              </a:rPr>
              <a:t>ENOC 2020+2</a:t>
            </a:r>
            <a:r>
              <a:rPr lang="en-US" altLang="zh-CN" sz="1200" dirty="0">
                <a:latin typeface="Novecento wide Bold" panose="00000805000000000000" charset="0"/>
                <a:cs typeface="Novecento wide Bold" panose="00000805000000000000" charset="0"/>
              </a:rPr>
              <a:t>, July 17-22, 2022, Lyon, France</a:t>
            </a:r>
            <a:endParaRPr lang="en-US" altLang="zh-CN" sz="1200" b="1" dirty="0">
              <a:latin typeface="Novecento wide Bold" panose="00000805000000000000" charset="0"/>
              <a:cs typeface="Novecento wide Bold" panose="00000805000000000000" charset="0"/>
            </a:endParaRPr>
          </a:p>
        </p:txBody>
      </p:sp>
      <p:sp>
        <p:nvSpPr>
          <p:cNvPr id="9" name="矩形 8">
            <a:extLst>
              <a:ext uri="{FF2B5EF4-FFF2-40B4-BE49-F238E27FC236}">
                <a16:creationId xmlns:a16="http://schemas.microsoft.com/office/drawing/2014/main" id="{C1599392-7E5D-A422-79FA-F0FC39B42D82}"/>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9" name="椭圆 18">
            <a:extLst>
              <a:ext uri="{FF2B5EF4-FFF2-40B4-BE49-F238E27FC236}">
                <a16:creationId xmlns:a16="http://schemas.microsoft.com/office/drawing/2014/main" id="{F487533D-03FE-431D-DAEB-E35FBE1F97B4}"/>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0" name="椭圆 19">
            <a:extLst>
              <a:ext uri="{FF2B5EF4-FFF2-40B4-BE49-F238E27FC236}">
                <a16:creationId xmlns:a16="http://schemas.microsoft.com/office/drawing/2014/main" id="{D5261B8A-2F13-4117-95D9-5247645EE9AC}"/>
              </a:ext>
            </a:extLst>
          </p:cNvPr>
          <p:cNvSpPr/>
          <p:nvPr/>
        </p:nvSpPr>
        <p:spPr>
          <a:xfrm>
            <a:off x="811672"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1" name="椭圆 20">
            <a:extLst>
              <a:ext uri="{FF2B5EF4-FFF2-40B4-BE49-F238E27FC236}">
                <a16:creationId xmlns:a16="http://schemas.microsoft.com/office/drawing/2014/main" id="{192F1626-3D8C-90CE-7540-4A81D1125232}"/>
              </a:ext>
            </a:extLst>
          </p:cNvPr>
          <p:cNvSpPr/>
          <p:nvPr/>
        </p:nvSpPr>
        <p:spPr>
          <a:xfrm>
            <a:off x="1021221" y="6416238"/>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2" name="椭圆 21">
            <a:extLst>
              <a:ext uri="{FF2B5EF4-FFF2-40B4-BE49-F238E27FC236}">
                <a16:creationId xmlns:a16="http://schemas.microsoft.com/office/drawing/2014/main" id="{9ED368D5-6DA9-BC81-789C-144BE3FBA1F8}"/>
              </a:ext>
            </a:extLst>
          </p:cNvPr>
          <p:cNvSpPr/>
          <p:nvPr/>
        </p:nvSpPr>
        <p:spPr>
          <a:xfrm>
            <a:off x="1230772" y="6421002"/>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13" name="文本框 12">
            <a:extLst>
              <a:ext uri="{FF2B5EF4-FFF2-40B4-BE49-F238E27FC236}">
                <a16:creationId xmlns:a16="http://schemas.microsoft.com/office/drawing/2014/main" id="{62B68665-EAB5-49E6-95E0-BCA5FFBF6F8B}"/>
              </a:ext>
            </a:extLst>
          </p:cNvPr>
          <p:cNvSpPr txBox="1"/>
          <p:nvPr/>
        </p:nvSpPr>
        <p:spPr>
          <a:xfrm>
            <a:off x="5964393" y="6070040"/>
            <a:ext cx="263213"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5</a:t>
            </a:r>
          </a:p>
        </p:txBody>
      </p:sp>
      <p:sp>
        <p:nvSpPr>
          <p:cNvPr id="15" name="文本框 14">
            <a:extLst>
              <a:ext uri="{FF2B5EF4-FFF2-40B4-BE49-F238E27FC236}">
                <a16:creationId xmlns:a16="http://schemas.microsoft.com/office/drawing/2014/main" id="{2796E225-15EC-4666-278E-B08DEE374253}"/>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Introduction – Novelty</a:t>
            </a:r>
          </a:p>
        </p:txBody>
      </p:sp>
    </p:spTree>
    <p:extLst>
      <p:ext uri="{BB962C8B-B14F-4D97-AF65-F5344CB8AC3E}">
        <p14:creationId xmlns:p14="http://schemas.microsoft.com/office/powerpoint/2010/main" val="2896032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Sensor Modelling – Sensor Structure</a:t>
            </a:r>
          </a:p>
        </p:txBody>
      </p:sp>
      <p:pic>
        <p:nvPicPr>
          <p:cNvPr id="9" name="内容占位符 8">
            <a:extLst>
              <a:ext uri="{FF2B5EF4-FFF2-40B4-BE49-F238E27FC236}">
                <a16:creationId xmlns:a16="http://schemas.microsoft.com/office/drawing/2014/main" id="{9DB01B9E-F9D6-76C9-3CA2-15711641A75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1779894" y="1566719"/>
            <a:ext cx="8632212" cy="4174749"/>
          </a:xfrm>
          <a:prstGeom prst="rect">
            <a:avLst/>
          </a:prstGeom>
        </p:spPr>
      </p:pic>
      <p:sp>
        <p:nvSpPr>
          <p:cNvPr id="6" name="副标题 2">
            <a:extLst>
              <a:ext uri="{FF2B5EF4-FFF2-40B4-BE49-F238E27FC236}">
                <a16:creationId xmlns:a16="http://schemas.microsoft.com/office/drawing/2014/main" id="{ACEDE438-9FC5-60E2-5698-9480633755F5}"/>
              </a:ext>
            </a:extLst>
          </p:cNvPr>
          <p:cNvSpPr txBox="1">
            <a:spLocks/>
          </p:cNvSpPr>
          <p:nvPr/>
        </p:nvSpPr>
        <p:spPr>
          <a:xfrm>
            <a:off x="8699744" y="6116838"/>
            <a:ext cx="3200967"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b="1" dirty="0">
                <a:latin typeface="Novecento wide Bold" panose="00000805000000000000" charset="0"/>
                <a:cs typeface="Novecento wide Bold" panose="00000805000000000000" charset="0"/>
              </a:rPr>
              <a:t>ENOC 2020+2</a:t>
            </a:r>
            <a:r>
              <a:rPr lang="en-US" altLang="zh-CN" sz="1200" dirty="0">
                <a:latin typeface="Novecento wide Bold" panose="00000805000000000000" charset="0"/>
                <a:cs typeface="Novecento wide Bold" panose="00000805000000000000" charset="0"/>
              </a:rPr>
              <a:t>, July 17-22, 2022, Lyon, France</a:t>
            </a:r>
            <a:endParaRPr lang="en-US" altLang="zh-CN" sz="1200" b="1" dirty="0">
              <a:latin typeface="Novecento wide Bold" panose="00000805000000000000" charset="0"/>
              <a:cs typeface="Novecento wide Bold" panose="00000805000000000000" charset="0"/>
            </a:endParaRPr>
          </a:p>
        </p:txBody>
      </p:sp>
      <p:sp>
        <p:nvSpPr>
          <p:cNvPr id="7" name="矩形 6">
            <a:extLst>
              <a:ext uri="{FF2B5EF4-FFF2-40B4-BE49-F238E27FC236}">
                <a16:creationId xmlns:a16="http://schemas.microsoft.com/office/drawing/2014/main" id="{C2A0804A-5864-7F55-918E-655A81690EEE}"/>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8" name="矩形 7">
            <a:extLst>
              <a:ext uri="{FF2B5EF4-FFF2-40B4-BE49-F238E27FC236}">
                <a16:creationId xmlns:a16="http://schemas.microsoft.com/office/drawing/2014/main" id="{5A3556F3-37BE-EBC0-8638-747DA1AFE26C}"/>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文本框 9">
            <a:extLst>
              <a:ext uri="{FF2B5EF4-FFF2-40B4-BE49-F238E27FC236}">
                <a16:creationId xmlns:a16="http://schemas.microsoft.com/office/drawing/2014/main" id="{E59F5838-D9DF-A398-646A-5D832897BC92}"/>
              </a:ext>
            </a:extLst>
          </p:cNvPr>
          <p:cNvSpPr txBox="1"/>
          <p:nvPr/>
        </p:nvSpPr>
        <p:spPr>
          <a:xfrm>
            <a:off x="238125" y="6103232"/>
            <a:ext cx="198964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Novecento wide Bold" panose="00000805000000000000" charset="0"/>
                <a:ea typeface="微软雅黑" panose="020B0503020204020204" pitchFamily="34" charset="-122"/>
                <a:cs typeface="Novecento wide Bold" panose="00000805000000000000" charset="0"/>
              </a:rPr>
              <a:t>Section 2: </a:t>
            </a:r>
            <a:r>
              <a:rPr kumimoji="0" lang="en-US" altLang="zh-CN" sz="1200" i="0" u="none" strike="noStrike" kern="1200" cap="none" spc="0" normalizeH="0" baseline="0" noProof="0" dirty="0">
                <a:ln>
                  <a:noFill/>
                </a:ln>
                <a:effectLst/>
                <a:uLnTx/>
                <a:uFillTx/>
                <a:latin typeface="Novecento wide Bold" panose="00000805000000000000" charset="0"/>
                <a:ea typeface="微软雅黑" panose="020B0503020204020204" pitchFamily="34" charset="-122"/>
                <a:cs typeface="Novecento wide Bold" panose="00000805000000000000" charset="0"/>
              </a:rPr>
              <a:t>Sensor Modelling </a:t>
            </a:r>
          </a:p>
        </p:txBody>
      </p:sp>
      <p:sp>
        <p:nvSpPr>
          <p:cNvPr id="11" name="椭圆 10">
            <a:extLst>
              <a:ext uri="{FF2B5EF4-FFF2-40B4-BE49-F238E27FC236}">
                <a16:creationId xmlns:a16="http://schemas.microsoft.com/office/drawing/2014/main" id="{48F6807A-0F11-8672-6AEC-D738835FC0E4}"/>
              </a:ext>
            </a:extLst>
          </p:cNvPr>
          <p:cNvSpPr/>
          <p:nvPr/>
        </p:nvSpPr>
        <p:spPr>
          <a:xfrm>
            <a:off x="102122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2" name="椭圆 11">
            <a:extLst>
              <a:ext uri="{FF2B5EF4-FFF2-40B4-BE49-F238E27FC236}">
                <a16:creationId xmlns:a16="http://schemas.microsoft.com/office/drawing/2014/main" id="{CC86B453-7F96-7104-7F90-6C4F9E689C52}"/>
              </a:ext>
            </a:extLst>
          </p:cNvPr>
          <p:cNvSpPr/>
          <p:nvPr/>
        </p:nvSpPr>
        <p:spPr>
          <a:xfrm>
            <a:off x="811672" y="6412525"/>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14" name="椭圆 13">
            <a:extLst>
              <a:ext uri="{FF2B5EF4-FFF2-40B4-BE49-F238E27FC236}">
                <a16:creationId xmlns:a16="http://schemas.microsoft.com/office/drawing/2014/main" id="{CA38CFD6-B9C1-A864-F140-7445AD0F75E4}"/>
              </a:ext>
            </a:extLst>
          </p:cNvPr>
          <p:cNvSpPr/>
          <p:nvPr/>
        </p:nvSpPr>
        <p:spPr>
          <a:xfrm>
            <a:off x="123077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cxnSp>
        <p:nvCxnSpPr>
          <p:cNvPr id="15" name="直接连接符 14">
            <a:extLst>
              <a:ext uri="{FF2B5EF4-FFF2-40B4-BE49-F238E27FC236}">
                <a16:creationId xmlns:a16="http://schemas.microsoft.com/office/drawing/2014/main" id="{5C3D57C8-6A17-9489-7C4D-2037C682236F}"/>
              </a:ext>
            </a:extLst>
          </p:cNvPr>
          <p:cNvCxnSpPr>
            <a:cxnSpLocks/>
            <a:stCxn id="11" idx="2"/>
          </p:cNvCxnSpPr>
          <p:nvPr/>
        </p:nvCxnSpPr>
        <p:spPr>
          <a:xfrm flipH="1" flipV="1">
            <a:off x="897397" y="6455387"/>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16" name="椭圆 15">
            <a:extLst>
              <a:ext uri="{FF2B5EF4-FFF2-40B4-BE49-F238E27FC236}">
                <a16:creationId xmlns:a16="http://schemas.microsoft.com/office/drawing/2014/main" id="{CB891F50-8B96-F84C-58AB-D75E9C7B2D76}"/>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3" name="文本框 12">
            <a:extLst>
              <a:ext uri="{FF2B5EF4-FFF2-40B4-BE49-F238E27FC236}">
                <a16:creationId xmlns:a16="http://schemas.microsoft.com/office/drawing/2014/main" id="{6D67DDAA-430D-B0D3-5FCB-27BDCDFA381E}"/>
              </a:ext>
            </a:extLst>
          </p:cNvPr>
          <p:cNvSpPr txBox="1"/>
          <p:nvPr/>
        </p:nvSpPr>
        <p:spPr>
          <a:xfrm>
            <a:off x="5964393" y="6070040"/>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6</a:t>
            </a:r>
          </a:p>
        </p:txBody>
      </p:sp>
    </p:spTree>
    <p:extLst>
      <p:ext uri="{BB962C8B-B14F-4D97-AF65-F5344CB8AC3E}">
        <p14:creationId xmlns:p14="http://schemas.microsoft.com/office/powerpoint/2010/main" val="683259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Sensor Modelling – Sensor Methodology</a:t>
            </a:r>
          </a:p>
        </p:txBody>
      </p:sp>
      <p:sp>
        <p:nvSpPr>
          <p:cNvPr id="7" name="副标题 2">
            <a:extLst>
              <a:ext uri="{FF2B5EF4-FFF2-40B4-BE49-F238E27FC236}">
                <a16:creationId xmlns:a16="http://schemas.microsoft.com/office/drawing/2014/main" id="{E0F680CE-554E-B80A-15C5-4542E8D21A6A}"/>
              </a:ext>
            </a:extLst>
          </p:cNvPr>
          <p:cNvSpPr txBox="1">
            <a:spLocks/>
          </p:cNvSpPr>
          <p:nvPr/>
        </p:nvSpPr>
        <p:spPr>
          <a:xfrm>
            <a:off x="8699744" y="6116838"/>
            <a:ext cx="3200967"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b="1" dirty="0">
                <a:latin typeface="Novecento wide Bold" panose="00000805000000000000" charset="0"/>
                <a:cs typeface="Novecento wide Bold" panose="00000805000000000000" charset="0"/>
              </a:rPr>
              <a:t>ENOC 2020+2</a:t>
            </a:r>
            <a:r>
              <a:rPr lang="en-US" altLang="zh-CN" sz="1200" dirty="0">
                <a:latin typeface="Novecento wide Bold" panose="00000805000000000000" charset="0"/>
                <a:cs typeface="Novecento wide Bold" panose="00000805000000000000" charset="0"/>
              </a:rPr>
              <a:t>, July 17-22, 2022, Lyon, France</a:t>
            </a:r>
            <a:endParaRPr lang="en-US" altLang="zh-CN" sz="1200" b="1" dirty="0">
              <a:latin typeface="Novecento wide Bold" panose="00000805000000000000" charset="0"/>
              <a:cs typeface="Novecento wide Bold" panose="00000805000000000000" charset="0"/>
            </a:endParaRPr>
          </a:p>
        </p:txBody>
      </p:sp>
      <p:sp>
        <p:nvSpPr>
          <p:cNvPr id="8" name="矩形 7">
            <a:extLst>
              <a:ext uri="{FF2B5EF4-FFF2-40B4-BE49-F238E27FC236}">
                <a16:creationId xmlns:a16="http://schemas.microsoft.com/office/drawing/2014/main" id="{ABCC0283-9D21-AF30-C389-E34F2740D354}"/>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a:extLst>
              <a:ext uri="{FF2B5EF4-FFF2-40B4-BE49-F238E27FC236}">
                <a16:creationId xmlns:a16="http://schemas.microsoft.com/office/drawing/2014/main" id="{E7DC6BA9-D5B1-642F-8444-3DD4CE0C2197}"/>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椭圆 11">
            <a:extLst>
              <a:ext uri="{FF2B5EF4-FFF2-40B4-BE49-F238E27FC236}">
                <a16:creationId xmlns:a16="http://schemas.microsoft.com/office/drawing/2014/main" id="{56C611FE-2527-CF0B-C261-5893AF926FF2}"/>
              </a:ext>
            </a:extLst>
          </p:cNvPr>
          <p:cNvSpPr/>
          <p:nvPr/>
        </p:nvSpPr>
        <p:spPr>
          <a:xfrm>
            <a:off x="102122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3" name="椭圆 12">
            <a:extLst>
              <a:ext uri="{FF2B5EF4-FFF2-40B4-BE49-F238E27FC236}">
                <a16:creationId xmlns:a16="http://schemas.microsoft.com/office/drawing/2014/main" id="{33088563-A998-B3CD-9319-62D8284C3976}"/>
              </a:ext>
            </a:extLst>
          </p:cNvPr>
          <p:cNvSpPr/>
          <p:nvPr/>
        </p:nvSpPr>
        <p:spPr>
          <a:xfrm>
            <a:off x="811672" y="6412525"/>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14" name="椭圆 13">
            <a:extLst>
              <a:ext uri="{FF2B5EF4-FFF2-40B4-BE49-F238E27FC236}">
                <a16:creationId xmlns:a16="http://schemas.microsoft.com/office/drawing/2014/main" id="{643B412C-EF27-45F3-9C58-3DE5EC086807}"/>
              </a:ext>
            </a:extLst>
          </p:cNvPr>
          <p:cNvSpPr/>
          <p:nvPr/>
        </p:nvSpPr>
        <p:spPr>
          <a:xfrm>
            <a:off x="123077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cxnSp>
        <p:nvCxnSpPr>
          <p:cNvPr id="15" name="直接连接符 14">
            <a:extLst>
              <a:ext uri="{FF2B5EF4-FFF2-40B4-BE49-F238E27FC236}">
                <a16:creationId xmlns:a16="http://schemas.microsoft.com/office/drawing/2014/main" id="{CD291138-9E27-294C-84F6-A4613480A11B}"/>
              </a:ext>
            </a:extLst>
          </p:cNvPr>
          <p:cNvCxnSpPr>
            <a:cxnSpLocks/>
            <a:stCxn id="12" idx="2"/>
          </p:cNvCxnSpPr>
          <p:nvPr/>
        </p:nvCxnSpPr>
        <p:spPr>
          <a:xfrm flipH="1" flipV="1">
            <a:off x="897397" y="6455387"/>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16" name="椭圆 15">
            <a:extLst>
              <a:ext uri="{FF2B5EF4-FFF2-40B4-BE49-F238E27FC236}">
                <a16:creationId xmlns:a16="http://schemas.microsoft.com/office/drawing/2014/main" id="{2B7EF4B0-0997-43E9-BD3F-F9CF37EC040F}"/>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7" name="文本框 16">
            <a:extLst>
              <a:ext uri="{FF2B5EF4-FFF2-40B4-BE49-F238E27FC236}">
                <a16:creationId xmlns:a16="http://schemas.microsoft.com/office/drawing/2014/main" id="{59DCC920-0D2D-2B4A-4910-5329D0CA0095}"/>
              </a:ext>
            </a:extLst>
          </p:cNvPr>
          <p:cNvSpPr txBox="1"/>
          <p:nvPr/>
        </p:nvSpPr>
        <p:spPr>
          <a:xfrm>
            <a:off x="238125" y="6103232"/>
            <a:ext cx="198964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Novecento wide Bold" panose="00000805000000000000" charset="0"/>
                <a:ea typeface="微软雅黑" panose="020B0503020204020204" pitchFamily="34" charset="-122"/>
                <a:cs typeface="Novecento wide Bold" panose="00000805000000000000" charset="0"/>
              </a:rPr>
              <a:t>Section 2: </a:t>
            </a:r>
            <a:r>
              <a:rPr kumimoji="0" lang="en-US" altLang="zh-CN" sz="1200" i="0" u="none" strike="noStrike" kern="1200" cap="none" spc="0" normalizeH="0" baseline="0" noProof="0" dirty="0">
                <a:ln>
                  <a:noFill/>
                </a:ln>
                <a:effectLst/>
                <a:uLnTx/>
                <a:uFillTx/>
                <a:latin typeface="Novecento wide Bold" panose="00000805000000000000" charset="0"/>
                <a:ea typeface="微软雅黑" panose="020B0503020204020204" pitchFamily="34" charset="-122"/>
                <a:cs typeface="Novecento wide Bold" panose="00000805000000000000" charset="0"/>
              </a:rPr>
              <a:t>Sensor Modelling </a:t>
            </a:r>
          </a:p>
        </p:txBody>
      </p:sp>
      <p:pic>
        <p:nvPicPr>
          <p:cNvPr id="23" name="图片 22">
            <a:extLst>
              <a:ext uri="{FF2B5EF4-FFF2-40B4-BE49-F238E27FC236}">
                <a16:creationId xmlns:a16="http://schemas.microsoft.com/office/drawing/2014/main" id="{E24F7094-6C39-B0B8-E080-0F26D9D351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51982" y="2426315"/>
            <a:ext cx="5494097" cy="2805713"/>
          </a:xfrm>
          <a:prstGeom prst="rect">
            <a:avLst/>
          </a:prstGeom>
        </p:spPr>
      </p:pic>
      <p:pic>
        <p:nvPicPr>
          <p:cNvPr id="29" name="图片 28" descr="图形用户界面, 文本, 应用程序, 聊天或短信&#10;&#10;描述已自动生成">
            <a:extLst>
              <a:ext uri="{FF2B5EF4-FFF2-40B4-BE49-F238E27FC236}">
                <a16:creationId xmlns:a16="http://schemas.microsoft.com/office/drawing/2014/main" id="{85C3B01A-2FE5-9969-F482-E6915F8EE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861" y="2155372"/>
            <a:ext cx="2497856" cy="2757196"/>
          </a:xfrm>
          <a:prstGeom prst="rect">
            <a:avLst/>
          </a:prstGeom>
        </p:spPr>
      </p:pic>
      <p:pic>
        <p:nvPicPr>
          <p:cNvPr id="31" name="图片 30" descr="图标&#10;&#10;描述已自动生成">
            <a:extLst>
              <a:ext uri="{FF2B5EF4-FFF2-40B4-BE49-F238E27FC236}">
                <a16:creationId xmlns:a16="http://schemas.microsoft.com/office/drawing/2014/main" id="{700DAACB-8EB3-A8ED-2EFA-589817E7E9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7217" y="2001416"/>
            <a:ext cx="1079259" cy="709227"/>
          </a:xfrm>
          <a:prstGeom prst="rect">
            <a:avLst/>
          </a:prstGeom>
        </p:spPr>
      </p:pic>
      <p:pic>
        <p:nvPicPr>
          <p:cNvPr id="33" name="图片 32" descr="图标&#10;&#10;描述已自动生成">
            <a:extLst>
              <a:ext uri="{FF2B5EF4-FFF2-40B4-BE49-F238E27FC236}">
                <a16:creationId xmlns:a16="http://schemas.microsoft.com/office/drawing/2014/main" id="{CE615BB5-2CD2-D949-28D8-C4A110C0C069}"/>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7081567" y="3736837"/>
            <a:ext cx="1260000" cy="709200"/>
          </a:xfrm>
          <a:prstGeom prst="rect">
            <a:avLst/>
          </a:prstGeom>
        </p:spPr>
      </p:pic>
      <p:pic>
        <p:nvPicPr>
          <p:cNvPr id="35" name="图片 34" descr="文本&#10;&#10;描述已自动生成">
            <a:extLst>
              <a:ext uri="{FF2B5EF4-FFF2-40B4-BE49-F238E27FC236}">
                <a16:creationId xmlns:a16="http://schemas.microsoft.com/office/drawing/2014/main" id="{8EFE5C7B-F949-38BF-28B6-449EFFA271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6079" y="2078394"/>
            <a:ext cx="3272536" cy="2911152"/>
          </a:xfrm>
          <a:prstGeom prst="rect">
            <a:avLst/>
          </a:prstGeom>
        </p:spPr>
      </p:pic>
      <p:sp>
        <p:nvSpPr>
          <p:cNvPr id="18" name="文本框 17">
            <a:extLst>
              <a:ext uri="{FF2B5EF4-FFF2-40B4-BE49-F238E27FC236}">
                <a16:creationId xmlns:a16="http://schemas.microsoft.com/office/drawing/2014/main" id="{3F7AD563-DB94-F772-8B9D-1FF3AA046BEF}"/>
              </a:ext>
            </a:extLst>
          </p:cNvPr>
          <p:cNvSpPr txBox="1"/>
          <p:nvPr/>
        </p:nvSpPr>
        <p:spPr>
          <a:xfrm>
            <a:off x="5964393" y="6070040"/>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7</a:t>
            </a:r>
          </a:p>
        </p:txBody>
      </p:sp>
    </p:spTree>
    <p:extLst>
      <p:ext uri="{BB962C8B-B14F-4D97-AF65-F5344CB8AC3E}">
        <p14:creationId xmlns:p14="http://schemas.microsoft.com/office/powerpoint/2010/main" val="353790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Sensor Modelling – Sensor Equations</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66A93C3-8DFF-287B-25CE-F3897C679522}"/>
                  </a:ext>
                </a:extLst>
              </p:cNvPr>
              <p:cNvSpPr>
                <a:spLocks noGrp="1"/>
              </p:cNvSpPr>
              <p:nvPr>
                <p:ph sz="half" idx="1"/>
              </p:nvPr>
            </p:nvSpPr>
            <p:spPr>
              <a:xfrm>
                <a:off x="895985" y="1396417"/>
                <a:ext cx="10400030" cy="4351338"/>
              </a:xfrm>
            </p:spPr>
            <p:txBody>
              <a:bodyPr>
                <a:normAutofit fontScale="92500"/>
              </a:bodyPr>
              <a:lstStyle/>
              <a:p>
                <a:pPr marL="0" indent="0" algn="just">
                  <a:lnSpc>
                    <a:spcPct val="150000"/>
                  </a:lnSpc>
                  <a:buNone/>
                </a:pPr>
                <a:r>
                  <a:rPr lang="en-US" altLang="zh-CN" sz="2400" b="1" kern="0" dirty="0">
                    <a:effectLst/>
                    <a:latin typeface="Novecento wide Bold" panose="00000805000000000000"/>
                    <a:ea typeface="宋体" panose="02010600030101010101" pitchFamily="2" charset="-122"/>
                  </a:rPr>
                  <a:t>Euler-Bernoulli Equations:</a:t>
                </a:r>
                <a:endParaRPr lang="en-US" altLang="zh-CN" sz="2400" b="1" i="1" dirty="0">
                  <a:effectLst/>
                  <a:latin typeface="Novecento wide Bold" panose="00000805000000000000"/>
                  <a:ea typeface="宋体" panose="02010600030101010101" pitchFamily="2" charset="-122"/>
                </a:endParaRPr>
              </a:p>
              <a:p>
                <a:pPr marL="0" indent="0" algn="just">
                  <a:lnSpc>
                    <a:spcPct val="150000"/>
                  </a:lnSpc>
                  <a:buNone/>
                </a:pPr>
                <a14:m>
                  <m:oMathPara xmlns:m="http://schemas.openxmlformats.org/officeDocument/2006/math">
                    <m:oMathParaPr>
                      <m:jc m:val="center"/>
                    </m:oMathParaPr>
                    <m:oMath xmlns:m="http://schemas.openxmlformats.org/officeDocument/2006/math">
                      <m:r>
                        <a:rPr lang="en-US" altLang="zh-CN" sz="1800" i="1" smtClean="0">
                          <a:effectLst/>
                          <a:latin typeface="Cambria Math" panose="02040503050406030204" pitchFamily="18" charset="0"/>
                          <a:ea typeface="宋体" panose="02010600030101010101" pitchFamily="2" charset="-122"/>
                        </a:rPr>
                        <m:t>𝐸𝐼</m:t>
                      </m:r>
                      <m:sSubSup>
                        <m:sSubSupPr>
                          <m:ctrlPr>
                            <a:rPr lang="zh-CN" altLang="zh-CN" sz="1800" i="1">
                              <a:effectLst/>
                              <a:latin typeface="Cambria Math" panose="02040503050406030204" pitchFamily="18" charset="0"/>
                              <a:ea typeface="Cambria Math" panose="02040503050406030204" pitchFamily="18" charset="0"/>
                            </a:rPr>
                          </m:ctrlPr>
                        </m:sSubSup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𝑤</m:t>
                              </m:r>
                            </m:e>
                          </m:acc>
                        </m:e>
                        <m:sub>
                          <m:r>
                            <a:rPr lang="en-US" altLang="zh-CN" sz="1800">
                              <a:effectLst/>
                              <a:latin typeface="Cambria Math" panose="02040503050406030204" pitchFamily="18" charset="0"/>
                              <a:ea typeface="宋体" panose="02010600030101010101" pitchFamily="2" charset="-122"/>
                            </a:rPr>
                            <m:t>1</m:t>
                          </m:r>
                        </m:sub>
                        <m:sup>
                          <m:r>
                            <a:rPr lang="en-US" altLang="zh-CN" sz="1800" i="1">
                              <a:effectLst/>
                              <a:latin typeface="Cambria Math" panose="02040503050406030204" pitchFamily="18" charset="0"/>
                              <a:ea typeface="宋体" panose="02010600030101010101" pitchFamily="2" charset="-122"/>
                            </a:rPr>
                            <m:t>′′′′</m:t>
                          </m:r>
                        </m:sup>
                      </m:sSubSup>
                      <m:r>
                        <a:rPr lang="en-US" altLang="zh-CN" sz="1800">
                          <a:effectLst/>
                          <a:latin typeface="Cambria Math" panose="02040503050406030204" pitchFamily="18" charset="0"/>
                          <a:ea typeface="宋体" panose="02010600030101010101" pitchFamily="2" charset="-122"/>
                        </a:rPr>
                        <m:t>+</m:t>
                      </m:r>
                      <m:r>
                        <a:rPr lang="en-US" altLang="zh-CN" sz="1800" i="1">
                          <a:effectLst/>
                          <a:latin typeface="Cambria Math" panose="02040503050406030204" pitchFamily="18" charset="0"/>
                          <a:ea typeface="宋体" panose="02010600030101010101" pitchFamily="2" charset="-122"/>
                        </a:rPr>
                        <m:t>𝜌</m:t>
                      </m:r>
                      <m:r>
                        <a:rPr lang="en-US" altLang="zh-CN" sz="1800" i="1">
                          <a:effectLst/>
                          <a:latin typeface="Cambria Math" panose="02040503050406030204" pitchFamily="18" charset="0"/>
                          <a:ea typeface="宋体" panose="02010600030101010101" pitchFamily="2" charset="-122"/>
                        </a:rPr>
                        <m:t>𝐴</m:t>
                      </m:r>
                      <m:acc>
                        <m:accPr>
                          <m:chr m:val="̈"/>
                          <m:ctrlPr>
                            <a:rPr lang="zh-CN" altLang="zh-CN" sz="1800" i="1">
                              <a:effectLst/>
                              <a:latin typeface="Cambria Math" panose="02040503050406030204" pitchFamily="18" charset="0"/>
                              <a:ea typeface="Cambria Math" panose="02040503050406030204" pitchFamily="18" charset="0"/>
                            </a:rPr>
                          </m:ctrlPr>
                        </m:accPr>
                        <m:e>
                          <m:sSub>
                            <m:sSubPr>
                              <m:ctrlPr>
                                <a:rPr lang="zh-CN" altLang="zh-CN" sz="1800" i="1">
                                  <a:effectLst/>
                                  <a:latin typeface="Cambria Math" panose="02040503050406030204" pitchFamily="18" charset="0"/>
                                  <a:ea typeface="Cambria Math" panose="02040503050406030204" pitchFamily="18" charset="0"/>
                                </a:rPr>
                              </m:ctrlPr>
                            </m:sSub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𝑤</m:t>
                                  </m:r>
                                </m:e>
                              </m:acc>
                            </m:e>
                            <m:sub>
                              <m:r>
                                <a:rPr lang="en-US" altLang="zh-CN" sz="1800">
                                  <a:effectLst/>
                                  <a:latin typeface="Cambria Math" panose="02040503050406030204" pitchFamily="18" charset="0"/>
                                  <a:ea typeface="宋体" panose="02010600030101010101" pitchFamily="2" charset="-122"/>
                                </a:rPr>
                                <m:t>1</m:t>
                              </m:r>
                            </m:sub>
                          </m:sSub>
                        </m:e>
                      </m:acc>
                      <m:r>
                        <a:rPr lang="en-US" altLang="zh-CN" sz="1800">
                          <a:effectLst/>
                          <a:latin typeface="Cambria Math" panose="02040503050406030204" pitchFamily="18" charset="0"/>
                          <a:ea typeface="宋体" panose="02010600030101010101" pitchFamily="2" charset="-122"/>
                        </a:rPr>
                        <m:t>+[</m:t>
                      </m:r>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𝑁</m:t>
                          </m:r>
                        </m:e>
                      </m:acc>
                      <m:r>
                        <a:rPr lang="en-US" altLang="zh-CN" sz="1800" i="1">
                          <a:effectLst/>
                          <a:latin typeface="Cambria Math" panose="02040503050406030204" pitchFamily="18" charset="0"/>
                          <a:ea typeface="宋体" panose="02010600030101010101" pitchFamily="2" charset="-122"/>
                        </a:rPr>
                        <m:t>−</m:t>
                      </m:r>
                      <m:f>
                        <m:fPr>
                          <m:ctrlPr>
                            <a:rPr lang="zh-CN" altLang="zh-CN" sz="1800" i="1">
                              <a:effectLst/>
                              <a:latin typeface="Cambria Math" panose="02040503050406030204" pitchFamily="18" charset="0"/>
                              <a:ea typeface="Cambria Math" panose="02040503050406030204" pitchFamily="18" charset="0"/>
                            </a:rPr>
                          </m:ctrlPr>
                        </m:fPr>
                        <m:num>
                          <m:r>
                            <a:rPr lang="en-US" altLang="zh-CN" sz="1800" i="1">
                              <a:effectLst/>
                              <a:latin typeface="Cambria Math" panose="02040503050406030204" pitchFamily="18" charset="0"/>
                              <a:ea typeface="宋体" panose="02010600030101010101" pitchFamily="2" charset="-122"/>
                            </a:rPr>
                            <m:t>𝐸𝑏h</m:t>
                          </m:r>
                        </m:num>
                        <m:den>
                          <m:r>
                            <a:rPr lang="en-US" altLang="zh-CN" sz="1800">
                              <a:effectLst/>
                              <a:latin typeface="Cambria Math" panose="02040503050406030204" pitchFamily="18" charset="0"/>
                              <a:ea typeface="宋体" panose="02010600030101010101" pitchFamily="2" charset="-122"/>
                            </a:rPr>
                            <m:t>2</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rPr>
                                <m:t>𝐿</m:t>
                              </m:r>
                            </m:e>
                            <m:sub>
                              <m:r>
                                <a:rPr lang="en-US" altLang="zh-CN" sz="1800">
                                  <a:effectLst/>
                                  <a:latin typeface="Cambria Math" panose="02040503050406030204" pitchFamily="18" charset="0"/>
                                  <a:ea typeface="宋体" panose="02010600030101010101" pitchFamily="2" charset="-122"/>
                                </a:rPr>
                                <m:t>2</m:t>
                              </m:r>
                            </m:sub>
                          </m:sSub>
                        </m:den>
                      </m:f>
                      <m:nary>
                        <m:naryPr>
                          <m:limLoc m:val="subSup"/>
                          <m:ctrlPr>
                            <a:rPr lang="zh-CN" altLang="zh-CN" sz="1800" i="1">
                              <a:effectLst/>
                              <a:latin typeface="Cambria Math" panose="02040503050406030204" pitchFamily="18" charset="0"/>
                              <a:ea typeface="Cambria Math" panose="02040503050406030204" pitchFamily="18" charset="0"/>
                            </a:rPr>
                          </m:ctrlPr>
                        </m:naryPr>
                        <m:sub>
                          <m:r>
                            <a:rPr lang="en-US" altLang="zh-CN" sz="1800">
                              <a:effectLst/>
                              <a:latin typeface="Cambria Math" panose="02040503050406030204" pitchFamily="18" charset="0"/>
                              <a:ea typeface="宋体" panose="02010600030101010101" pitchFamily="2" charset="-122"/>
                            </a:rPr>
                            <m:t>0</m:t>
                          </m:r>
                        </m:sub>
                        <m:sup>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rPr>
                                <m:t>𝐿</m:t>
                              </m:r>
                            </m:e>
                            <m:sub>
                              <m:r>
                                <a:rPr lang="en-US" altLang="zh-CN" sz="1800">
                                  <a:effectLst/>
                                  <a:latin typeface="Cambria Math" panose="02040503050406030204" pitchFamily="18" charset="0"/>
                                  <a:ea typeface="宋体" panose="02010600030101010101" pitchFamily="2" charset="-122"/>
                                </a:rPr>
                                <m:t>1</m:t>
                              </m:r>
                            </m:sub>
                          </m:sSub>
                        </m:sup>
                        <m:e>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a:effectLst/>
                                  <a:latin typeface="Cambria Math" panose="02040503050406030204" pitchFamily="18" charset="0"/>
                                  <a:ea typeface="宋体" panose="02010600030101010101" pitchFamily="2" charset="-122"/>
                                </a:rPr>
                                <m:t>(</m:t>
                              </m:r>
                              <m:sSubSup>
                                <m:sSubSupPr>
                                  <m:ctrlPr>
                                    <a:rPr lang="zh-CN" altLang="zh-CN" sz="1800" i="1">
                                      <a:effectLst/>
                                      <a:latin typeface="Cambria Math" panose="02040503050406030204" pitchFamily="18" charset="0"/>
                                      <a:ea typeface="Cambria Math" panose="02040503050406030204" pitchFamily="18" charset="0"/>
                                    </a:rPr>
                                  </m:ctrlPr>
                                </m:sSubSup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𝑤</m:t>
                                      </m:r>
                                    </m:e>
                                  </m:acc>
                                </m:e>
                                <m:sub>
                                  <m:r>
                                    <a:rPr lang="en-US" altLang="zh-CN" sz="1800">
                                      <a:effectLst/>
                                      <a:latin typeface="Cambria Math" panose="02040503050406030204" pitchFamily="18" charset="0"/>
                                      <a:ea typeface="宋体" panose="02010600030101010101" pitchFamily="2" charset="-122"/>
                                    </a:rPr>
                                    <m:t>1</m:t>
                                  </m:r>
                                </m:sub>
                                <m:sup>
                                  <m:r>
                                    <a:rPr lang="en-US" altLang="zh-CN" sz="1800" i="1">
                                      <a:effectLst/>
                                      <a:latin typeface="Cambria Math" panose="02040503050406030204" pitchFamily="18" charset="0"/>
                                      <a:ea typeface="宋体" panose="02010600030101010101" pitchFamily="2" charset="-122"/>
                                    </a:rPr>
                                    <m:t>′</m:t>
                                  </m:r>
                                </m:sup>
                              </m:sSubSup>
                              <m:r>
                                <a:rPr lang="en-US" altLang="zh-CN" sz="1800">
                                  <a:effectLst/>
                                  <a:latin typeface="Cambria Math" panose="02040503050406030204" pitchFamily="18" charset="0"/>
                                  <a:ea typeface="宋体" panose="02010600030101010101" pitchFamily="2" charset="-122"/>
                                </a:rPr>
                                <m:t>)</m:t>
                              </m:r>
                            </m:e>
                            <m:sup>
                              <m:r>
                                <a:rPr lang="en-US" altLang="zh-CN" sz="1800">
                                  <a:effectLst/>
                                  <a:latin typeface="Cambria Math" panose="02040503050406030204" pitchFamily="18" charset="0"/>
                                  <a:ea typeface="宋体" panose="02010600030101010101" pitchFamily="2" charset="-122"/>
                                </a:rPr>
                                <m:t>2</m:t>
                              </m:r>
                            </m:sup>
                          </m:sSup>
                          <m:r>
                            <a:rPr lang="en-US" altLang="zh-CN" sz="1800" i="1">
                              <a:effectLst/>
                              <a:latin typeface="Cambria Math" panose="02040503050406030204" pitchFamily="18" charset="0"/>
                              <a:ea typeface="宋体" panose="02010600030101010101" pitchFamily="2" charset="-122"/>
                            </a:rPr>
                            <m:t>𝑑𝑥</m:t>
                          </m:r>
                        </m:e>
                      </m:nary>
                      <m:r>
                        <a:rPr lang="en-US" altLang="zh-CN" sz="1800">
                          <a:effectLst/>
                          <a:latin typeface="Cambria Math" panose="02040503050406030204" pitchFamily="18" charset="0"/>
                          <a:ea typeface="宋体" panose="02010600030101010101" pitchFamily="2" charset="-122"/>
                        </a:rPr>
                        <m:t>]</m:t>
                      </m:r>
                      <m:sSubSup>
                        <m:sSubSupPr>
                          <m:ctrlPr>
                            <a:rPr lang="zh-CN" altLang="zh-CN" sz="1800" i="1">
                              <a:effectLst/>
                              <a:latin typeface="Cambria Math" panose="02040503050406030204" pitchFamily="18" charset="0"/>
                              <a:ea typeface="Cambria Math" panose="02040503050406030204" pitchFamily="18" charset="0"/>
                            </a:rPr>
                          </m:ctrlPr>
                        </m:sSubSup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𝑤</m:t>
                              </m:r>
                            </m:e>
                          </m:acc>
                        </m:e>
                        <m:sub>
                          <m:r>
                            <a:rPr lang="en-US" altLang="zh-CN" sz="1800">
                              <a:effectLst/>
                              <a:latin typeface="Cambria Math" panose="02040503050406030204" pitchFamily="18" charset="0"/>
                              <a:ea typeface="宋体" panose="02010600030101010101" pitchFamily="2" charset="-122"/>
                            </a:rPr>
                            <m:t>1</m:t>
                          </m:r>
                        </m:sub>
                        <m:sup>
                          <m:r>
                            <a:rPr lang="en-US" altLang="zh-CN" sz="1800" i="1">
                              <a:effectLst/>
                              <a:latin typeface="Cambria Math" panose="02040503050406030204" pitchFamily="18" charset="0"/>
                              <a:ea typeface="宋体" panose="02010600030101010101" pitchFamily="2" charset="-122"/>
                            </a:rPr>
                            <m:t>′′</m:t>
                          </m:r>
                        </m:sup>
                      </m:sSubSup>
                      <m:r>
                        <a:rPr lang="en-US" altLang="zh-CN" sz="1800">
                          <a:effectLst/>
                          <a:latin typeface="Cambria Math" panose="02040503050406030204" pitchFamily="18" charset="0"/>
                          <a:ea typeface="宋体" panose="02010600030101010101" pitchFamily="2" charset="-122"/>
                        </a:rPr>
                        <m:t>+</m:t>
                      </m:r>
                      <m:sSub>
                        <m:sSubPr>
                          <m:ctrlPr>
                            <a:rPr lang="zh-CN" altLang="zh-CN" sz="1800" i="1">
                              <a:effectLst/>
                              <a:latin typeface="Cambria Math" panose="02040503050406030204" pitchFamily="18" charset="0"/>
                              <a:ea typeface="Cambria Math" panose="02040503050406030204" pitchFamily="18" charset="0"/>
                            </a:rPr>
                          </m:ctrlPr>
                        </m:sSub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𝑐</m:t>
                              </m:r>
                            </m:e>
                          </m:acc>
                        </m:e>
                        <m:sub>
                          <m:r>
                            <a:rPr lang="en-US" altLang="zh-CN" sz="1800">
                              <a:effectLst/>
                              <a:latin typeface="Cambria Math" panose="02040503050406030204" pitchFamily="18" charset="0"/>
                              <a:ea typeface="宋体" panose="02010600030101010101" pitchFamily="2" charset="-122"/>
                            </a:rPr>
                            <m:t>1</m:t>
                          </m:r>
                        </m:sub>
                      </m:sSub>
                      <m:acc>
                        <m:accPr>
                          <m:chr m:val="̇"/>
                          <m:ctrlPr>
                            <a:rPr lang="zh-CN" altLang="zh-CN" sz="1800" i="1">
                              <a:effectLst/>
                              <a:latin typeface="Cambria Math" panose="02040503050406030204" pitchFamily="18" charset="0"/>
                              <a:ea typeface="Cambria Math" panose="02040503050406030204" pitchFamily="18" charset="0"/>
                            </a:rPr>
                          </m:ctrlPr>
                        </m:accPr>
                        <m:e>
                          <m:sSub>
                            <m:sSubPr>
                              <m:ctrlPr>
                                <a:rPr lang="zh-CN" altLang="zh-CN" sz="1800" i="1">
                                  <a:effectLst/>
                                  <a:latin typeface="Cambria Math" panose="02040503050406030204" pitchFamily="18" charset="0"/>
                                  <a:ea typeface="Cambria Math" panose="02040503050406030204" pitchFamily="18" charset="0"/>
                                </a:rPr>
                              </m:ctrlPr>
                            </m:sSub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𝑤</m:t>
                                  </m:r>
                                </m:e>
                              </m:acc>
                            </m:e>
                            <m:sub>
                              <m:r>
                                <a:rPr lang="en-US" altLang="zh-CN" sz="1800">
                                  <a:effectLst/>
                                  <a:latin typeface="Cambria Math" panose="02040503050406030204" pitchFamily="18" charset="0"/>
                                  <a:ea typeface="宋体" panose="02010600030101010101" pitchFamily="2" charset="-122"/>
                                </a:rPr>
                                <m:t>1</m:t>
                              </m:r>
                            </m:sub>
                          </m:sSub>
                        </m:e>
                      </m:acc>
                      <m:r>
                        <a:rPr lang="en-US" altLang="zh-CN" sz="1800" i="1" smtClean="0">
                          <a:latin typeface="Cambria Math" panose="02040503050406030204" pitchFamily="18" charset="0"/>
                        </a:rPr>
                        <m:t>−</m:t>
                      </m:r>
                      <m:sSub>
                        <m:sSubPr>
                          <m:ctrlPr>
                            <a:rPr lang="zh-CN" altLang="zh-CN" sz="1800" i="1">
                              <a:effectLst/>
                              <a:latin typeface="Cambria Math" panose="02040503050406030204" pitchFamily="18" charset="0"/>
                              <a:ea typeface="Cambria Math" panose="02040503050406030204" pitchFamily="18" charset="0"/>
                            </a:rPr>
                          </m:ctrlPr>
                        </m:sSub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𝑘</m:t>
                              </m:r>
                            </m:e>
                          </m:acc>
                        </m:e>
                        <m:sub>
                          <m:r>
                            <a:rPr lang="en-US" altLang="zh-CN" sz="1800" i="1">
                              <a:effectLst/>
                              <a:latin typeface="Cambria Math" panose="02040503050406030204" pitchFamily="18" charset="0"/>
                              <a:ea typeface="宋体" panose="02010600030101010101" pitchFamily="2" charset="-122"/>
                            </a:rPr>
                            <m:t>𝑟</m:t>
                          </m:r>
                        </m:sub>
                      </m:sSub>
                      <m:d>
                        <m:dPr>
                          <m:ctrlPr>
                            <a:rPr lang="zh-CN" altLang="zh-CN" sz="1800" i="1">
                              <a:effectLst/>
                              <a:latin typeface="Cambria Math" panose="02040503050406030204" pitchFamily="18" charset="0"/>
                              <a:ea typeface="Cambria Math" panose="02040503050406030204" pitchFamily="18" charset="0"/>
                            </a:rPr>
                          </m:ctrlPr>
                        </m:dPr>
                        <m:e>
                          <m:sSubSup>
                            <m:sSubSupPr>
                              <m:ctrlPr>
                                <a:rPr lang="zh-CN" altLang="zh-CN" sz="1800" i="1">
                                  <a:effectLst/>
                                  <a:latin typeface="Cambria Math" panose="02040503050406030204" pitchFamily="18" charset="0"/>
                                  <a:ea typeface="Cambria Math" panose="02040503050406030204" pitchFamily="18" charset="0"/>
                                </a:rPr>
                              </m:ctrlPr>
                            </m:sSubSup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𝑤</m:t>
                                  </m:r>
                                </m:e>
                              </m:acc>
                            </m:e>
                            <m:sub>
                              <m:r>
                                <a:rPr lang="en-US" altLang="zh-CN" sz="1800">
                                  <a:effectLst/>
                                  <a:latin typeface="Cambria Math" panose="02040503050406030204" pitchFamily="18" charset="0"/>
                                  <a:ea typeface="宋体" panose="02010600030101010101" pitchFamily="2" charset="-122"/>
                                </a:rPr>
                                <m:t>1</m:t>
                              </m:r>
                            </m:sub>
                            <m:sup>
                              <m:r>
                                <a:rPr lang="en-US" altLang="zh-CN" sz="1800" i="1">
                                  <a:effectLst/>
                                  <a:latin typeface="Cambria Math" panose="02040503050406030204" pitchFamily="18" charset="0"/>
                                  <a:ea typeface="宋体" panose="02010600030101010101" pitchFamily="2" charset="-122"/>
                                </a:rPr>
                                <m:t>′</m:t>
                              </m:r>
                            </m:sup>
                          </m:sSubSup>
                          <m:d>
                            <m:dPr>
                              <m:ctrlPr>
                                <a:rPr lang="zh-CN" altLang="zh-CN" sz="1800" i="1">
                                  <a:effectLst/>
                                  <a:latin typeface="Cambria Math" panose="02040503050406030204" pitchFamily="18" charset="0"/>
                                  <a:ea typeface="Cambria Math" panose="02040503050406030204" pitchFamily="18" charset="0"/>
                                </a:rPr>
                              </m:ctrlPr>
                            </m:dPr>
                            <m:e>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rPr>
                                    <m:t>𝑋</m:t>
                                  </m:r>
                                </m:e>
                                <m:sub>
                                  <m:r>
                                    <a:rPr lang="en-US" altLang="zh-CN" sz="1800" i="1">
                                      <a:effectLst/>
                                      <a:latin typeface="Cambria Math" panose="02040503050406030204" pitchFamily="18" charset="0"/>
                                      <a:ea typeface="宋体" panose="02010600030101010101" pitchFamily="2" charset="-122"/>
                                    </a:rPr>
                                    <m:t>𝑐</m:t>
                                  </m:r>
                                </m:sub>
                              </m:sSub>
                            </m:e>
                          </m:d>
                          <m:r>
                            <a:rPr lang="en-US" altLang="zh-CN" sz="1800" i="1">
                              <a:effectLst/>
                              <a:latin typeface="Cambria Math" panose="02040503050406030204" pitchFamily="18" charset="0"/>
                              <a:ea typeface="宋体" panose="02010600030101010101" pitchFamily="2" charset="-122"/>
                            </a:rPr>
                            <m:t>−</m:t>
                          </m:r>
                          <m:sSubSup>
                            <m:sSubSupPr>
                              <m:ctrlPr>
                                <a:rPr lang="zh-CN" altLang="zh-CN" sz="1800" i="1">
                                  <a:effectLst/>
                                  <a:latin typeface="Cambria Math" panose="02040503050406030204" pitchFamily="18" charset="0"/>
                                  <a:ea typeface="Cambria Math" panose="02040503050406030204" pitchFamily="18" charset="0"/>
                                </a:rPr>
                              </m:ctrlPr>
                            </m:sSubSup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𝑤</m:t>
                                  </m:r>
                                </m:e>
                              </m:acc>
                            </m:e>
                            <m:sub>
                              <m:r>
                                <a:rPr lang="en-US" altLang="zh-CN" sz="1800">
                                  <a:effectLst/>
                                  <a:latin typeface="Cambria Math" panose="02040503050406030204" pitchFamily="18" charset="0"/>
                                  <a:ea typeface="宋体" panose="02010600030101010101" pitchFamily="2" charset="-122"/>
                                </a:rPr>
                                <m:t>2</m:t>
                              </m:r>
                            </m:sub>
                            <m:sup>
                              <m:r>
                                <a:rPr lang="en-US" altLang="zh-CN" sz="1800" i="1">
                                  <a:effectLst/>
                                  <a:latin typeface="Cambria Math" panose="02040503050406030204" pitchFamily="18" charset="0"/>
                                  <a:ea typeface="宋体" panose="02010600030101010101" pitchFamily="2" charset="-122"/>
                                </a:rPr>
                                <m:t>′</m:t>
                              </m:r>
                            </m:sup>
                          </m:sSubSup>
                          <m:d>
                            <m:dPr>
                              <m:ctrlPr>
                                <a:rPr lang="zh-CN" altLang="zh-CN" sz="1800" i="1">
                                  <a:effectLst/>
                                  <a:latin typeface="Cambria Math" panose="02040503050406030204" pitchFamily="18" charset="0"/>
                                  <a:ea typeface="Cambria Math" panose="02040503050406030204" pitchFamily="18" charset="0"/>
                                </a:rPr>
                              </m:ctrlPr>
                            </m:dPr>
                            <m:e>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rPr>
                                    <m:t>𝑋</m:t>
                                  </m:r>
                                </m:e>
                                <m:sub>
                                  <m:r>
                                    <a:rPr lang="en-US" altLang="zh-CN" sz="1800" i="1">
                                      <a:effectLst/>
                                      <a:latin typeface="Cambria Math" panose="02040503050406030204" pitchFamily="18" charset="0"/>
                                      <a:ea typeface="宋体" panose="02010600030101010101" pitchFamily="2" charset="-122"/>
                                    </a:rPr>
                                    <m:t>𝑐</m:t>
                                  </m:r>
                                </m:sub>
                              </m:sSub>
                            </m:e>
                          </m:d>
                        </m:e>
                      </m:d>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effectLst/>
                              <a:latin typeface="Cambria Math" panose="02040503050406030204" pitchFamily="18" charset="0"/>
                              <a:ea typeface="宋体" panose="02010600030101010101" pitchFamily="2" charset="-122"/>
                            </a:rPr>
                            <m:t>𝛿</m:t>
                          </m:r>
                        </m:e>
                        <m:sup>
                          <m:r>
                            <a:rPr lang="en-US" altLang="zh-CN" sz="1800" i="1">
                              <a:effectLst/>
                              <a:latin typeface="Cambria Math" panose="02040503050406030204" pitchFamily="18" charset="0"/>
                              <a:ea typeface="宋体" panose="02010600030101010101" pitchFamily="2" charset="-122"/>
                            </a:rPr>
                            <m:t>′</m:t>
                          </m:r>
                        </m:sup>
                      </m:sSup>
                      <m:d>
                        <m:dPr>
                          <m:ctrlPr>
                            <a:rPr lang="zh-CN" altLang="zh-CN" sz="1800" i="1">
                              <a:effectLst/>
                              <a:latin typeface="Cambria Math" panose="02040503050406030204" pitchFamily="18" charset="0"/>
                              <a:ea typeface="Cambria Math" panose="02040503050406030204" pitchFamily="18" charset="0"/>
                            </a:rPr>
                          </m:ctrlPr>
                        </m:d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𝑥</m:t>
                              </m:r>
                            </m:e>
                          </m:acc>
                          <m:r>
                            <a:rPr lang="en-US" altLang="zh-CN" sz="1800" i="1">
                              <a:effectLst/>
                              <a:latin typeface="Cambria Math" panose="02040503050406030204" pitchFamily="18" charset="0"/>
                              <a:ea typeface="宋体" panose="02010600030101010101" pitchFamily="2" charset="-122"/>
                            </a:rPr>
                            <m:t>−</m:t>
                          </m:r>
                          <m:sSub>
                            <m:sSubPr>
                              <m:ctrlPr>
                                <a:rPr lang="zh-CN" altLang="zh-CN" sz="1800" i="1">
                                  <a:effectLst/>
                                  <a:latin typeface="Cambria Math" panose="02040503050406030204" pitchFamily="18" charset="0"/>
                                  <a:ea typeface="Cambria Math" panose="02040503050406030204" pitchFamily="18" charset="0"/>
                                </a:rPr>
                              </m:ctrlPr>
                            </m:sSub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𝑋</m:t>
                                  </m:r>
                                </m:e>
                              </m:acc>
                            </m:e>
                            <m:sub>
                              <m:r>
                                <a:rPr lang="en-US" altLang="zh-CN" sz="1800" i="1">
                                  <a:effectLst/>
                                  <a:latin typeface="Cambria Math" panose="02040503050406030204" pitchFamily="18" charset="0"/>
                                  <a:ea typeface="宋体" panose="02010600030101010101" pitchFamily="2" charset="-122"/>
                                </a:rPr>
                                <m:t>𝑐</m:t>
                              </m:r>
                            </m:sub>
                          </m:sSub>
                        </m:e>
                      </m:d>
                      <m:r>
                        <a:rPr lang="en-US" altLang="zh-CN" sz="1800">
                          <a:effectLst/>
                          <a:latin typeface="Cambria Math" panose="02040503050406030204" pitchFamily="18" charset="0"/>
                          <a:ea typeface="宋体" panose="02010600030101010101" pitchFamily="2" charset="-122"/>
                        </a:rPr>
                        <m:t> =</m:t>
                      </m:r>
                      <m:f>
                        <m:fPr>
                          <m:ctrlPr>
                            <a:rPr lang="zh-CN" altLang="zh-CN" sz="1800" i="1">
                              <a:effectLst/>
                              <a:latin typeface="Cambria Math" panose="02040503050406030204" pitchFamily="18" charset="0"/>
                              <a:ea typeface="Cambria Math" panose="02040503050406030204" pitchFamily="18" charset="0"/>
                            </a:rPr>
                          </m:ctrlPr>
                        </m:fPr>
                        <m:num>
                          <m:r>
                            <a:rPr lang="en-US" altLang="zh-CN" sz="1800">
                              <a:effectLst/>
                              <a:latin typeface="Cambria Math" panose="02040503050406030204" pitchFamily="18" charset="0"/>
                              <a:ea typeface="宋体" panose="02010600030101010101" pitchFamily="2" charset="-122"/>
                            </a:rPr>
                            <m:t>1</m:t>
                          </m:r>
                        </m:num>
                        <m:den>
                          <m:r>
                            <a:rPr lang="en-US" altLang="zh-CN" sz="1800">
                              <a:effectLst/>
                              <a:latin typeface="Cambria Math" panose="02040503050406030204" pitchFamily="18" charset="0"/>
                              <a:ea typeface="宋体" panose="02010600030101010101" pitchFamily="2" charset="-122"/>
                            </a:rPr>
                            <m:t>2</m:t>
                          </m:r>
                        </m:den>
                      </m:f>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rPr>
                            <m:t>𝜀</m:t>
                          </m:r>
                        </m:e>
                        <m:sub>
                          <m:r>
                            <a:rPr lang="en-US" altLang="zh-CN" sz="1800">
                              <a:effectLst/>
                              <a:latin typeface="Cambria Math" panose="02040503050406030204" pitchFamily="18" charset="0"/>
                              <a:ea typeface="宋体" panose="02010600030101010101" pitchFamily="2" charset="-122"/>
                            </a:rPr>
                            <m:t>0</m:t>
                          </m:r>
                        </m:sub>
                      </m:sSub>
                      <m:f>
                        <m:fPr>
                          <m:ctrlPr>
                            <a:rPr lang="zh-CN" altLang="zh-CN" sz="1800" i="1">
                              <a:effectLst/>
                              <a:latin typeface="Cambria Math" panose="02040503050406030204" pitchFamily="18" charset="0"/>
                              <a:ea typeface="Cambria Math" panose="02040503050406030204" pitchFamily="18" charset="0"/>
                            </a:rPr>
                          </m:ctrlPr>
                        </m:fPr>
                        <m:num>
                          <m:r>
                            <a:rPr lang="en-US" altLang="zh-CN" sz="1800" i="1">
                              <a:effectLst/>
                              <a:latin typeface="Cambria Math" panose="02040503050406030204" pitchFamily="18" charset="0"/>
                              <a:ea typeface="宋体" panose="02010600030101010101" pitchFamily="2" charset="-122"/>
                            </a:rPr>
                            <m:t>𝑏</m:t>
                          </m:r>
                          <m:sSup>
                            <m:sSupPr>
                              <m:ctrlPr>
                                <a:rPr lang="zh-CN" altLang="zh-CN" sz="1800" i="1">
                                  <a:effectLst/>
                                  <a:latin typeface="Cambria Math" panose="02040503050406030204" pitchFamily="18" charset="0"/>
                                  <a:ea typeface="Cambria Math" panose="02040503050406030204" pitchFamily="18" charset="0"/>
                                </a:rPr>
                              </m:ctrlPr>
                            </m:sSupPr>
                            <m:e>
                              <m:d>
                                <m:dPr>
                                  <m:begChr m:val="["/>
                                  <m:endChr m:val="]"/>
                                  <m:ctrlPr>
                                    <a:rPr lang="zh-CN" altLang="zh-CN" sz="1800" i="1">
                                      <a:effectLst/>
                                      <a:latin typeface="Cambria Math" panose="02040503050406030204" pitchFamily="18" charset="0"/>
                                      <a:ea typeface="Cambria Math" panose="02040503050406030204" pitchFamily="18" charset="0"/>
                                    </a:rPr>
                                  </m:ctrlPr>
                                </m:dPr>
                                <m:e>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rPr>
                                        <m:t>𝑉</m:t>
                                      </m:r>
                                    </m:e>
                                    <m:sub>
                                      <m:r>
                                        <a:rPr lang="en-US" altLang="zh-CN" sz="1800" i="1">
                                          <a:effectLst/>
                                          <a:latin typeface="Cambria Math" panose="02040503050406030204" pitchFamily="18" charset="0"/>
                                          <a:ea typeface="宋体" panose="02010600030101010101" pitchFamily="2" charset="-122"/>
                                        </a:rPr>
                                        <m:t>𝐷𝐶</m:t>
                                      </m:r>
                                      <m:r>
                                        <a:rPr lang="en-US" altLang="zh-CN" sz="1800" i="1">
                                          <a:effectLst/>
                                          <a:latin typeface="Cambria Math" panose="02040503050406030204" pitchFamily="18" charset="0"/>
                                          <a:ea typeface="宋体" panose="02010600030101010101" pitchFamily="2" charset="-122"/>
                                        </a:rPr>
                                        <m:t>1</m:t>
                                      </m:r>
                                    </m:sub>
                                  </m:sSub>
                                  <m:r>
                                    <a:rPr lang="en-US" altLang="zh-CN" sz="1800">
                                      <a:effectLst/>
                                      <a:latin typeface="Cambria Math" panose="02040503050406030204" pitchFamily="18" charset="0"/>
                                      <a:ea typeface="宋体" panose="02010600030101010101" pitchFamily="2" charset="-122"/>
                                    </a:rPr>
                                    <m:t>+</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rPr>
                                        <m:t>𝑉</m:t>
                                      </m:r>
                                    </m:e>
                                    <m:sub>
                                      <m:r>
                                        <a:rPr lang="en-US" altLang="zh-CN" sz="1800" i="1">
                                          <a:effectLst/>
                                          <a:latin typeface="Cambria Math" panose="02040503050406030204" pitchFamily="18" charset="0"/>
                                          <a:ea typeface="宋体" panose="02010600030101010101" pitchFamily="2" charset="-122"/>
                                        </a:rPr>
                                        <m:t>𝐴𝐶</m:t>
                                      </m:r>
                                      <m:r>
                                        <a:rPr lang="en-US" altLang="zh-CN" sz="1800" i="1">
                                          <a:effectLst/>
                                          <a:latin typeface="Cambria Math" panose="02040503050406030204" pitchFamily="18" charset="0"/>
                                          <a:ea typeface="宋体" panose="02010600030101010101" pitchFamily="2" charset="-122"/>
                                        </a:rPr>
                                        <m:t>1</m:t>
                                      </m:r>
                                    </m:sub>
                                  </m:sSub>
                                  <m:r>
                                    <a:rPr lang="en-US" altLang="zh-CN" sz="1800" i="1">
                                      <a:effectLst/>
                                      <a:latin typeface="Cambria Math" panose="02040503050406030204" pitchFamily="18" charset="0"/>
                                      <a:ea typeface="宋体" panose="02010600030101010101" pitchFamily="2" charset="-122"/>
                                    </a:rPr>
                                    <m:t>∗</m:t>
                                  </m:r>
                                  <m:func>
                                    <m:funcPr>
                                      <m:ctrlPr>
                                        <a:rPr lang="zh-CN" altLang="zh-CN" sz="1800" i="1">
                                          <a:effectLst/>
                                          <a:latin typeface="Cambria Math" panose="02040503050406030204" pitchFamily="18" charset="0"/>
                                          <a:ea typeface="Cambria Math" panose="02040503050406030204" pitchFamily="18" charset="0"/>
                                        </a:rPr>
                                      </m:ctrlPr>
                                    </m:funcPr>
                                    <m:fName>
                                      <m:r>
                                        <m:rPr>
                                          <m:sty m:val="p"/>
                                        </m:rPr>
                                        <a:rPr lang="en-US" altLang="zh-CN" sz="1800">
                                          <a:effectLst/>
                                          <a:latin typeface="Cambria Math" panose="02040503050406030204" pitchFamily="18" charset="0"/>
                                          <a:ea typeface="宋体" panose="02010600030101010101" pitchFamily="2" charset="-122"/>
                                        </a:rPr>
                                        <m:t>cos</m:t>
                                      </m:r>
                                    </m:fName>
                                    <m:e>
                                      <m:d>
                                        <m:dPr>
                                          <m:ctrlPr>
                                            <a:rPr lang="zh-CN" altLang="zh-CN" sz="1800" i="1">
                                              <a:effectLst/>
                                              <a:latin typeface="Cambria Math" panose="02040503050406030204" pitchFamily="18" charset="0"/>
                                              <a:ea typeface="Cambria Math" panose="02040503050406030204" pitchFamily="18" charset="0"/>
                                            </a:rPr>
                                          </m:ctrlPr>
                                        </m:dPr>
                                        <m:e>
                                          <m:sSub>
                                            <m:sSubPr>
                                              <m:ctrlPr>
                                                <a:rPr lang="zh-CN" altLang="zh-CN" sz="1800" i="1">
                                                  <a:effectLst/>
                                                  <a:latin typeface="Cambria Math" panose="02040503050406030204" pitchFamily="18" charset="0"/>
                                                  <a:ea typeface="Cambria Math" panose="02040503050406030204" pitchFamily="18" charset="0"/>
                                                </a:rPr>
                                              </m:ctrlPr>
                                            </m:sSub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𝛺</m:t>
                                                  </m:r>
                                                </m:e>
                                              </m:acc>
                                            </m:e>
                                            <m:sub>
                                              <m:r>
                                                <a:rPr lang="en-US" altLang="zh-CN" sz="1800">
                                                  <a:effectLst/>
                                                  <a:latin typeface="Cambria Math" panose="02040503050406030204" pitchFamily="18" charset="0"/>
                                                  <a:ea typeface="宋体" panose="02010600030101010101" pitchFamily="2" charset="-122"/>
                                                </a:rPr>
                                                <m:t>1</m:t>
                                              </m:r>
                                            </m:sub>
                                          </m:sSub>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𝑡</m:t>
                                              </m:r>
                                            </m:e>
                                          </m:acc>
                                        </m:e>
                                      </m:d>
                                    </m:e>
                                  </m:func>
                                </m:e>
                              </m:d>
                            </m:e>
                            <m:sup>
                              <m:r>
                                <a:rPr lang="en-US" altLang="zh-CN" sz="1800">
                                  <a:effectLst/>
                                  <a:latin typeface="Cambria Math" panose="02040503050406030204" pitchFamily="18" charset="0"/>
                                  <a:ea typeface="宋体" panose="02010600030101010101" pitchFamily="2" charset="-122"/>
                                </a:rPr>
                                <m:t>2</m:t>
                              </m:r>
                            </m:sup>
                          </m:sSup>
                        </m:num>
                        <m:den>
                          <m:sSup>
                            <m:sSupPr>
                              <m:ctrlPr>
                                <a:rPr lang="zh-CN" altLang="zh-CN" sz="1800" i="1">
                                  <a:effectLst/>
                                  <a:latin typeface="Cambria Math" panose="02040503050406030204" pitchFamily="18" charset="0"/>
                                  <a:ea typeface="Cambria Math" panose="02040503050406030204" pitchFamily="18" charset="0"/>
                                </a:rPr>
                              </m:ctrlPr>
                            </m:sSupPr>
                            <m:e>
                              <m:d>
                                <m:dPr>
                                  <m:ctrlPr>
                                    <a:rPr lang="zh-CN" altLang="zh-CN" sz="1800" i="1">
                                      <a:effectLst/>
                                      <a:latin typeface="Cambria Math" panose="02040503050406030204" pitchFamily="18" charset="0"/>
                                      <a:ea typeface="Cambria Math" panose="02040503050406030204" pitchFamily="18" charset="0"/>
                                    </a:rPr>
                                  </m:ctrlPr>
                                </m:dPr>
                                <m:e>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rPr>
                                        <m:t>𝑑</m:t>
                                      </m:r>
                                    </m:e>
                                    <m:sub>
                                      <m:r>
                                        <a:rPr lang="en-US" altLang="zh-CN" sz="1800">
                                          <a:effectLst/>
                                          <a:latin typeface="Cambria Math" panose="02040503050406030204" pitchFamily="18" charset="0"/>
                                          <a:ea typeface="宋体" panose="02010600030101010101" pitchFamily="2" charset="-122"/>
                                        </a:rPr>
                                        <m:t>1</m:t>
                                      </m:r>
                                    </m:sub>
                                  </m:sSub>
                                  <m:r>
                                    <a:rPr lang="en-US" altLang="zh-CN" sz="1800" i="1">
                                      <a:effectLst/>
                                      <a:latin typeface="Cambria Math" panose="02040503050406030204" pitchFamily="18" charset="0"/>
                                      <a:ea typeface="宋体" panose="02010600030101010101" pitchFamily="2" charset="-122"/>
                                    </a:rPr>
                                    <m:t>−</m:t>
                                  </m:r>
                                  <m:sSub>
                                    <m:sSubPr>
                                      <m:ctrlPr>
                                        <a:rPr lang="zh-CN" altLang="zh-CN" sz="1800" i="1">
                                          <a:effectLst/>
                                          <a:latin typeface="Cambria Math" panose="02040503050406030204" pitchFamily="18" charset="0"/>
                                          <a:ea typeface="Cambria Math" panose="02040503050406030204" pitchFamily="18" charset="0"/>
                                        </a:rPr>
                                      </m:ctrlPr>
                                    </m:sSub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𝑤</m:t>
                                          </m:r>
                                        </m:e>
                                      </m:acc>
                                    </m:e>
                                    <m:sub>
                                      <m:r>
                                        <a:rPr lang="en-US" altLang="zh-CN" sz="1800">
                                          <a:effectLst/>
                                          <a:latin typeface="Cambria Math" panose="02040503050406030204" pitchFamily="18" charset="0"/>
                                          <a:ea typeface="宋体" panose="02010600030101010101" pitchFamily="2" charset="-122"/>
                                        </a:rPr>
                                        <m:t>1</m:t>
                                      </m:r>
                                    </m:sub>
                                  </m:sSub>
                                </m:e>
                              </m:d>
                            </m:e>
                            <m:sup>
                              <m:r>
                                <a:rPr lang="en-US" altLang="zh-CN" sz="1800">
                                  <a:effectLst/>
                                  <a:latin typeface="Cambria Math" panose="02040503050406030204" pitchFamily="18" charset="0"/>
                                  <a:ea typeface="宋体" panose="02010600030101010101" pitchFamily="2" charset="-122"/>
                                </a:rPr>
                                <m:t>2</m:t>
                              </m:r>
                            </m:sup>
                          </m:sSup>
                        </m:den>
                      </m:f>
                    </m:oMath>
                  </m:oMathPara>
                </a14:m>
                <a:endParaRPr lang="zh-CN" altLang="zh-CN" sz="1800" dirty="0">
                  <a:effectLst/>
                  <a:latin typeface="Times New Roman" panose="02020603050405020304" pitchFamily="18" charset="0"/>
                  <a:ea typeface="宋体" panose="02010600030101010101" pitchFamily="2" charset="-122"/>
                </a:endParaRPr>
              </a:p>
              <a:p>
                <a:pPr marL="0" indent="0" algn="just">
                  <a:lnSpc>
                    <a:spcPct val="150000"/>
                  </a:lnSpc>
                  <a:buNone/>
                </a:pPr>
                <a14:m>
                  <m:oMathPara xmlns:m="http://schemas.openxmlformats.org/officeDocument/2006/math">
                    <m:oMathParaPr>
                      <m:jc m:val="center"/>
                    </m:oMathParaPr>
                    <m:oMath xmlns:m="http://schemas.openxmlformats.org/officeDocument/2006/math">
                      <m:r>
                        <a:rPr lang="en-US" altLang="zh-CN" sz="1800" i="1">
                          <a:effectLst/>
                          <a:latin typeface="Cambria Math" panose="02040503050406030204" pitchFamily="18" charset="0"/>
                          <a:ea typeface="宋体" panose="02010600030101010101" pitchFamily="2" charset="-122"/>
                        </a:rPr>
                        <m:t>𝐸𝐼</m:t>
                      </m:r>
                      <m:sSubSup>
                        <m:sSubSupPr>
                          <m:ctrlPr>
                            <a:rPr lang="zh-CN" altLang="zh-CN" sz="1800" i="1">
                              <a:effectLst/>
                              <a:latin typeface="Cambria Math" panose="02040503050406030204" pitchFamily="18" charset="0"/>
                              <a:ea typeface="Cambria Math" panose="02040503050406030204" pitchFamily="18" charset="0"/>
                            </a:rPr>
                          </m:ctrlPr>
                        </m:sSubSup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𝑤</m:t>
                              </m:r>
                            </m:e>
                          </m:acc>
                        </m:e>
                        <m:sub>
                          <m:r>
                            <a:rPr lang="en-US" altLang="zh-CN" sz="1800">
                              <a:effectLst/>
                              <a:latin typeface="Cambria Math" panose="02040503050406030204" pitchFamily="18" charset="0"/>
                              <a:ea typeface="宋体" panose="02010600030101010101" pitchFamily="2" charset="-122"/>
                            </a:rPr>
                            <m:t>2</m:t>
                          </m:r>
                        </m:sub>
                        <m:sup>
                          <m:r>
                            <a:rPr lang="en-US" altLang="zh-CN" sz="1800" i="1">
                              <a:effectLst/>
                              <a:latin typeface="Cambria Math" panose="02040503050406030204" pitchFamily="18" charset="0"/>
                              <a:ea typeface="宋体" panose="02010600030101010101" pitchFamily="2" charset="-122"/>
                            </a:rPr>
                            <m:t>′′′′</m:t>
                          </m:r>
                        </m:sup>
                      </m:sSubSup>
                      <m:r>
                        <a:rPr lang="en-US" altLang="zh-CN" sz="1800">
                          <a:effectLst/>
                          <a:latin typeface="Cambria Math" panose="02040503050406030204" pitchFamily="18" charset="0"/>
                          <a:ea typeface="宋体" panose="02010600030101010101" pitchFamily="2" charset="-122"/>
                        </a:rPr>
                        <m:t>+</m:t>
                      </m:r>
                      <m:d>
                        <m:dPr>
                          <m:ctrlPr>
                            <a:rPr lang="zh-CN" altLang="zh-CN" sz="1800" i="1">
                              <a:effectLst/>
                              <a:latin typeface="Cambria Math" panose="02040503050406030204" pitchFamily="18" charset="0"/>
                              <a:ea typeface="Cambria Math" panose="02040503050406030204" pitchFamily="18" charset="0"/>
                            </a:rPr>
                          </m:ctrlPr>
                        </m:dPr>
                        <m:e>
                          <m:r>
                            <a:rPr lang="en-US" altLang="zh-CN" sz="1800" i="1">
                              <a:effectLst/>
                              <a:latin typeface="Cambria Math" panose="02040503050406030204" pitchFamily="18" charset="0"/>
                              <a:ea typeface="宋体" panose="02010600030101010101" pitchFamily="2" charset="-122"/>
                            </a:rPr>
                            <m:t>𝜌</m:t>
                          </m:r>
                          <m:r>
                            <a:rPr lang="en-US" altLang="zh-CN" sz="1800" i="1">
                              <a:effectLst/>
                              <a:latin typeface="Cambria Math" panose="02040503050406030204" pitchFamily="18" charset="0"/>
                              <a:ea typeface="宋体" panose="02010600030101010101" pitchFamily="2" charset="-122"/>
                            </a:rPr>
                            <m:t>𝐴</m:t>
                          </m:r>
                          <m:r>
                            <a:rPr lang="en-US" altLang="zh-CN" sz="1800">
                              <a:effectLst/>
                              <a:latin typeface="Cambria Math" panose="02040503050406030204" pitchFamily="18" charset="0"/>
                              <a:ea typeface="宋体" panose="02010600030101010101" pitchFamily="2" charset="-122"/>
                            </a:rPr>
                            <m:t>+</m:t>
                          </m:r>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𝑚</m:t>
                              </m:r>
                            </m:e>
                          </m:acc>
                          <m:r>
                            <a:rPr lang="en-US" altLang="zh-CN" sz="1800" i="1">
                              <a:effectLst/>
                              <a:latin typeface="Cambria Math" panose="02040503050406030204" pitchFamily="18" charset="0"/>
                              <a:ea typeface="宋体" panose="02010600030101010101" pitchFamily="2" charset="-122"/>
                            </a:rPr>
                            <m:t>𝛿</m:t>
                          </m:r>
                          <m:d>
                            <m:dPr>
                              <m:ctrlPr>
                                <a:rPr lang="zh-CN" altLang="zh-CN" sz="1800" i="1">
                                  <a:effectLst/>
                                  <a:latin typeface="Cambria Math" panose="02040503050406030204" pitchFamily="18" charset="0"/>
                                  <a:ea typeface="Cambria Math" panose="02040503050406030204" pitchFamily="18" charset="0"/>
                                </a:rPr>
                              </m:ctrlPr>
                            </m:d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𝑥</m:t>
                                  </m:r>
                                </m:e>
                              </m:acc>
                              <m:r>
                                <a:rPr lang="en-US" altLang="zh-CN" sz="1800" i="1">
                                  <a:effectLst/>
                                  <a:latin typeface="Cambria Math" panose="02040503050406030204" pitchFamily="18" charset="0"/>
                                  <a:ea typeface="宋体" panose="02010600030101010101" pitchFamily="2" charset="-122"/>
                                </a:rPr>
                                <m:t>−</m:t>
                              </m:r>
                              <m:sSub>
                                <m:sSubPr>
                                  <m:ctrlPr>
                                    <a:rPr lang="zh-CN" altLang="zh-CN" sz="1800" i="1">
                                      <a:effectLst/>
                                      <a:latin typeface="Cambria Math" panose="02040503050406030204" pitchFamily="18" charset="0"/>
                                      <a:ea typeface="Cambria Math" panose="02040503050406030204" pitchFamily="18" charset="0"/>
                                    </a:rPr>
                                  </m:ctrlPr>
                                </m:sSub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𝑋</m:t>
                                      </m:r>
                                    </m:e>
                                  </m:acc>
                                </m:e>
                                <m:sub>
                                  <m:r>
                                    <a:rPr lang="en-US" altLang="zh-CN" sz="1800" i="1">
                                      <a:effectLst/>
                                      <a:latin typeface="Cambria Math" panose="02040503050406030204" pitchFamily="18" charset="0"/>
                                      <a:ea typeface="宋体" panose="02010600030101010101" pitchFamily="2" charset="-122"/>
                                    </a:rPr>
                                    <m:t>𝑚</m:t>
                                  </m:r>
                                </m:sub>
                              </m:sSub>
                            </m:e>
                          </m:d>
                        </m:e>
                      </m:d>
                      <m:acc>
                        <m:accPr>
                          <m:chr m:val="̈"/>
                          <m:ctrlPr>
                            <a:rPr lang="zh-CN" altLang="zh-CN" sz="1800" i="1">
                              <a:effectLst/>
                              <a:latin typeface="Cambria Math" panose="02040503050406030204" pitchFamily="18" charset="0"/>
                              <a:ea typeface="Cambria Math" panose="02040503050406030204" pitchFamily="18" charset="0"/>
                            </a:rPr>
                          </m:ctrlPr>
                        </m:accPr>
                        <m:e>
                          <m:sSub>
                            <m:sSubPr>
                              <m:ctrlPr>
                                <a:rPr lang="zh-CN" altLang="zh-CN" sz="1800" i="1">
                                  <a:effectLst/>
                                  <a:latin typeface="Cambria Math" panose="02040503050406030204" pitchFamily="18" charset="0"/>
                                  <a:ea typeface="Cambria Math" panose="02040503050406030204" pitchFamily="18" charset="0"/>
                                </a:rPr>
                              </m:ctrlPr>
                            </m:sSub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𝑤</m:t>
                                  </m:r>
                                </m:e>
                              </m:acc>
                            </m:e>
                            <m:sub>
                              <m:r>
                                <a:rPr lang="en-US" altLang="zh-CN" sz="1800">
                                  <a:effectLst/>
                                  <a:latin typeface="Cambria Math" panose="02040503050406030204" pitchFamily="18" charset="0"/>
                                  <a:ea typeface="宋体" panose="02010600030101010101" pitchFamily="2" charset="-122"/>
                                </a:rPr>
                                <m:t>2</m:t>
                              </m:r>
                            </m:sub>
                          </m:sSub>
                        </m:e>
                      </m:acc>
                      <m:r>
                        <a:rPr lang="en-US" altLang="zh-CN" sz="1800">
                          <a:effectLst/>
                          <a:latin typeface="Cambria Math" panose="02040503050406030204" pitchFamily="18" charset="0"/>
                          <a:ea typeface="宋体" panose="02010600030101010101" pitchFamily="2" charset="-122"/>
                        </a:rPr>
                        <m:t>+</m:t>
                      </m:r>
                      <m:sSub>
                        <m:sSubPr>
                          <m:ctrlPr>
                            <a:rPr lang="zh-CN" altLang="zh-CN" sz="1800" i="1">
                              <a:effectLst/>
                              <a:latin typeface="Cambria Math" panose="02040503050406030204" pitchFamily="18" charset="0"/>
                              <a:ea typeface="Cambria Math" panose="02040503050406030204" pitchFamily="18" charset="0"/>
                            </a:rPr>
                          </m:ctrlPr>
                        </m:sSub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𝑐</m:t>
                              </m:r>
                            </m:e>
                          </m:acc>
                        </m:e>
                        <m:sub>
                          <m:r>
                            <a:rPr lang="en-US" altLang="zh-CN" sz="1800">
                              <a:effectLst/>
                              <a:latin typeface="Cambria Math" panose="02040503050406030204" pitchFamily="18" charset="0"/>
                              <a:ea typeface="宋体" panose="02010600030101010101" pitchFamily="2" charset="-122"/>
                            </a:rPr>
                            <m:t>2</m:t>
                          </m:r>
                        </m:sub>
                      </m:sSub>
                      <m:acc>
                        <m:accPr>
                          <m:chr m:val="̇"/>
                          <m:ctrlPr>
                            <a:rPr lang="zh-CN" altLang="zh-CN" sz="1800" i="1">
                              <a:effectLst/>
                              <a:latin typeface="Cambria Math" panose="02040503050406030204" pitchFamily="18" charset="0"/>
                              <a:ea typeface="Cambria Math" panose="02040503050406030204" pitchFamily="18" charset="0"/>
                            </a:rPr>
                          </m:ctrlPr>
                        </m:accPr>
                        <m:e>
                          <m:sSub>
                            <m:sSubPr>
                              <m:ctrlPr>
                                <a:rPr lang="zh-CN" altLang="zh-CN" sz="1800" i="1">
                                  <a:effectLst/>
                                  <a:latin typeface="Cambria Math" panose="02040503050406030204" pitchFamily="18" charset="0"/>
                                  <a:ea typeface="Cambria Math" panose="02040503050406030204" pitchFamily="18" charset="0"/>
                                </a:rPr>
                              </m:ctrlPr>
                            </m:sSub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𝑤</m:t>
                                  </m:r>
                                </m:e>
                              </m:acc>
                            </m:e>
                            <m:sub>
                              <m:r>
                                <a:rPr lang="en-US" altLang="zh-CN" sz="1800">
                                  <a:effectLst/>
                                  <a:latin typeface="Cambria Math" panose="02040503050406030204" pitchFamily="18" charset="0"/>
                                  <a:ea typeface="宋体" panose="02010600030101010101" pitchFamily="2" charset="-122"/>
                                </a:rPr>
                                <m:t>2</m:t>
                              </m:r>
                            </m:sub>
                          </m:sSub>
                        </m:e>
                      </m:acc>
                      <m:r>
                        <a:rPr lang="en-US" altLang="zh-CN" sz="1800" i="1">
                          <a:effectLst/>
                          <a:latin typeface="Cambria Math" panose="02040503050406030204" pitchFamily="18" charset="0"/>
                          <a:ea typeface="宋体" panose="02010600030101010101" pitchFamily="2" charset="-122"/>
                        </a:rPr>
                        <m:t>−</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rPr>
                            <m:t>𝑘</m:t>
                          </m:r>
                        </m:e>
                        <m:sub>
                          <m:r>
                            <a:rPr lang="en-US" altLang="zh-CN" sz="1800" i="1">
                              <a:effectLst/>
                              <a:latin typeface="Cambria Math" panose="02040503050406030204" pitchFamily="18" charset="0"/>
                              <a:ea typeface="宋体" panose="02010600030101010101" pitchFamily="2" charset="-122"/>
                            </a:rPr>
                            <m:t>𝑟</m:t>
                          </m:r>
                        </m:sub>
                      </m:sSub>
                      <m:d>
                        <m:dPr>
                          <m:ctrlPr>
                            <a:rPr lang="zh-CN" altLang="zh-CN" sz="1800" i="1">
                              <a:effectLst/>
                              <a:latin typeface="Cambria Math" panose="02040503050406030204" pitchFamily="18" charset="0"/>
                              <a:ea typeface="Cambria Math" panose="02040503050406030204" pitchFamily="18" charset="0"/>
                            </a:rPr>
                          </m:ctrlPr>
                        </m:dPr>
                        <m:e>
                          <m:sSubSup>
                            <m:sSubSupPr>
                              <m:ctrlPr>
                                <a:rPr lang="zh-CN" altLang="zh-CN" sz="1800" i="1">
                                  <a:effectLst/>
                                  <a:latin typeface="Cambria Math" panose="02040503050406030204" pitchFamily="18" charset="0"/>
                                  <a:ea typeface="Cambria Math" panose="02040503050406030204" pitchFamily="18" charset="0"/>
                                </a:rPr>
                              </m:ctrlPr>
                            </m:sSubSup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𝑤</m:t>
                                  </m:r>
                                </m:e>
                              </m:acc>
                            </m:e>
                            <m:sub>
                              <m:r>
                                <a:rPr lang="en-US" altLang="zh-CN" sz="1800">
                                  <a:effectLst/>
                                  <a:latin typeface="Cambria Math" panose="02040503050406030204" pitchFamily="18" charset="0"/>
                                  <a:ea typeface="宋体" panose="02010600030101010101" pitchFamily="2" charset="-122"/>
                                </a:rPr>
                                <m:t>2</m:t>
                              </m:r>
                            </m:sub>
                            <m:sup>
                              <m:r>
                                <a:rPr lang="en-US" altLang="zh-CN" sz="1800" i="1">
                                  <a:effectLst/>
                                  <a:latin typeface="Cambria Math" panose="02040503050406030204" pitchFamily="18" charset="0"/>
                                  <a:ea typeface="宋体" panose="02010600030101010101" pitchFamily="2" charset="-122"/>
                                </a:rPr>
                                <m:t>′</m:t>
                              </m:r>
                            </m:sup>
                          </m:sSubSup>
                          <m:d>
                            <m:dPr>
                              <m:ctrlPr>
                                <a:rPr lang="zh-CN" altLang="zh-CN" sz="1800" i="1">
                                  <a:effectLst/>
                                  <a:latin typeface="Cambria Math" panose="02040503050406030204" pitchFamily="18" charset="0"/>
                                  <a:ea typeface="Cambria Math" panose="02040503050406030204" pitchFamily="18" charset="0"/>
                                </a:rPr>
                              </m:ctrlPr>
                            </m:dPr>
                            <m:e>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rPr>
                                    <m:t>𝑋</m:t>
                                  </m:r>
                                </m:e>
                                <m:sub>
                                  <m:r>
                                    <a:rPr lang="en-US" altLang="zh-CN" sz="1800" i="1">
                                      <a:effectLst/>
                                      <a:latin typeface="Cambria Math" panose="02040503050406030204" pitchFamily="18" charset="0"/>
                                      <a:ea typeface="宋体" panose="02010600030101010101" pitchFamily="2" charset="-122"/>
                                    </a:rPr>
                                    <m:t>𝑐</m:t>
                                  </m:r>
                                </m:sub>
                              </m:sSub>
                            </m:e>
                          </m:d>
                          <m:r>
                            <a:rPr lang="en-US" altLang="zh-CN" sz="1800" i="1">
                              <a:effectLst/>
                              <a:latin typeface="Cambria Math" panose="02040503050406030204" pitchFamily="18" charset="0"/>
                              <a:ea typeface="宋体" panose="02010600030101010101" pitchFamily="2" charset="-122"/>
                            </a:rPr>
                            <m:t>−</m:t>
                          </m:r>
                          <m:sSubSup>
                            <m:sSubSupPr>
                              <m:ctrlPr>
                                <a:rPr lang="zh-CN" altLang="zh-CN" sz="1800" i="1">
                                  <a:effectLst/>
                                  <a:latin typeface="Cambria Math" panose="02040503050406030204" pitchFamily="18" charset="0"/>
                                  <a:ea typeface="Cambria Math" panose="02040503050406030204" pitchFamily="18" charset="0"/>
                                </a:rPr>
                              </m:ctrlPr>
                            </m:sSubSup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𝑤</m:t>
                                  </m:r>
                                </m:e>
                              </m:acc>
                            </m:e>
                            <m:sub>
                              <m:r>
                                <a:rPr lang="en-US" altLang="zh-CN" sz="1800">
                                  <a:effectLst/>
                                  <a:latin typeface="Cambria Math" panose="02040503050406030204" pitchFamily="18" charset="0"/>
                                  <a:ea typeface="宋体" panose="02010600030101010101" pitchFamily="2" charset="-122"/>
                                </a:rPr>
                                <m:t>1</m:t>
                              </m:r>
                            </m:sub>
                            <m:sup>
                              <m:r>
                                <a:rPr lang="en-US" altLang="zh-CN" sz="1800" i="1">
                                  <a:effectLst/>
                                  <a:latin typeface="Cambria Math" panose="02040503050406030204" pitchFamily="18" charset="0"/>
                                  <a:ea typeface="宋体" panose="02010600030101010101" pitchFamily="2" charset="-122"/>
                                </a:rPr>
                                <m:t>′</m:t>
                              </m:r>
                            </m:sup>
                          </m:sSubSup>
                          <m:d>
                            <m:dPr>
                              <m:ctrlPr>
                                <a:rPr lang="zh-CN" altLang="zh-CN" sz="1800" i="1">
                                  <a:effectLst/>
                                  <a:latin typeface="Cambria Math" panose="02040503050406030204" pitchFamily="18" charset="0"/>
                                  <a:ea typeface="Cambria Math" panose="02040503050406030204" pitchFamily="18" charset="0"/>
                                </a:rPr>
                              </m:ctrlPr>
                            </m:dPr>
                            <m:e>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rPr>
                                    <m:t>𝑋</m:t>
                                  </m:r>
                                </m:e>
                                <m:sub>
                                  <m:r>
                                    <a:rPr lang="en-US" altLang="zh-CN" sz="1800" i="1">
                                      <a:effectLst/>
                                      <a:latin typeface="Cambria Math" panose="02040503050406030204" pitchFamily="18" charset="0"/>
                                      <a:ea typeface="宋体" panose="02010600030101010101" pitchFamily="2" charset="-122"/>
                                    </a:rPr>
                                    <m:t>𝑐</m:t>
                                  </m:r>
                                </m:sub>
                              </m:sSub>
                            </m:e>
                          </m:d>
                        </m:e>
                      </m:d>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effectLst/>
                              <a:latin typeface="Cambria Math" panose="02040503050406030204" pitchFamily="18" charset="0"/>
                              <a:ea typeface="宋体" panose="02010600030101010101" pitchFamily="2" charset="-122"/>
                            </a:rPr>
                            <m:t>𝛿</m:t>
                          </m:r>
                        </m:e>
                        <m:sup>
                          <m:r>
                            <a:rPr lang="en-US" altLang="zh-CN" sz="1800" i="1">
                              <a:effectLst/>
                              <a:latin typeface="Cambria Math" panose="02040503050406030204" pitchFamily="18" charset="0"/>
                              <a:ea typeface="宋体" panose="02010600030101010101" pitchFamily="2" charset="-122"/>
                            </a:rPr>
                            <m:t>′</m:t>
                          </m:r>
                        </m:sup>
                      </m:sSup>
                      <m:d>
                        <m:dPr>
                          <m:ctrlPr>
                            <a:rPr lang="zh-CN" altLang="zh-CN" sz="1800" i="1">
                              <a:effectLst/>
                              <a:latin typeface="Cambria Math" panose="02040503050406030204" pitchFamily="18" charset="0"/>
                              <a:ea typeface="Cambria Math" panose="02040503050406030204" pitchFamily="18" charset="0"/>
                            </a:rPr>
                          </m:ctrlPr>
                        </m:d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𝑥</m:t>
                              </m:r>
                            </m:e>
                          </m:acc>
                          <m:r>
                            <a:rPr lang="en-US" altLang="zh-CN" sz="1800" i="1">
                              <a:effectLst/>
                              <a:latin typeface="Cambria Math" panose="02040503050406030204" pitchFamily="18" charset="0"/>
                              <a:ea typeface="宋体" panose="02010600030101010101" pitchFamily="2" charset="-122"/>
                            </a:rPr>
                            <m:t>−</m:t>
                          </m:r>
                          <m:sSub>
                            <m:sSubPr>
                              <m:ctrlPr>
                                <a:rPr lang="zh-CN" altLang="zh-CN" sz="1800" i="1">
                                  <a:effectLst/>
                                  <a:latin typeface="Cambria Math" panose="02040503050406030204" pitchFamily="18" charset="0"/>
                                  <a:ea typeface="Cambria Math" panose="02040503050406030204" pitchFamily="18" charset="0"/>
                                </a:rPr>
                              </m:ctrlPr>
                            </m:sSub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𝑋</m:t>
                                  </m:r>
                                </m:e>
                              </m:acc>
                            </m:e>
                            <m:sub>
                              <m:r>
                                <a:rPr lang="en-US" altLang="zh-CN" sz="1800" i="1">
                                  <a:effectLst/>
                                  <a:latin typeface="Cambria Math" panose="02040503050406030204" pitchFamily="18" charset="0"/>
                                  <a:ea typeface="宋体" panose="02010600030101010101" pitchFamily="2" charset="-122"/>
                                </a:rPr>
                                <m:t>𝑐</m:t>
                              </m:r>
                            </m:sub>
                          </m:sSub>
                        </m:e>
                      </m:d>
                      <m:r>
                        <a:rPr lang="en-US" altLang="zh-CN" sz="1800">
                          <a:effectLst/>
                          <a:latin typeface="Cambria Math" panose="02040503050406030204" pitchFamily="18" charset="0"/>
                          <a:ea typeface="宋体" panose="02010600030101010101" pitchFamily="2" charset="-122"/>
                        </a:rPr>
                        <m:t>=</m:t>
                      </m:r>
                      <m:f>
                        <m:fPr>
                          <m:ctrlPr>
                            <a:rPr lang="zh-CN" altLang="zh-CN" sz="1800" i="1">
                              <a:effectLst/>
                              <a:latin typeface="Cambria Math" panose="02040503050406030204" pitchFamily="18" charset="0"/>
                              <a:ea typeface="Cambria Math" panose="02040503050406030204" pitchFamily="18" charset="0"/>
                            </a:rPr>
                          </m:ctrlPr>
                        </m:fPr>
                        <m:num>
                          <m:r>
                            <a:rPr lang="en-US" altLang="zh-CN" sz="1800">
                              <a:effectLst/>
                              <a:latin typeface="Cambria Math" panose="02040503050406030204" pitchFamily="18" charset="0"/>
                              <a:ea typeface="宋体" panose="02010600030101010101" pitchFamily="2" charset="-122"/>
                            </a:rPr>
                            <m:t>1</m:t>
                          </m:r>
                        </m:num>
                        <m:den>
                          <m:r>
                            <a:rPr lang="en-US" altLang="zh-CN" sz="1800">
                              <a:effectLst/>
                              <a:latin typeface="Cambria Math" panose="02040503050406030204" pitchFamily="18" charset="0"/>
                              <a:ea typeface="宋体" panose="02010600030101010101" pitchFamily="2" charset="-122"/>
                            </a:rPr>
                            <m:t>2</m:t>
                          </m:r>
                        </m:den>
                      </m:f>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rPr>
                            <m:t>𝜀</m:t>
                          </m:r>
                        </m:e>
                        <m:sub>
                          <m:r>
                            <a:rPr lang="en-US" altLang="zh-CN" sz="1800">
                              <a:effectLst/>
                              <a:latin typeface="Cambria Math" panose="02040503050406030204" pitchFamily="18" charset="0"/>
                              <a:ea typeface="宋体" panose="02010600030101010101" pitchFamily="2" charset="-122"/>
                            </a:rPr>
                            <m:t>0</m:t>
                          </m:r>
                        </m:sub>
                      </m:sSub>
                      <m:f>
                        <m:fPr>
                          <m:ctrlPr>
                            <a:rPr lang="zh-CN" altLang="zh-CN" sz="1800" i="1">
                              <a:effectLst/>
                              <a:latin typeface="Cambria Math" panose="02040503050406030204" pitchFamily="18" charset="0"/>
                              <a:ea typeface="Cambria Math" panose="02040503050406030204" pitchFamily="18" charset="0"/>
                            </a:rPr>
                          </m:ctrlPr>
                        </m:fPr>
                        <m:num>
                          <m:r>
                            <a:rPr lang="en-US" altLang="zh-CN" sz="1800" i="1">
                              <a:effectLst/>
                              <a:latin typeface="Cambria Math" panose="02040503050406030204" pitchFamily="18" charset="0"/>
                              <a:ea typeface="宋体" panose="02010600030101010101" pitchFamily="2" charset="-122"/>
                            </a:rPr>
                            <m:t>𝑏</m:t>
                          </m:r>
                          <m:sSup>
                            <m:sSupPr>
                              <m:ctrlPr>
                                <a:rPr lang="zh-CN" altLang="zh-CN" sz="1800" i="1">
                                  <a:effectLst/>
                                  <a:latin typeface="Cambria Math" panose="02040503050406030204" pitchFamily="18" charset="0"/>
                                  <a:ea typeface="Cambria Math" panose="02040503050406030204" pitchFamily="18" charset="0"/>
                                </a:rPr>
                              </m:ctrlPr>
                            </m:sSupPr>
                            <m:e>
                              <m:d>
                                <m:dPr>
                                  <m:begChr m:val="["/>
                                  <m:endChr m:val="]"/>
                                  <m:ctrlPr>
                                    <a:rPr lang="zh-CN" altLang="zh-CN" sz="1800" i="1">
                                      <a:effectLst/>
                                      <a:latin typeface="Cambria Math" panose="02040503050406030204" pitchFamily="18" charset="0"/>
                                      <a:ea typeface="Cambria Math" panose="02040503050406030204" pitchFamily="18" charset="0"/>
                                    </a:rPr>
                                  </m:ctrlPr>
                                </m:dPr>
                                <m:e>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rPr>
                                        <m:t>𝑉</m:t>
                                      </m:r>
                                    </m:e>
                                    <m:sub>
                                      <m:r>
                                        <a:rPr lang="en-US" altLang="zh-CN" sz="1800" i="1">
                                          <a:effectLst/>
                                          <a:latin typeface="Cambria Math" panose="02040503050406030204" pitchFamily="18" charset="0"/>
                                          <a:ea typeface="宋体" panose="02010600030101010101" pitchFamily="2" charset="-122"/>
                                        </a:rPr>
                                        <m:t>𝐷𝐶</m:t>
                                      </m:r>
                                      <m:r>
                                        <a:rPr lang="en-US" altLang="zh-CN" sz="1800" i="1">
                                          <a:effectLst/>
                                          <a:latin typeface="Cambria Math" panose="02040503050406030204" pitchFamily="18" charset="0"/>
                                          <a:ea typeface="宋体" panose="02010600030101010101" pitchFamily="2" charset="-122"/>
                                        </a:rPr>
                                        <m:t>2</m:t>
                                      </m:r>
                                    </m:sub>
                                  </m:sSub>
                                  <m:r>
                                    <a:rPr lang="en-US" altLang="zh-CN" sz="1800">
                                      <a:effectLst/>
                                      <a:latin typeface="Cambria Math" panose="02040503050406030204" pitchFamily="18" charset="0"/>
                                      <a:ea typeface="宋体" panose="02010600030101010101" pitchFamily="2" charset="-122"/>
                                    </a:rPr>
                                    <m:t>+</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rPr>
                                        <m:t>𝑉</m:t>
                                      </m:r>
                                    </m:e>
                                    <m:sub>
                                      <m:r>
                                        <a:rPr lang="en-US" altLang="zh-CN" sz="1800" i="1">
                                          <a:effectLst/>
                                          <a:latin typeface="Cambria Math" panose="02040503050406030204" pitchFamily="18" charset="0"/>
                                          <a:ea typeface="宋体" panose="02010600030101010101" pitchFamily="2" charset="-122"/>
                                        </a:rPr>
                                        <m:t>𝐴𝐶</m:t>
                                      </m:r>
                                      <m:r>
                                        <a:rPr lang="en-US" altLang="zh-CN" sz="1800" i="1">
                                          <a:effectLst/>
                                          <a:latin typeface="Cambria Math" panose="02040503050406030204" pitchFamily="18" charset="0"/>
                                          <a:ea typeface="宋体" panose="02010600030101010101" pitchFamily="2" charset="-122"/>
                                        </a:rPr>
                                        <m:t>2</m:t>
                                      </m:r>
                                    </m:sub>
                                  </m:sSub>
                                  <m:r>
                                    <a:rPr lang="en-US" altLang="zh-CN" sz="1800" i="1">
                                      <a:effectLst/>
                                      <a:latin typeface="Cambria Math" panose="02040503050406030204" pitchFamily="18" charset="0"/>
                                      <a:ea typeface="宋体" panose="02010600030101010101" pitchFamily="2" charset="-122"/>
                                    </a:rPr>
                                    <m:t>∗</m:t>
                                  </m:r>
                                  <m:func>
                                    <m:funcPr>
                                      <m:ctrlPr>
                                        <a:rPr lang="zh-CN" altLang="zh-CN" sz="1800" i="1">
                                          <a:effectLst/>
                                          <a:latin typeface="Cambria Math" panose="02040503050406030204" pitchFamily="18" charset="0"/>
                                          <a:ea typeface="Cambria Math" panose="02040503050406030204" pitchFamily="18" charset="0"/>
                                        </a:rPr>
                                      </m:ctrlPr>
                                    </m:funcPr>
                                    <m:fName>
                                      <m:r>
                                        <m:rPr>
                                          <m:sty m:val="p"/>
                                        </m:rPr>
                                        <a:rPr lang="en-US" altLang="zh-CN" sz="1800">
                                          <a:effectLst/>
                                          <a:latin typeface="Cambria Math" panose="02040503050406030204" pitchFamily="18" charset="0"/>
                                          <a:ea typeface="宋体" panose="02010600030101010101" pitchFamily="2" charset="-122"/>
                                        </a:rPr>
                                        <m:t>cos</m:t>
                                      </m:r>
                                    </m:fName>
                                    <m:e>
                                      <m:d>
                                        <m:dPr>
                                          <m:ctrlPr>
                                            <a:rPr lang="zh-CN" altLang="zh-CN" sz="1800" i="1">
                                              <a:effectLst/>
                                              <a:latin typeface="Cambria Math" panose="02040503050406030204" pitchFamily="18" charset="0"/>
                                              <a:ea typeface="Cambria Math" panose="02040503050406030204" pitchFamily="18" charset="0"/>
                                            </a:rPr>
                                          </m:ctrlPr>
                                        </m:dPr>
                                        <m:e>
                                          <m:sSub>
                                            <m:sSubPr>
                                              <m:ctrlPr>
                                                <a:rPr lang="zh-CN" altLang="zh-CN" sz="1800" i="1">
                                                  <a:effectLst/>
                                                  <a:latin typeface="Cambria Math" panose="02040503050406030204" pitchFamily="18" charset="0"/>
                                                  <a:ea typeface="Cambria Math" panose="02040503050406030204" pitchFamily="18" charset="0"/>
                                                </a:rPr>
                                              </m:ctrlPr>
                                            </m:sSub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𝛺</m:t>
                                                  </m:r>
                                                </m:e>
                                              </m:acc>
                                            </m:e>
                                            <m:sub>
                                              <m:r>
                                                <a:rPr lang="en-US" altLang="zh-CN" sz="1800">
                                                  <a:effectLst/>
                                                  <a:latin typeface="Cambria Math" panose="02040503050406030204" pitchFamily="18" charset="0"/>
                                                  <a:ea typeface="宋体" panose="02010600030101010101" pitchFamily="2" charset="-122"/>
                                                </a:rPr>
                                                <m:t>2</m:t>
                                              </m:r>
                                            </m:sub>
                                          </m:sSub>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𝑡</m:t>
                                              </m:r>
                                            </m:e>
                                          </m:acc>
                                        </m:e>
                                      </m:d>
                                    </m:e>
                                  </m:func>
                                </m:e>
                              </m:d>
                            </m:e>
                            <m:sup>
                              <m:r>
                                <a:rPr lang="en-US" altLang="zh-CN" sz="1800">
                                  <a:effectLst/>
                                  <a:latin typeface="Cambria Math" panose="02040503050406030204" pitchFamily="18" charset="0"/>
                                  <a:ea typeface="宋体" panose="02010600030101010101" pitchFamily="2" charset="-122"/>
                                </a:rPr>
                                <m:t>2</m:t>
                              </m:r>
                            </m:sup>
                          </m:sSup>
                        </m:num>
                        <m:den>
                          <m:sSup>
                            <m:sSupPr>
                              <m:ctrlPr>
                                <a:rPr lang="zh-CN" altLang="zh-CN" sz="1800" i="1">
                                  <a:effectLst/>
                                  <a:latin typeface="Cambria Math" panose="02040503050406030204" pitchFamily="18" charset="0"/>
                                  <a:ea typeface="Cambria Math" panose="02040503050406030204" pitchFamily="18" charset="0"/>
                                </a:rPr>
                              </m:ctrlPr>
                            </m:sSupPr>
                            <m:e>
                              <m:d>
                                <m:dPr>
                                  <m:ctrlPr>
                                    <a:rPr lang="zh-CN" altLang="zh-CN" sz="1800" i="1">
                                      <a:effectLst/>
                                      <a:latin typeface="Cambria Math" panose="02040503050406030204" pitchFamily="18" charset="0"/>
                                      <a:ea typeface="Cambria Math" panose="02040503050406030204" pitchFamily="18" charset="0"/>
                                    </a:rPr>
                                  </m:ctrlPr>
                                </m:dPr>
                                <m:e>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rPr>
                                        <m:t>𝑑</m:t>
                                      </m:r>
                                    </m:e>
                                    <m:sub>
                                      <m:r>
                                        <a:rPr lang="en-US" altLang="zh-CN" sz="1800">
                                          <a:effectLst/>
                                          <a:latin typeface="Cambria Math" panose="02040503050406030204" pitchFamily="18" charset="0"/>
                                          <a:ea typeface="宋体" panose="02010600030101010101" pitchFamily="2" charset="-122"/>
                                        </a:rPr>
                                        <m:t>2</m:t>
                                      </m:r>
                                    </m:sub>
                                  </m:sSub>
                                  <m:r>
                                    <a:rPr lang="en-US" altLang="zh-CN" sz="1800" i="1">
                                      <a:effectLst/>
                                      <a:latin typeface="Cambria Math" panose="02040503050406030204" pitchFamily="18" charset="0"/>
                                      <a:ea typeface="宋体" panose="02010600030101010101" pitchFamily="2" charset="-122"/>
                                    </a:rPr>
                                    <m:t>−</m:t>
                                  </m:r>
                                  <m:sSub>
                                    <m:sSubPr>
                                      <m:ctrlPr>
                                        <a:rPr lang="zh-CN" altLang="zh-CN" sz="1800" i="1">
                                          <a:effectLst/>
                                          <a:latin typeface="Cambria Math" panose="02040503050406030204" pitchFamily="18" charset="0"/>
                                          <a:ea typeface="Cambria Math" panose="02040503050406030204" pitchFamily="18" charset="0"/>
                                        </a:rPr>
                                      </m:ctrlPr>
                                    </m:sSubPr>
                                    <m:e>
                                      <m:acc>
                                        <m:accPr>
                                          <m:chr m:val="̃"/>
                                          <m:ctrlPr>
                                            <a:rPr lang="zh-CN" altLang="zh-CN" sz="1800" i="1">
                                              <a:effectLst/>
                                              <a:latin typeface="Cambria Math" panose="02040503050406030204" pitchFamily="18" charset="0"/>
                                              <a:ea typeface="Cambria Math" panose="02040503050406030204" pitchFamily="18" charset="0"/>
                                            </a:rPr>
                                          </m:ctrlPr>
                                        </m:accPr>
                                        <m:e>
                                          <m:r>
                                            <a:rPr lang="en-US" altLang="zh-CN" sz="1800" i="1">
                                              <a:effectLst/>
                                              <a:latin typeface="Cambria Math" panose="02040503050406030204" pitchFamily="18" charset="0"/>
                                              <a:ea typeface="宋体" panose="02010600030101010101" pitchFamily="2" charset="-122"/>
                                            </a:rPr>
                                            <m:t>𝑤</m:t>
                                          </m:r>
                                        </m:e>
                                      </m:acc>
                                    </m:e>
                                    <m:sub>
                                      <m:r>
                                        <a:rPr lang="en-US" altLang="zh-CN" sz="1800">
                                          <a:effectLst/>
                                          <a:latin typeface="Cambria Math" panose="02040503050406030204" pitchFamily="18" charset="0"/>
                                          <a:ea typeface="宋体" panose="02010600030101010101" pitchFamily="2" charset="-122"/>
                                        </a:rPr>
                                        <m:t>2</m:t>
                                      </m:r>
                                    </m:sub>
                                  </m:sSub>
                                </m:e>
                              </m:d>
                            </m:e>
                            <m:sup>
                              <m:r>
                                <a:rPr lang="en-US" altLang="zh-CN" sz="1800">
                                  <a:effectLst/>
                                  <a:latin typeface="Cambria Math" panose="02040503050406030204" pitchFamily="18" charset="0"/>
                                  <a:ea typeface="宋体" panose="02010600030101010101" pitchFamily="2" charset="-122"/>
                                </a:rPr>
                                <m:t>2</m:t>
                              </m:r>
                            </m:sup>
                          </m:sSup>
                        </m:den>
                      </m:f>
                    </m:oMath>
                  </m:oMathPara>
                </a14:m>
                <a:endParaRPr lang="en-US" altLang="zh-CN" sz="1800" dirty="0">
                  <a:effectLst/>
                  <a:latin typeface="Times New Roman" panose="02020603050405020304" pitchFamily="18" charset="0"/>
                  <a:ea typeface="宋体" panose="02010600030101010101" pitchFamily="2" charset="-122"/>
                </a:endParaRPr>
              </a:p>
              <a:p>
                <a:pPr marL="0" indent="0" algn="ctr">
                  <a:lnSpc>
                    <a:spcPct val="150000"/>
                  </a:lnSpc>
                  <a:buNone/>
                </a:pPr>
                <a14:m>
                  <m:oMath xmlns:m="http://schemas.openxmlformats.org/officeDocument/2006/math">
                    <m:sSub>
                      <m:sSubPr>
                        <m:ctrlPr>
                          <a:rPr lang="zh-CN" altLang="zh-CN" sz="1200" i="1" smtClean="0">
                            <a:effectLst/>
                            <a:latin typeface="Cambria Math" panose="02040503050406030204" pitchFamily="18" charset="0"/>
                            <a:ea typeface="Cambria Math" panose="02040503050406030204" pitchFamily="18" charset="0"/>
                          </a:rPr>
                        </m:ctrlPr>
                      </m:sSubPr>
                      <m:e>
                        <m:acc>
                          <m:accPr>
                            <m:chr m:val="̃"/>
                            <m:ctrlPr>
                              <a:rPr lang="zh-CN" altLang="zh-CN" sz="1200" i="1">
                                <a:effectLst/>
                                <a:latin typeface="Cambria Math" panose="02040503050406030204" pitchFamily="18" charset="0"/>
                                <a:ea typeface="Cambria Math" panose="02040503050406030204" pitchFamily="18" charset="0"/>
                              </a:rPr>
                            </m:ctrlPr>
                          </m:accPr>
                          <m:e>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𝑤</m:t>
                            </m:r>
                          </m:e>
                        </m:acc>
                      </m:e>
                      <m:sub>
                        <m:r>
                          <a:rPr lang="en-US" altLang="zh-CN" sz="1800" kern="0">
                            <a:effectLst/>
                            <a:latin typeface="Cambria Math" panose="02040503050406030204" pitchFamily="18" charset="0"/>
                            <a:ea typeface="宋体" panose="02010600030101010101" pitchFamily="2" charset="-122"/>
                            <a:cs typeface="Times New Roman" panose="02020603050405020304" pitchFamily="18" charset="0"/>
                          </a:rPr>
                          <m:t>1</m:t>
                        </m:r>
                      </m:sub>
                    </m:sSub>
                  </m:oMath>
                </a14:m>
                <a:r>
                  <a:rPr lang="en-US" altLang="zh-CN" sz="1800" kern="0" dirty="0">
                    <a:effectLst/>
                    <a:latin typeface="Novecento wide Bold" panose="00000805000000000000"/>
                    <a:ea typeface="宋体" panose="02010600030101010101" pitchFamily="2" charset="-122"/>
                  </a:rPr>
                  <a:t> (for bridge resonator) and </a:t>
                </a:r>
                <a14:m>
                  <m:oMath xmlns:m="http://schemas.openxmlformats.org/officeDocument/2006/math">
                    <m:sSub>
                      <m:sSubPr>
                        <m:ctrlPr>
                          <a:rPr lang="zh-CN" altLang="zh-CN" sz="1200" i="1">
                            <a:effectLst/>
                            <a:latin typeface="Cambria Math" panose="02040503050406030204" pitchFamily="18" charset="0"/>
                            <a:ea typeface="Cambria Math" panose="02040503050406030204" pitchFamily="18" charset="0"/>
                          </a:rPr>
                        </m:ctrlPr>
                      </m:sSubPr>
                      <m:e>
                        <m:acc>
                          <m:accPr>
                            <m:chr m:val="̃"/>
                            <m:ctrlPr>
                              <a:rPr lang="zh-CN" altLang="zh-CN" sz="1200" i="1">
                                <a:effectLst/>
                                <a:latin typeface="Cambria Math" panose="02040503050406030204" pitchFamily="18" charset="0"/>
                                <a:ea typeface="Cambria Math" panose="02040503050406030204" pitchFamily="18" charset="0"/>
                              </a:rPr>
                            </m:ctrlPr>
                          </m:accPr>
                          <m:e>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𝑤</m:t>
                            </m:r>
                          </m:e>
                        </m:acc>
                      </m:e>
                      <m:sub>
                        <m:r>
                          <a:rPr lang="en-US" altLang="zh-CN" sz="1800" kern="0">
                            <a:effectLst/>
                            <a:latin typeface="Cambria Math" panose="02040503050406030204" pitchFamily="18" charset="0"/>
                            <a:ea typeface="宋体" panose="02010600030101010101" pitchFamily="2" charset="-122"/>
                            <a:cs typeface="Times New Roman" panose="02020603050405020304" pitchFamily="18" charset="0"/>
                          </a:rPr>
                          <m:t>2</m:t>
                        </m:r>
                      </m:sub>
                    </m:sSub>
                  </m:oMath>
                </a14:m>
                <a:r>
                  <a:rPr lang="en-US" altLang="zh-CN" sz="1800" kern="0" dirty="0">
                    <a:effectLst/>
                    <a:latin typeface="Novecento wide Bold" panose="00000805000000000000"/>
                    <a:ea typeface="宋体" panose="02010600030101010101" pitchFamily="2" charset="-122"/>
                  </a:rPr>
                  <a:t> (for cantilever resonator)</a:t>
                </a:r>
                <a:endParaRPr lang="zh-CN" altLang="zh-CN" sz="1800" dirty="0">
                  <a:effectLst/>
                  <a:latin typeface="Novecento wide Bold" panose="00000805000000000000"/>
                  <a:ea typeface="宋体" panose="02010600030101010101" pitchFamily="2" charset="-122"/>
                </a:endParaRPr>
              </a:p>
              <a:p>
                <a:endParaRPr lang="zh-CN" altLang="en-US" dirty="0"/>
              </a:p>
            </p:txBody>
          </p:sp>
        </mc:Choice>
        <mc:Fallback xmlns="">
          <p:sp>
            <p:nvSpPr>
              <p:cNvPr id="3" name="内容占位符 2">
                <a:extLst>
                  <a:ext uri="{FF2B5EF4-FFF2-40B4-BE49-F238E27FC236}">
                    <a16:creationId xmlns:a16="http://schemas.microsoft.com/office/drawing/2014/main" id="{B66A93C3-8DFF-287B-25CE-F3897C679522}"/>
                  </a:ext>
                </a:extLst>
              </p:cNvPr>
              <p:cNvSpPr>
                <a:spLocks noGrp="1" noRot="1" noChangeAspect="1" noMove="1" noResize="1" noEditPoints="1" noAdjustHandles="1" noChangeArrowheads="1" noChangeShapeType="1" noTextEdit="1"/>
              </p:cNvSpPr>
              <p:nvPr>
                <p:ph sz="half" idx="1"/>
              </p:nvPr>
            </p:nvSpPr>
            <p:spPr>
              <a:xfrm>
                <a:off x="895985" y="1396417"/>
                <a:ext cx="10400030" cy="4351338"/>
              </a:xfrm>
              <a:blipFill>
                <a:blip r:embed="rId3"/>
                <a:stretch>
                  <a:fillRect l="-762"/>
                </a:stretch>
              </a:blipFill>
            </p:spPr>
            <p:txBody>
              <a:bodyPr/>
              <a:lstStyle/>
              <a:p>
                <a:r>
                  <a:rPr lang="zh-CN" altLang="en-US">
                    <a:noFill/>
                  </a:rPr>
                  <a:t> </a:t>
                </a:r>
              </a:p>
            </p:txBody>
          </p:sp>
        </mc:Fallback>
      </mc:AlternateContent>
      <p:sp>
        <p:nvSpPr>
          <p:cNvPr id="8" name="副标题 2">
            <a:extLst>
              <a:ext uri="{FF2B5EF4-FFF2-40B4-BE49-F238E27FC236}">
                <a16:creationId xmlns:a16="http://schemas.microsoft.com/office/drawing/2014/main" id="{7809C93F-51DA-D7D4-0CBC-E2B2754D3835}"/>
              </a:ext>
            </a:extLst>
          </p:cNvPr>
          <p:cNvSpPr txBox="1">
            <a:spLocks/>
          </p:cNvSpPr>
          <p:nvPr/>
        </p:nvSpPr>
        <p:spPr>
          <a:xfrm>
            <a:off x="8699744" y="6116838"/>
            <a:ext cx="3200967"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b="1" dirty="0">
                <a:latin typeface="Novecento wide Bold" panose="00000805000000000000" charset="0"/>
                <a:cs typeface="Novecento wide Bold" panose="00000805000000000000" charset="0"/>
              </a:rPr>
              <a:t>ENOC 2020+2</a:t>
            </a:r>
            <a:r>
              <a:rPr lang="en-US" altLang="zh-CN" sz="1200" dirty="0">
                <a:latin typeface="Novecento wide Bold" panose="00000805000000000000" charset="0"/>
                <a:cs typeface="Novecento wide Bold" panose="00000805000000000000" charset="0"/>
              </a:rPr>
              <a:t>, July 17-22, 2022, Lyon, France</a:t>
            </a:r>
            <a:endParaRPr lang="en-US" altLang="zh-CN" sz="1200" b="1" dirty="0">
              <a:latin typeface="Novecento wide Bold" panose="00000805000000000000" charset="0"/>
              <a:cs typeface="Novecento wide Bold" panose="00000805000000000000" charset="0"/>
            </a:endParaRPr>
          </a:p>
        </p:txBody>
      </p:sp>
      <p:sp>
        <p:nvSpPr>
          <p:cNvPr id="10" name="矩形 9">
            <a:extLst>
              <a:ext uri="{FF2B5EF4-FFF2-40B4-BE49-F238E27FC236}">
                <a16:creationId xmlns:a16="http://schemas.microsoft.com/office/drawing/2014/main" id="{104D46BA-F8A5-0DEA-171A-3792B9B8CE3F}"/>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a:extLst>
              <a:ext uri="{FF2B5EF4-FFF2-40B4-BE49-F238E27FC236}">
                <a16:creationId xmlns:a16="http://schemas.microsoft.com/office/drawing/2014/main" id="{268D712E-E5C8-A586-17D4-3BC8D0284FFA}"/>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3" name="椭圆 12">
            <a:extLst>
              <a:ext uri="{FF2B5EF4-FFF2-40B4-BE49-F238E27FC236}">
                <a16:creationId xmlns:a16="http://schemas.microsoft.com/office/drawing/2014/main" id="{A97EED3F-AF46-011D-B7A9-EC7FF578AA51}"/>
              </a:ext>
            </a:extLst>
          </p:cNvPr>
          <p:cNvSpPr/>
          <p:nvPr/>
        </p:nvSpPr>
        <p:spPr>
          <a:xfrm>
            <a:off x="102122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4" name="椭圆 13">
            <a:extLst>
              <a:ext uri="{FF2B5EF4-FFF2-40B4-BE49-F238E27FC236}">
                <a16:creationId xmlns:a16="http://schemas.microsoft.com/office/drawing/2014/main" id="{F89DF887-DD07-58D8-4B64-1E9E5900C609}"/>
              </a:ext>
            </a:extLst>
          </p:cNvPr>
          <p:cNvSpPr/>
          <p:nvPr/>
        </p:nvSpPr>
        <p:spPr>
          <a:xfrm>
            <a:off x="811672" y="6412525"/>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15" name="椭圆 14">
            <a:extLst>
              <a:ext uri="{FF2B5EF4-FFF2-40B4-BE49-F238E27FC236}">
                <a16:creationId xmlns:a16="http://schemas.microsoft.com/office/drawing/2014/main" id="{0BE8EA81-52ED-5781-C762-99B4808A88A1}"/>
              </a:ext>
            </a:extLst>
          </p:cNvPr>
          <p:cNvSpPr/>
          <p:nvPr/>
        </p:nvSpPr>
        <p:spPr>
          <a:xfrm>
            <a:off x="123077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cxnSp>
        <p:nvCxnSpPr>
          <p:cNvPr id="16" name="直接连接符 15">
            <a:extLst>
              <a:ext uri="{FF2B5EF4-FFF2-40B4-BE49-F238E27FC236}">
                <a16:creationId xmlns:a16="http://schemas.microsoft.com/office/drawing/2014/main" id="{7F52A5E9-BFDA-E72A-29DB-4C33714959D6}"/>
              </a:ext>
            </a:extLst>
          </p:cNvPr>
          <p:cNvCxnSpPr>
            <a:cxnSpLocks/>
            <a:stCxn id="13" idx="2"/>
          </p:cNvCxnSpPr>
          <p:nvPr/>
        </p:nvCxnSpPr>
        <p:spPr>
          <a:xfrm flipH="1" flipV="1">
            <a:off x="897397" y="6455387"/>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17" name="椭圆 16">
            <a:extLst>
              <a:ext uri="{FF2B5EF4-FFF2-40B4-BE49-F238E27FC236}">
                <a16:creationId xmlns:a16="http://schemas.microsoft.com/office/drawing/2014/main" id="{2098B58D-0512-9974-5BE1-AB16D62FE3D4}"/>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8" name="文本框 17">
            <a:extLst>
              <a:ext uri="{FF2B5EF4-FFF2-40B4-BE49-F238E27FC236}">
                <a16:creationId xmlns:a16="http://schemas.microsoft.com/office/drawing/2014/main" id="{B0635F23-854B-27BA-2EC0-886AC55CF07D}"/>
              </a:ext>
            </a:extLst>
          </p:cNvPr>
          <p:cNvSpPr txBox="1"/>
          <p:nvPr/>
        </p:nvSpPr>
        <p:spPr>
          <a:xfrm>
            <a:off x="238125" y="6103232"/>
            <a:ext cx="198964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Novecento wide Bold" panose="00000805000000000000" charset="0"/>
                <a:ea typeface="微软雅黑" panose="020B0503020204020204" pitchFamily="34" charset="-122"/>
                <a:cs typeface="Novecento wide Bold" panose="00000805000000000000" charset="0"/>
              </a:rPr>
              <a:t>Section 2: </a:t>
            </a:r>
            <a:r>
              <a:rPr kumimoji="0" lang="en-US" altLang="zh-CN" sz="1200" i="0" u="none" strike="noStrike" kern="1200" cap="none" spc="0" normalizeH="0" baseline="0" noProof="0" dirty="0">
                <a:ln>
                  <a:noFill/>
                </a:ln>
                <a:effectLst/>
                <a:uLnTx/>
                <a:uFillTx/>
                <a:latin typeface="Novecento wide Bold" panose="00000805000000000000" charset="0"/>
                <a:ea typeface="微软雅黑" panose="020B0503020204020204" pitchFamily="34" charset="-122"/>
                <a:cs typeface="Novecento wide Bold" panose="00000805000000000000" charset="0"/>
              </a:rPr>
              <a:t>Sensor Modelling </a:t>
            </a:r>
          </a:p>
        </p:txBody>
      </p:sp>
      <p:sp>
        <p:nvSpPr>
          <p:cNvPr id="19" name="文本框 18">
            <a:extLst>
              <a:ext uri="{FF2B5EF4-FFF2-40B4-BE49-F238E27FC236}">
                <a16:creationId xmlns:a16="http://schemas.microsoft.com/office/drawing/2014/main" id="{A232BBEA-1078-71CC-9C63-24D9770A32BE}"/>
              </a:ext>
            </a:extLst>
          </p:cNvPr>
          <p:cNvSpPr txBox="1"/>
          <p:nvPr/>
        </p:nvSpPr>
        <p:spPr>
          <a:xfrm>
            <a:off x="5964393" y="6070040"/>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8</a:t>
            </a:r>
          </a:p>
        </p:txBody>
      </p:sp>
    </p:spTree>
    <p:extLst>
      <p:ext uri="{BB962C8B-B14F-4D97-AF65-F5344CB8AC3E}">
        <p14:creationId xmlns:p14="http://schemas.microsoft.com/office/powerpoint/2010/main" val="10000093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9aa9daa7-4130-43d3-a6db-393154d6ea7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6A64DED06D37438E243B12AEEDB80B" ma:contentTypeVersion="13" ma:contentTypeDescription="Create a new document." ma:contentTypeScope="" ma:versionID="a6bf6ec7921f9e15b6332e808272b82b">
  <xsd:schema xmlns:xsd="http://www.w3.org/2001/XMLSchema" xmlns:xs="http://www.w3.org/2001/XMLSchema" xmlns:p="http://schemas.microsoft.com/office/2006/metadata/properties" xmlns:ns3="db900f1a-178f-4426-a51d-152a9a87b9a2" xmlns:ns4="6ac90446-0f9d-428a-8b92-159d8fa3b781" targetNamespace="http://schemas.microsoft.com/office/2006/metadata/properties" ma:root="true" ma:fieldsID="72b2ab1feffa399880586eaa6f5ce01a" ns3:_="" ns4:_="">
    <xsd:import namespace="db900f1a-178f-4426-a51d-152a9a87b9a2"/>
    <xsd:import namespace="6ac90446-0f9d-428a-8b92-159d8fa3b78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0f1a-178f-4426-a51d-152a9a87b9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c90446-0f9d-428a-8b92-159d8fa3b78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C27E8B-06F7-471B-932D-4A662923A868}">
  <ds:schemaRefs>
    <ds:schemaRef ds:uri="http://schemas.microsoft.com/office/2006/metadata/contentType"/>
    <ds:schemaRef ds:uri="http://schemas.microsoft.com/office/2006/metadata/properties/metaAttributes"/>
    <ds:schemaRef ds:uri="http://www.w3.org/2000/xmlns/"/>
    <ds:schemaRef ds:uri="http://www.w3.org/2001/XMLSchema"/>
    <ds:schemaRef ds:uri="db900f1a-178f-4426-a51d-152a9a87b9a2"/>
    <ds:schemaRef ds:uri="6ac90446-0f9d-428a-8b92-159d8fa3b78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9DB933-CCCB-4355-B8E0-6184CB5F19D5}">
  <ds:schemaRefs>
    <ds:schemaRef ds:uri="6ac90446-0f9d-428a-8b92-159d8fa3b781"/>
    <ds:schemaRef ds:uri="http://schemas.microsoft.com/office/2006/metadata/properties"/>
    <ds:schemaRef ds:uri="http://purl.org/dc/dcmitype/"/>
    <ds:schemaRef ds:uri="db900f1a-178f-4426-a51d-152a9a87b9a2"/>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8FED9C4-1AFB-411A-AD95-0E271F628E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593</TotalTime>
  <Words>2476</Words>
  <Application>Microsoft Office PowerPoint</Application>
  <PresentationFormat>宽屏</PresentationFormat>
  <Paragraphs>141</Paragraphs>
  <Slides>16</Slides>
  <Notes>15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Novecento wide Bold</vt:lpstr>
      <vt:lpstr>等线</vt:lpstr>
      <vt:lpstr>等线 Light</vt:lpstr>
      <vt:lpstr>Arial</vt:lpstr>
      <vt:lpstr>Calibri</vt:lpstr>
      <vt:lpstr>Cambria Math</vt:lpstr>
      <vt:lpstr>Times New Roman</vt:lpstr>
      <vt:lpstr>Office 主题​​</vt:lpstr>
      <vt:lpstr>Multi-Gas Sensing Design based on Nonlinear Coupled Micromachined Resonators</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Conclusions</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Multi-Gas Sensing Design based on Nonlinear Coupled Micromachined Resonators</dc:title>
  <dc:creator>Zhengliang Fang</dc:creator>
  <cp:lastModifiedBy>Zhengliang Fang</cp:lastModifiedBy>
  <cp:revision>21</cp:revision>
  <dcterms:created xsi:type="dcterms:W3CDTF">2022-07-08T22:48:13Z</dcterms:created>
  <dcterms:modified xsi:type="dcterms:W3CDTF">2022-07-20T22:15:52Z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0x010100F76A64DED06D37438E243B12AEEDB80B</vt:lpwstr>
  </property>
</Properties>
</file>