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82" r:id="rId6"/>
    <p:sldId id="262" r:id="rId7"/>
    <p:sldId id="283" r:id="rId8"/>
    <p:sldId id="285" r:id="rId9"/>
    <p:sldId id="297" r:id="rId10"/>
    <p:sldId id="300" r:id="rId11"/>
    <p:sldId id="302" r:id="rId12"/>
    <p:sldId id="303" r:id="rId13"/>
    <p:sldId id="301" r:id="rId14"/>
    <p:sldId id="29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C00"/>
    <a:srgbClr val="C728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0" autoAdjust="0"/>
    <p:restoredTop sz="82295" autoAdjust="0"/>
  </p:normalViewPr>
  <p:slideViewPr>
    <p:cSldViewPr snapToGrid="0">
      <p:cViewPr varScale="1">
        <p:scale>
          <a:sx n="79" d="100"/>
          <a:sy n="79" d="100"/>
        </p:scale>
        <p:origin x="10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E104E9E-A81C-4381-ACC9-B31677EC93E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D718750-FC58-4917-846C-C87C5B2DC6AD}">
      <dgm:prSet/>
      <dgm:spPr/>
      <dgm:t>
        <a:bodyPr/>
        <a:lstStyle/>
        <a:p>
          <a:pPr>
            <a:lnSpc>
              <a:spcPct val="100000"/>
            </a:lnSpc>
          </a:pPr>
          <a:r>
            <a:rPr lang="zh-CN" b="0" i="0" baseline="0" dirty="0"/>
            <a:t>□ </a:t>
          </a:r>
          <a:r>
            <a:rPr lang="en-US" altLang="zh-CN" b="0" i="0" baseline="0" dirty="0">
              <a:latin typeface="Novecento wide Bold" panose="00000805000000000000"/>
            </a:rPr>
            <a:t>We </a:t>
          </a:r>
          <a:r>
            <a:rPr lang="x-none" dirty="0"/>
            <a:t>proposes a new </a:t>
          </a:r>
          <a:r>
            <a:rPr lang="en-US" dirty="0"/>
            <a:t>MEMS </a:t>
          </a:r>
          <a:r>
            <a:rPr lang="x-none" dirty="0"/>
            <a:t>gas sensing structure using the </a:t>
          </a:r>
          <a:r>
            <a:rPr lang="en-US" dirty="0"/>
            <a:t>dynamic</a:t>
          </a:r>
          <a:r>
            <a:rPr lang="x-none" dirty="0"/>
            <a:t> response of an </a:t>
          </a:r>
          <a:r>
            <a:rPr lang="en-US" dirty="0" err="1"/>
            <a:t>AlN</a:t>
          </a:r>
          <a:r>
            <a:rPr lang="en-US" dirty="0"/>
            <a:t>-</a:t>
          </a:r>
          <a:r>
            <a:rPr lang="x-none" dirty="0"/>
            <a:t>piezoelectric-</a:t>
          </a:r>
          <a:r>
            <a:rPr lang="en-US" dirty="0"/>
            <a:t>based weakly </a:t>
          </a:r>
          <a:r>
            <a:rPr lang="x-none" dirty="0"/>
            <a:t>coupled resonator</a:t>
          </a:r>
          <a:r>
            <a:rPr lang="en-US" dirty="0"/>
            <a:t>,</a:t>
          </a:r>
          <a:r>
            <a:rPr lang="en-US" altLang="zh-CN" b="0" i="0" baseline="0" dirty="0">
              <a:latin typeface="Novecento wide Bold" panose="00000805000000000000"/>
            </a:rPr>
            <a:t> related to the environmental monitoring and IoT applications.</a:t>
          </a:r>
          <a:endParaRPr lang="en-US" dirty="0">
            <a:latin typeface="Novecento wide Bold" panose="00000805000000000000"/>
          </a:endParaRPr>
        </a:p>
      </dgm:t>
    </dgm:pt>
    <dgm:pt modelId="{D5A0DD48-E453-4ABF-A121-2F135171E411}" type="parTrans" cxnId="{9643FAFA-962A-4AB1-B135-551AA715FB42}">
      <dgm:prSet/>
      <dgm:spPr/>
      <dgm:t>
        <a:bodyPr/>
        <a:lstStyle/>
        <a:p>
          <a:endParaRPr lang="en-US"/>
        </a:p>
      </dgm:t>
    </dgm:pt>
    <dgm:pt modelId="{2A84B69A-E177-4231-BB52-B3155D420AF9}" type="sibTrans" cxnId="{9643FAFA-962A-4AB1-B135-551AA715FB42}">
      <dgm:prSet/>
      <dgm:spPr/>
      <dgm:t>
        <a:bodyPr/>
        <a:lstStyle/>
        <a:p>
          <a:endParaRPr lang="en-US"/>
        </a:p>
      </dgm:t>
    </dgm:pt>
    <dgm:pt modelId="{8386EBAD-DD2E-4835-B136-EA6996E5C19E}" type="pres">
      <dgm:prSet presAssocID="{9E104E9E-A81C-4381-ACC9-B31677EC93E1}" presName="root" presStyleCnt="0">
        <dgm:presLayoutVars>
          <dgm:dir/>
          <dgm:resizeHandles val="exact"/>
        </dgm:presLayoutVars>
      </dgm:prSet>
      <dgm:spPr/>
    </dgm:pt>
    <dgm:pt modelId="{1250BD46-6432-4AAD-AC7C-CEECE4672DD0}" type="pres">
      <dgm:prSet presAssocID="{CD718750-FC58-4917-846C-C87C5B2DC6AD}" presName="compNode" presStyleCnt="0"/>
      <dgm:spPr/>
    </dgm:pt>
    <dgm:pt modelId="{03CA26EB-3BC9-4532-865D-F238A4982C58}" type="pres">
      <dgm:prSet presAssocID="{CD718750-FC58-4917-846C-C87C5B2DC6AD}" presName="bgRect" presStyleLbl="bgShp" presStyleIdx="0" presStyleCnt="1"/>
      <dgm:spPr>
        <a:solidFill>
          <a:srgbClr val="7030A0"/>
        </a:solidFill>
      </dgm:spPr>
    </dgm:pt>
    <dgm:pt modelId="{CBAF2CB7-69CD-4053-8704-2797C090DA37}" type="pres">
      <dgm:prSet presAssocID="{CD718750-FC58-4917-846C-C87C5B2DC6AD}"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插头 纯色填充"/>
        </a:ext>
      </dgm:extLst>
    </dgm:pt>
    <dgm:pt modelId="{ED3F70CD-D681-4AC7-9CA2-003F80F3EC0B}" type="pres">
      <dgm:prSet presAssocID="{CD718750-FC58-4917-846C-C87C5B2DC6AD}" presName="spaceRect" presStyleCnt="0"/>
      <dgm:spPr/>
    </dgm:pt>
    <dgm:pt modelId="{BB89B88C-89C4-4B67-863D-83D334B21845}" type="pres">
      <dgm:prSet presAssocID="{CD718750-FC58-4917-846C-C87C5B2DC6AD}" presName="parTx" presStyleLbl="revTx" presStyleIdx="0" presStyleCnt="1" custScaleX="103249">
        <dgm:presLayoutVars>
          <dgm:chMax val="0"/>
          <dgm:chPref val="0"/>
        </dgm:presLayoutVars>
      </dgm:prSet>
      <dgm:spPr/>
    </dgm:pt>
  </dgm:ptLst>
  <dgm:cxnLst>
    <dgm:cxn modelId="{9356958B-05FE-42D5-B58E-7DA83EEAB10D}" type="presOf" srcId="{9E104E9E-A81C-4381-ACC9-B31677EC93E1}" destId="{8386EBAD-DD2E-4835-B136-EA6996E5C19E}" srcOrd="0" destOrd="0" presId="urn:microsoft.com/office/officeart/2018/2/layout/IconVerticalSolidList"/>
    <dgm:cxn modelId="{CC4C2ADD-6C82-4B0C-AAC1-D426602575C6}" type="presOf" srcId="{CD718750-FC58-4917-846C-C87C5B2DC6AD}" destId="{BB89B88C-89C4-4B67-863D-83D334B21845}" srcOrd="0" destOrd="0" presId="urn:microsoft.com/office/officeart/2018/2/layout/IconVerticalSolidList"/>
    <dgm:cxn modelId="{9643FAFA-962A-4AB1-B135-551AA715FB42}" srcId="{9E104E9E-A81C-4381-ACC9-B31677EC93E1}" destId="{CD718750-FC58-4917-846C-C87C5B2DC6AD}" srcOrd="0" destOrd="0" parTransId="{D5A0DD48-E453-4ABF-A121-2F135171E411}" sibTransId="{2A84B69A-E177-4231-BB52-B3155D420AF9}"/>
    <dgm:cxn modelId="{FF813E33-775C-4105-97F4-7FEF651DAB92}" type="presParOf" srcId="{8386EBAD-DD2E-4835-B136-EA6996E5C19E}" destId="{1250BD46-6432-4AAD-AC7C-CEECE4672DD0}" srcOrd="0" destOrd="0" presId="urn:microsoft.com/office/officeart/2018/2/layout/IconVerticalSolidList"/>
    <dgm:cxn modelId="{72260770-005F-4594-9DB2-78F54D65278A}" type="presParOf" srcId="{1250BD46-6432-4AAD-AC7C-CEECE4672DD0}" destId="{03CA26EB-3BC9-4532-865D-F238A4982C58}" srcOrd="0" destOrd="0" presId="urn:microsoft.com/office/officeart/2018/2/layout/IconVerticalSolidList"/>
    <dgm:cxn modelId="{4D8F929C-3D5B-49D1-8DB4-E5ED5F8807D2}" type="presParOf" srcId="{1250BD46-6432-4AAD-AC7C-CEECE4672DD0}" destId="{CBAF2CB7-69CD-4053-8704-2797C090DA37}" srcOrd="1" destOrd="0" presId="urn:microsoft.com/office/officeart/2018/2/layout/IconVerticalSolidList"/>
    <dgm:cxn modelId="{6C3B05AE-8586-4904-BB04-A5C1AC51EAF7}" type="presParOf" srcId="{1250BD46-6432-4AAD-AC7C-CEECE4672DD0}" destId="{ED3F70CD-D681-4AC7-9CA2-003F80F3EC0B}" srcOrd="2" destOrd="0" presId="urn:microsoft.com/office/officeart/2018/2/layout/IconVerticalSolidList"/>
    <dgm:cxn modelId="{5AC34E94-32A4-4362-915E-55B8069E096F}" type="presParOf" srcId="{1250BD46-6432-4AAD-AC7C-CEECE4672DD0}" destId="{BB89B88C-89C4-4B67-863D-83D334B2184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A26EB-3BC9-4532-865D-F238A4982C58}">
      <dsp:nvSpPr>
        <dsp:cNvPr id="0" name=""/>
        <dsp:cNvSpPr/>
      </dsp:nvSpPr>
      <dsp:spPr>
        <a:xfrm>
          <a:off x="-71701" y="1527682"/>
          <a:ext cx="10515600" cy="1302158"/>
        </a:xfrm>
        <a:prstGeom prst="roundRect">
          <a:avLst>
            <a:gd name="adj" fmla="val 10000"/>
          </a:avLst>
        </a:prstGeom>
        <a:solidFill>
          <a:srgbClr val="7030A0"/>
        </a:solidFill>
        <a:ln>
          <a:noFill/>
        </a:ln>
        <a:effectLst/>
      </dsp:spPr>
      <dsp:style>
        <a:lnRef idx="0">
          <a:scrgbClr r="0" g="0" b="0"/>
        </a:lnRef>
        <a:fillRef idx="1">
          <a:scrgbClr r="0" g="0" b="0"/>
        </a:fillRef>
        <a:effectRef idx="0">
          <a:scrgbClr r="0" g="0" b="0"/>
        </a:effectRef>
        <a:fontRef idx="minor"/>
      </dsp:style>
    </dsp:sp>
    <dsp:sp modelId="{CBAF2CB7-69CD-4053-8704-2797C090DA37}">
      <dsp:nvSpPr>
        <dsp:cNvPr id="0" name=""/>
        <dsp:cNvSpPr/>
      </dsp:nvSpPr>
      <dsp:spPr>
        <a:xfrm>
          <a:off x="322200" y="1820668"/>
          <a:ext cx="716187" cy="716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89B88C-89C4-4B67-863D-83D334B21845}">
      <dsp:nvSpPr>
        <dsp:cNvPr id="0" name=""/>
        <dsp:cNvSpPr/>
      </dsp:nvSpPr>
      <dsp:spPr>
        <a:xfrm>
          <a:off x="1285944" y="1527682"/>
          <a:ext cx="9301357" cy="1302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812" tIns="137812" rIns="137812" bIns="137812" numCol="1" spcCol="1270" anchor="ctr" anchorCtr="0">
          <a:noAutofit/>
        </a:bodyPr>
        <a:lstStyle/>
        <a:p>
          <a:pPr marL="0" lvl="0" indent="0" algn="l" defTabSz="933450">
            <a:lnSpc>
              <a:spcPct val="100000"/>
            </a:lnSpc>
            <a:spcBef>
              <a:spcPct val="0"/>
            </a:spcBef>
            <a:spcAft>
              <a:spcPct val="35000"/>
            </a:spcAft>
            <a:buNone/>
          </a:pPr>
          <a:r>
            <a:rPr lang="zh-CN" sz="2100" b="0" i="0" kern="1200" baseline="0" dirty="0"/>
            <a:t>□ </a:t>
          </a:r>
          <a:r>
            <a:rPr lang="en-US" altLang="zh-CN" sz="2100" b="0" i="0" kern="1200" baseline="0" dirty="0">
              <a:latin typeface="Novecento wide Bold" panose="00000805000000000000"/>
            </a:rPr>
            <a:t>We </a:t>
          </a:r>
          <a:r>
            <a:rPr lang="x-none" sz="2100" kern="1200" dirty="0"/>
            <a:t>proposes a new </a:t>
          </a:r>
          <a:r>
            <a:rPr lang="en-US" sz="2100" kern="1200" dirty="0"/>
            <a:t>MEMS </a:t>
          </a:r>
          <a:r>
            <a:rPr lang="x-none" sz="2100" kern="1200" dirty="0"/>
            <a:t>gas sensing structure using the </a:t>
          </a:r>
          <a:r>
            <a:rPr lang="en-US" sz="2100" kern="1200" dirty="0"/>
            <a:t>dynamic</a:t>
          </a:r>
          <a:r>
            <a:rPr lang="x-none" sz="2100" kern="1200" dirty="0"/>
            <a:t> response of an </a:t>
          </a:r>
          <a:r>
            <a:rPr lang="en-US" sz="2100" kern="1200" dirty="0" err="1"/>
            <a:t>AlN</a:t>
          </a:r>
          <a:r>
            <a:rPr lang="en-US" sz="2100" kern="1200" dirty="0"/>
            <a:t>-</a:t>
          </a:r>
          <a:r>
            <a:rPr lang="x-none" sz="2100" kern="1200" dirty="0"/>
            <a:t>piezoelectric-</a:t>
          </a:r>
          <a:r>
            <a:rPr lang="en-US" sz="2100" kern="1200" dirty="0"/>
            <a:t>based weakly </a:t>
          </a:r>
          <a:r>
            <a:rPr lang="x-none" sz="2100" kern="1200" dirty="0"/>
            <a:t>coupled resonator</a:t>
          </a:r>
          <a:r>
            <a:rPr lang="en-US" sz="2100" kern="1200" dirty="0"/>
            <a:t>,</a:t>
          </a:r>
          <a:r>
            <a:rPr lang="en-US" altLang="zh-CN" sz="2100" b="0" i="0" kern="1200" baseline="0" dirty="0">
              <a:latin typeface="Novecento wide Bold" panose="00000805000000000000"/>
            </a:rPr>
            <a:t> related to the environmental monitoring and IoT applications.</a:t>
          </a:r>
          <a:endParaRPr lang="en-US" sz="2100" kern="1200" dirty="0">
            <a:latin typeface="Novecento wide Bold" panose="00000805000000000000"/>
          </a:endParaRPr>
        </a:p>
      </dsp:txBody>
      <dsp:txXfrm>
        <a:off x="1285944" y="1527682"/>
        <a:ext cx="9301357" cy="13021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75219-D019-4CB9-9EC5-C3225B06CCB8}" type="datetimeFigureOut">
              <a:rPr lang="zh-CN" altLang="en-US" smtClean="0"/>
              <a:t>2023/11/1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DE9C7-2042-4EA7-B8F4-8EB338660A89}" type="slidenum">
              <a:rPr lang="zh-CN" altLang="en-US" smtClean="0"/>
              <a:t>‹#›</a:t>
            </a:fld>
            <a:endParaRPr lang="zh-CN" altLang="en-US"/>
          </a:p>
        </p:txBody>
      </p:sp>
    </p:spTree>
    <p:extLst>
      <p:ext uri="{BB962C8B-B14F-4D97-AF65-F5344CB8AC3E}">
        <p14:creationId xmlns:p14="http://schemas.microsoft.com/office/powerpoint/2010/main" val="3121168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Before I start the main content, I would like to give the structure of my presentation. Firstly, I will introduce some background about the MEMS technique and how they are using in Electric Vehicles, and give our</a:t>
            </a:r>
            <a:r>
              <a:rPr lang="zh-CN" altLang="en-US" dirty="0"/>
              <a:t> </a:t>
            </a:r>
            <a:r>
              <a:rPr lang="en-US" altLang="zh-CN" dirty="0"/>
              <a:t>motivation of the project. After that, I will show the sensor structure and methodology. Then, I will show the experiment setup and some preliminary results. At last, I will conclude the whole research.</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69430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I would like to conclude our research. Firstly,</a:t>
            </a:r>
            <a:r>
              <a:rPr lang="en-US" altLang="zh-CN" sz="1200" dirty="0">
                <a:latin typeface="Novecento wide Bold" panose="00000805000000000000"/>
              </a:rPr>
              <a:t> we proposed a new gas sensing structure using the dynamic response of an </a:t>
            </a:r>
            <a:r>
              <a:rPr lang="en-US" altLang="zh-CN" sz="1200" dirty="0" err="1">
                <a:latin typeface="Novecento wide Bold" panose="00000805000000000000"/>
              </a:rPr>
              <a:t>AlN</a:t>
            </a:r>
            <a:r>
              <a:rPr lang="en-US" altLang="zh-CN" sz="1200" dirty="0">
                <a:latin typeface="Novecento wide Bold" panose="00000805000000000000"/>
              </a:rPr>
              <a:t>-piezoelectric-based weakly coupled resonator is proposed both in theoretical analysis and experiment</a:t>
            </a:r>
            <a:r>
              <a:rPr lang="en-US" altLang="zh-CN" sz="1200" kern="0" dirty="0">
                <a:effectLst/>
                <a:latin typeface="Novecento wide Bold" panose="00000805000000000000"/>
                <a:ea typeface="宋体" panose="02010600030101010101" pitchFamily="2" charset="-122"/>
              </a:rPr>
              <a:t>.</a:t>
            </a:r>
            <a:r>
              <a:rPr lang="en-US" altLang="zh-CN" sz="1200" kern="0" dirty="0">
                <a:solidFill>
                  <a:prstClr val="black"/>
                </a:solidFill>
                <a:latin typeface="Novecento wide Bold" panose="00000805000000000000"/>
                <a:ea typeface="宋体" panose="02010600030101010101" pitchFamily="2" charset="-122"/>
              </a:rPr>
              <a:t> The experiment result fits the theoretical simulations perfectly</a:t>
            </a:r>
            <a:r>
              <a:rPr lang="en-US" altLang="zh-CN" sz="1200" kern="0" dirty="0">
                <a:effectLst/>
                <a:latin typeface="Novecento wide Bold" panose="00000805000000000000"/>
                <a:ea typeface="宋体" panose="02010600030101010101" pitchFamily="2" charset="-122"/>
              </a:rPr>
              <a:t>.</a:t>
            </a:r>
            <a:r>
              <a:rPr lang="en-US" altLang="zh-CN" dirty="0"/>
              <a:t> Then, the </a:t>
            </a:r>
            <a:r>
              <a:rPr lang="en-US" altLang="zh-CN" sz="1200" dirty="0">
                <a:latin typeface="Novecento wide Bold" panose="00000805000000000000"/>
              </a:rPr>
              <a:t>Helium sensing</a:t>
            </a:r>
            <a:r>
              <a:rPr lang="en-US" altLang="zh-CN" sz="1200" dirty="0">
                <a:solidFill>
                  <a:prstClr val="black"/>
                </a:solidFill>
                <a:latin typeface="Novecento wide Bold" panose="00000805000000000000"/>
              </a:rPr>
              <a:t> experiment shows highly linear and sensitivity results. In the future, we will focus on multi-gas sensing on single coupled structure through introducing another sensing technique (i.e. coating technique) on cantilever.</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3550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Recently, </a:t>
            </a:r>
            <a:r>
              <a:rPr lang="en-US" altLang="zh-CN" b="0" i="0" dirty="0">
                <a:solidFill>
                  <a:srgbClr val="EA4335"/>
                </a:solidFill>
                <a:effectLst/>
                <a:latin typeface="arial" panose="020B0604020202020204" pitchFamily="34" charset="0"/>
              </a:rPr>
              <a:t>a new technique named </a:t>
            </a:r>
            <a:r>
              <a:rPr lang="en-US" altLang="zh-CN" sz="1200" dirty="0">
                <a:latin typeface="Novecento wide Bold" panose="00000805000000000000"/>
              </a:rPr>
              <a:t>Micro-Electro-Mechanical-System (MEMS) techniques is proven to give high performance in sensing applications</a:t>
            </a:r>
            <a:r>
              <a:rPr lang="en-US" altLang="zh-CN" dirty="0"/>
              <a:t>. This kind of sensors are quite small with</a:t>
            </a:r>
            <a:r>
              <a:rPr lang="en-US" altLang="zh-CN" sz="1200" dirty="0">
                <a:effectLst/>
                <a:latin typeface="Times New Roman" panose="02020603050405020304" pitchFamily="18" charset="0"/>
                <a:ea typeface="Times New Roman" panose="02020603050405020304" pitchFamily="18" charset="0"/>
              </a:rPr>
              <a:t> high sensitivity, low power consumption, and long-term stability. Hence, </a:t>
            </a:r>
            <a:r>
              <a:rPr lang="en-GB" altLang="zh-CN" dirty="0"/>
              <a:t>the demand for MEMS sensors is ever-increasing in last 10 years and will keep rising in future.</a:t>
            </a:r>
            <a:r>
              <a:rPr lang="en-US" altLang="zh-CN" sz="1200" dirty="0">
                <a:effectLst/>
                <a:latin typeface="Times New Roman" panose="02020603050405020304" pitchFamily="18" charset="0"/>
                <a:ea typeface="Times New Roman" panose="02020603050405020304" pitchFamily="18" charset="0"/>
              </a:rPr>
              <a:t> </a:t>
            </a:r>
            <a:endParaRPr lang="zh-CN" altLang="en-US" dirty="0"/>
          </a:p>
        </p:txBody>
      </p:sp>
      <p:sp>
        <p:nvSpPr>
          <p:cNvPr id="4" name="灯片编号占位符 3"/>
          <p:cNvSpPr>
            <a:spLocks noGrp="1"/>
          </p:cNvSpPr>
          <p:nvPr>
            <p:ph type="sldNum" sz="quarter" idx="5"/>
          </p:nvPr>
        </p:nvSpPr>
        <p:spPr/>
        <p:txBody>
          <a:bodyPr/>
          <a:lstStyle/>
          <a:p>
            <a:fld id="{77F0C04C-627B-4ED0-87ED-ACF4C8330D9F}" type="slidenum">
              <a:rPr lang="zh-CN" altLang="en-US" smtClean="0"/>
              <a:t>3</a:t>
            </a:fld>
            <a:endParaRPr lang="zh-CN" altLang="en-US"/>
          </a:p>
        </p:txBody>
      </p:sp>
    </p:spTree>
    <p:extLst>
      <p:ext uri="{BB962C8B-B14F-4D97-AF65-F5344CB8AC3E}">
        <p14:creationId xmlns:p14="http://schemas.microsoft.com/office/powerpoint/2010/main" val="68997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Among many types of MEMS sensor, the MEMS gas sensor receives remarkable success. Numerous sensor structures had been developed and here are several pro</a:t>
            </a:r>
            <a:r>
              <a:rPr lang="en-GB" altLang="zh-CN" dirty="0" err="1"/>
              <a:t>mising</a:t>
            </a:r>
            <a:r>
              <a:rPr lang="en-US" altLang="zh-CN" dirty="0"/>
              <a:t> examples from the literature. This is a </a:t>
            </a:r>
            <a:r>
              <a:rPr lang="en-US" altLang="zh-CN" sz="1200" dirty="0">
                <a:latin typeface="Novecento wide Bold" panose="00000805000000000000"/>
              </a:rPr>
              <a:t>Micro-Gravimetric Gas Sensor, this kind of gas sensor usually utilizes the coating which could absorb the target gas, this will lead to the mass perturbation on the structure. Hence changing the parameters such as resonance frequency for sensing. Another proven technique could be the thermal conductivity gas sensing technique, this gas sensor is designed to detect the environment temperature variation due to the change of the ambient thermal conductivity. </a:t>
            </a:r>
            <a:endParaRPr lang="zh-CN" altLang="en-US" dirty="0"/>
          </a:p>
        </p:txBody>
      </p:sp>
      <p:sp>
        <p:nvSpPr>
          <p:cNvPr id="4" name="灯片编号占位符 3"/>
          <p:cNvSpPr>
            <a:spLocks noGrp="1"/>
          </p:cNvSpPr>
          <p:nvPr>
            <p:ph type="sldNum" sz="quarter" idx="5"/>
          </p:nvPr>
        </p:nvSpPr>
        <p:spPr/>
        <p:txBody>
          <a:bodyPr/>
          <a:lstStyle/>
          <a:p>
            <a:fld id="{77F0C04C-627B-4ED0-87ED-ACF4C8330D9F}" type="slidenum">
              <a:rPr lang="zh-CN" altLang="en-US" smtClean="0"/>
              <a:t>4</a:t>
            </a:fld>
            <a:endParaRPr lang="zh-CN" altLang="en-US"/>
          </a:p>
        </p:txBody>
      </p:sp>
    </p:spTree>
    <p:extLst>
      <p:ext uri="{BB962C8B-B14F-4D97-AF65-F5344CB8AC3E}">
        <p14:creationId xmlns:p14="http://schemas.microsoft.com/office/powerpoint/2010/main" val="689974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During our research, we </a:t>
            </a:r>
            <a:r>
              <a:rPr lang="x-none" altLang="zh-CN" dirty="0"/>
              <a:t>proposes a new </a:t>
            </a:r>
            <a:r>
              <a:rPr lang="en-US" altLang="zh-CN" dirty="0"/>
              <a:t>MEMS </a:t>
            </a:r>
            <a:r>
              <a:rPr lang="x-none" altLang="zh-CN" dirty="0"/>
              <a:t>gas sensing structure using the </a:t>
            </a:r>
            <a:r>
              <a:rPr lang="en-US" altLang="zh-CN" dirty="0"/>
              <a:t>dynamic</a:t>
            </a:r>
            <a:r>
              <a:rPr lang="x-none" altLang="zh-CN" dirty="0"/>
              <a:t> response of an </a:t>
            </a:r>
            <a:r>
              <a:rPr lang="en-US" altLang="zh-CN" dirty="0" err="1"/>
              <a:t>AlN</a:t>
            </a:r>
            <a:r>
              <a:rPr lang="en-US" altLang="zh-CN" dirty="0"/>
              <a:t>-</a:t>
            </a:r>
            <a:r>
              <a:rPr lang="x-none" altLang="zh-CN" dirty="0"/>
              <a:t>piezoelectric-</a:t>
            </a:r>
            <a:r>
              <a:rPr lang="en-US" altLang="zh-CN" dirty="0"/>
              <a:t>based weakly </a:t>
            </a:r>
            <a:r>
              <a:rPr lang="x-none" altLang="zh-CN" dirty="0"/>
              <a:t>coupled resonator</a:t>
            </a:r>
            <a:r>
              <a:rPr lang="en-US" altLang="zh-CN" dirty="0"/>
              <a:t>. Such a gas sensor will be a perfect solution for the environmental monitoring and other IoT applications.</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0264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This in the main structure of my sensor. This gas sensor comprises a cantilever and a </a:t>
            </a:r>
            <a:r>
              <a:rPr kumimoji="0" lang="en-US" altLang="zh-CN" sz="1200" b="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bridge r</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esonator represents as orange bars. A thin coupling beam, which is brown bar, weakly couples both resonators. The external AC actuation will be provided on the </a:t>
            </a:r>
            <a:r>
              <a:rPr kumimoji="0" lang="en-US" altLang="zh-CN" sz="1200" b="0" i="0" u="none" strike="noStrike" kern="1200" cap="none" spc="0" normalizeH="0" baseline="0" noProof="0" dirty="0" err="1">
                <a:ln>
                  <a:noFill/>
                </a:ln>
                <a:solidFill>
                  <a:prstClr val="black"/>
                </a:solidFill>
                <a:effectLst/>
                <a:uLnTx/>
                <a:uFillTx/>
                <a:latin typeface="Novecento wide Bold" panose="00000805000000000000"/>
                <a:ea typeface="微软雅黑" panose="020B0503020204020204" pitchFamily="34" charset="-122"/>
                <a:cs typeface="+mn-cs"/>
              </a:rPr>
              <a:t>AlN</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rPr>
              <a:t> piezoelectric layer and lead to the periodic deformation, therefore generate the vibration of whole system. An electrothermal voltage Vth is provided to heat the bridge resonator and tune the resonance frequency. </a:t>
            </a:r>
            <a:r>
              <a:rPr lang="en-US" altLang="zh-CN" b="0" i="0" dirty="0">
                <a:solidFill>
                  <a:srgbClr val="000000"/>
                </a:solidFill>
                <a:effectLst/>
                <a:latin typeface="Calibri" panose="020F0502020204030204" pitchFamily="34" charset="0"/>
              </a:rPr>
              <a:t>The thermal conductivity sensing technique is used here, which means that if the heated bridge contacts the high thermal conductivity gas like Helium, the bridge will be cooled down due to convection and the stiffness will be changed and influence the resonance frequency. The under graph </a:t>
            </a:r>
            <a:r>
              <a:rPr lang="en-US" altLang="zh-CN" b="0" i="0">
                <a:solidFill>
                  <a:srgbClr val="000000"/>
                </a:solidFill>
                <a:effectLst/>
                <a:latin typeface="Calibri" panose="020F0502020204030204" pitchFamily="34" charset="0"/>
              </a:rPr>
              <a:t>shows the first </a:t>
            </a:r>
            <a:r>
              <a:rPr lang="en-US" altLang="zh-CN" b="0" i="0" dirty="0">
                <a:solidFill>
                  <a:srgbClr val="000000"/>
                </a:solidFill>
                <a:effectLst/>
                <a:latin typeface="Calibri" panose="020F0502020204030204" pitchFamily="34" charset="0"/>
              </a:rPr>
              <a:t>two global modeshapes discussed in the experiment.</a:t>
            </a:r>
            <a:endParaRPr kumimoji="0" lang="en-US" altLang="zh-CN" sz="1200" b="0" i="0" u="none" strike="noStrike" kern="1200" cap="none" spc="0" normalizeH="0" baseline="0" noProof="0" dirty="0">
              <a:ln>
                <a:noFill/>
              </a:ln>
              <a:solidFill>
                <a:prstClr val="black"/>
              </a:solidFill>
              <a:effectLst/>
              <a:uLnTx/>
              <a:uFillTx/>
              <a:latin typeface="Novecento wide Bold" panose="00000805000000000000"/>
              <a:ea typeface="微软雅黑" panose="020B0503020204020204" pitchFamily="34" charset="-122"/>
              <a:cs typeface="+mn-cs"/>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6582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0" dirty="0">
                <a:effectLst/>
                <a:latin typeface="Times New Roman" panose="02020603050405020304" pitchFamily="18" charset="0"/>
                <a:ea typeface="宋体" panose="02010600030101010101" pitchFamily="2" charset="-122"/>
              </a:rPr>
              <a:t>Here are our experiment setup. </a:t>
            </a:r>
            <a:r>
              <a:rPr lang="x-none" altLang="zh-CN" sz="1800" spc="-5" dirty="0">
                <a:effectLst/>
                <a:latin typeface="Times New Roman" panose="02020603050405020304" pitchFamily="18" charset="0"/>
                <a:ea typeface="宋体" panose="02010600030101010101" pitchFamily="2" charset="-122"/>
              </a:rPr>
              <a:t>The MEMS device is placed in the reaction chamber, which is equipped with ports connected to the signal</a:t>
            </a:r>
            <a:r>
              <a:rPr lang="en-US" altLang="zh-CN" sz="1800" spc="-5" dirty="0">
                <a:effectLst/>
                <a:latin typeface="Times New Roman" panose="02020603050405020304" pitchFamily="18" charset="0"/>
                <a:ea typeface="宋体" panose="02010600030101010101" pitchFamily="2" charset="-122"/>
              </a:rPr>
              <a:t> generator, at</a:t>
            </a:r>
            <a:r>
              <a:rPr lang="x-none" altLang="zh-CN" sz="1800" spc="-5" dirty="0">
                <a:effectLst/>
                <a:latin typeface="Times New Roman" panose="02020603050405020304" pitchFamily="18" charset="0"/>
                <a:ea typeface="宋体" panose="02010600030101010101" pitchFamily="2" charset="-122"/>
              </a:rPr>
              <a:t> atmospheric pressure and room temperature. T</a:t>
            </a:r>
            <a:r>
              <a:rPr lang="en-US" altLang="zh-CN" sz="1800" spc="-5" dirty="0" err="1">
                <a:effectLst/>
                <a:latin typeface="Times New Roman" panose="02020603050405020304" pitchFamily="18" charset="0"/>
                <a:ea typeface="宋体" panose="02010600030101010101" pitchFamily="2" charset="-122"/>
              </a:rPr>
              <a:t>hree</a:t>
            </a:r>
            <a:r>
              <a:rPr lang="x-none" altLang="zh-CN" sz="1800" spc="-5" dirty="0">
                <a:effectLst/>
                <a:latin typeface="Times New Roman" panose="02020603050405020304" pitchFamily="18" charset="0"/>
                <a:ea typeface="宋体" panose="02010600030101010101" pitchFamily="2" charset="-122"/>
              </a:rPr>
              <a:t> gas bottles, which contain Nitrogen</a:t>
            </a:r>
            <a:r>
              <a:rPr lang="en-US" altLang="zh-CN" sz="1800" spc="-5" dirty="0">
                <a:effectLst/>
                <a:latin typeface="Times New Roman" panose="02020603050405020304" pitchFamily="18" charset="0"/>
                <a:ea typeface="宋体" panose="02010600030101010101" pitchFamily="2" charset="-122"/>
              </a:rPr>
              <a:t> and</a:t>
            </a:r>
            <a:r>
              <a:rPr lang="x-none" altLang="zh-CN" sz="1800" spc="-5" dirty="0">
                <a:effectLst/>
                <a:latin typeface="Times New Roman" panose="02020603050405020304" pitchFamily="18" charset="0"/>
                <a:ea typeface="宋体" panose="02010600030101010101" pitchFamily="2" charset="-122"/>
              </a:rPr>
              <a:t> Helium, respectively, provide the gas input </a:t>
            </a:r>
            <a:r>
              <a:rPr lang="en-GB" altLang="zh-CN" sz="1800" spc="-5" dirty="0">
                <a:effectLst/>
                <a:latin typeface="Times New Roman" panose="02020603050405020304" pitchFamily="18" charset="0"/>
                <a:ea typeface="宋体" panose="02010600030101010101" pitchFamily="2" charset="-122"/>
              </a:rPr>
              <a:t>in</a:t>
            </a:r>
            <a:r>
              <a:rPr lang="x-none" altLang="zh-CN" sz="1800" spc="-5" dirty="0">
                <a:effectLst/>
                <a:latin typeface="Times New Roman" panose="02020603050405020304" pitchFamily="18" charset="0"/>
                <a:ea typeface="宋体" panose="02010600030101010101" pitchFamily="2" charset="-122"/>
              </a:rPr>
              <a:t> the experiment.</a:t>
            </a:r>
            <a:r>
              <a:rPr lang="en-US" altLang="zh-CN" sz="1800" spc="-5" dirty="0">
                <a:effectLst/>
                <a:latin typeface="Times New Roman" panose="02020603050405020304" pitchFamily="18" charset="0"/>
                <a:ea typeface="宋体" panose="02010600030101010101" pitchFamily="2" charset="-122"/>
              </a:rPr>
              <a:t> Here the N</a:t>
            </a:r>
            <a:r>
              <a:rPr lang="x-none" altLang="zh-CN" sz="1800" spc="-5" dirty="0">
                <a:effectLst/>
                <a:latin typeface="Times New Roman" panose="02020603050405020304" pitchFamily="18" charset="0"/>
                <a:ea typeface="宋体" panose="02010600030101010101" pitchFamily="2" charset="-122"/>
              </a:rPr>
              <a:t>itrogen is the </a:t>
            </a:r>
            <a:r>
              <a:rPr lang="en-US" altLang="zh-CN" sz="1800" spc="-5" dirty="0">
                <a:effectLst/>
                <a:latin typeface="Times New Roman" panose="02020603050405020304" pitchFamily="18" charset="0"/>
                <a:ea typeface="宋体" panose="02010600030101010101" pitchFamily="2" charset="-122"/>
              </a:rPr>
              <a:t>carrier</a:t>
            </a:r>
            <a:r>
              <a:rPr lang="x-none" altLang="zh-CN" sz="1800" spc="-5" dirty="0">
                <a:effectLst/>
                <a:latin typeface="Times New Roman" panose="02020603050405020304" pitchFamily="18" charset="0"/>
                <a:ea typeface="宋体" panose="02010600030101010101" pitchFamily="2" charset="-122"/>
              </a:rPr>
              <a:t> gas while Helium</a:t>
            </a:r>
            <a:r>
              <a:rPr lang="en-US" altLang="zh-CN" sz="1800" spc="-5" dirty="0">
                <a:effectLst/>
                <a:latin typeface="Times New Roman" panose="02020603050405020304" pitchFamily="18" charset="0"/>
                <a:ea typeface="宋体" panose="02010600030101010101" pitchFamily="2" charset="-122"/>
              </a:rPr>
              <a:t> </a:t>
            </a:r>
            <a:r>
              <a:rPr lang="x-none" altLang="zh-CN" sz="1800" spc="-5" dirty="0">
                <a:effectLst/>
                <a:latin typeface="Times New Roman" panose="02020603050405020304" pitchFamily="18" charset="0"/>
                <a:ea typeface="宋体" panose="02010600030101010101" pitchFamily="2" charset="-122"/>
              </a:rPr>
              <a:t>is the target gas in this experiment</a:t>
            </a:r>
            <a:r>
              <a:rPr lang="en-US" altLang="zh-CN" sz="1800" spc="-5" dirty="0">
                <a:effectLst/>
                <a:latin typeface="Times New Roman" panose="02020603050405020304" pitchFamily="18" charset="0"/>
                <a:ea typeface="宋体" panose="02010600030101010101" pitchFamily="2" charset="-122"/>
              </a:rPr>
              <a:t>.</a:t>
            </a:r>
            <a:r>
              <a:rPr lang="x-none" altLang="zh-CN" sz="1800" spc="-5" dirty="0">
                <a:effectLst/>
                <a:latin typeface="Times New Roman" panose="02020603050405020304" pitchFamily="18" charset="0"/>
                <a:ea typeface="宋体" panose="02010600030101010101" pitchFamily="2" charset="-122"/>
              </a:rPr>
              <a:t> The mass flow controllers </a:t>
            </a:r>
            <a:r>
              <a:rPr lang="en-US" altLang="zh-CN" sz="1800" spc="-5" dirty="0">
                <a:effectLst/>
                <a:latin typeface="Times New Roman" panose="02020603050405020304" pitchFamily="18" charset="0"/>
                <a:ea typeface="宋体" panose="02010600030101010101" pitchFamily="2" charset="-122"/>
              </a:rPr>
              <a:t>which directly connected to the gas bottles </a:t>
            </a:r>
            <a:r>
              <a:rPr lang="x-none" altLang="zh-CN" sz="1800" spc="-5" dirty="0">
                <a:effectLst/>
                <a:latin typeface="Times New Roman" panose="02020603050405020304" pitchFamily="18" charset="0"/>
                <a:ea typeface="宋体" panose="02010600030101010101" pitchFamily="2" charset="-122"/>
              </a:rPr>
              <a:t>are used to control the flow values of </a:t>
            </a:r>
            <a:r>
              <a:rPr lang="en-US" altLang="zh-CN" sz="1800" spc="-5" dirty="0">
                <a:effectLst/>
                <a:latin typeface="Times New Roman" panose="02020603050405020304" pitchFamily="18" charset="0"/>
                <a:ea typeface="宋体" panose="02010600030101010101" pitchFamily="2" charset="-122"/>
              </a:rPr>
              <a:t>the </a:t>
            </a:r>
            <a:r>
              <a:rPr lang="x-none" altLang="zh-CN" sz="1800" spc="-5" dirty="0">
                <a:effectLst/>
                <a:latin typeface="Times New Roman" panose="02020603050405020304" pitchFamily="18" charset="0"/>
                <a:ea typeface="宋体" panose="02010600030101010101" pitchFamily="2" charset="-122"/>
              </a:rPr>
              <a:t>two gases hence adjusting the gas concentration in the chamber. </a:t>
            </a:r>
            <a:r>
              <a:rPr lang="en-US" altLang="zh-CN" sz="1800" spc="-5" dirty="0">
                <a:effectLst/>
                <a:latin typeface="Times New Roman" panose="02020603050405020304" pitchFamily="18" charset="0"/>
                <a:ea typeface="宋体" panose="02010600030101010101" pitchFamily="2" charset="-122"/>
              </a:rPr>
              <a:t>A laser vibrometer is adopted to monitor the motion of the sensor and we used </a:t>
            </a:r>
            <a:r>
              <a:rPr lang="en-US" altLang="zh-CN" sz="1800" spc="-5" dirty="0" err="1">
                <a:effectLst/>
                <a:latin typeface="Times New Roman" panose="02020603050405020304" pitchFamily="18" charset="0"/>
                <a:ea typeface="宋体" panose="02010600030101010101" pitchFamily="2" charset="-122"/>
              </a:rPr>
              <a:t>Matlab</a:t>
            </a:r>
            <a:r>
              <a:rPr lang="en-US" altLang="zh-CN" sz="1800" spc="-5" dirty="0">
                <a:effectLst/>
                <a:latin typeface="Times New Roman" panose="02020603050405020304" pitchFamily="18" charset="0"/>
                <a:ea typeface="宋体" panose="02010600030101010101" pitchFamily="2" charset="-122"/>
              </a:rPr>
              <a:t> to process the raw data from vibrometer. The right figure shows the SEM photo of the multi-sensor.</a:t>
            </a:r>
            <a:endParaRPr lang="zh-CN" altLang="zh-CN" sz="1800" spc="-5" dirty="0">
              <a:effectLst/>
              <a:latin typeface="Times New Roman" panose="02020603050405020304" pitchFamily="18" charset="0"/>
              <a:ea typeface="宋体" panose="02010600030101010101" pitchFamily="2" charset="-122"/>
            </a:endParaRP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45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solidFill>
                  <a:prstClr val="black"/>
                </a:solidFill>
                <a:latin typeface="Novecento wide Bold" panose="00000805000000000000"/>
                <a:ea typeface="等线" panose="02010600030101010101" pitchFamily="2" charset="-122"/>
              </a:rPr>
              <a:t>As we introduced before, the external DC voltage is used to tune the resonance frequency. In the frequency response, </a:t>
            </a:r>
            <a:r>
              <a:rPr lang="en-GB" altLang="zh-CN" sz="1800" kern="0" dirty="0">
                <a:effectLst/>
                <a:latin typeface="Times New Roman" panose="02020603050405020304" pitchFamily="18" charset="0"/>
                <a:ea typeface="宋体" panose="02010600030101010101" pitchFamily="2" charset="-122"/>
              </a:rPr>
              <a:t>the 1</a:t>
            </a:r>
            <a:r>
              <a:rPr lang="en-GB" altLang="zh-CN" sz="1800" kern="0" baseline="30000" dirty="0">
                <a:effectLst/>
                <a:latin typeface="Times New Roman" panose="02020603050405020304" pitchFamily="18" charset="0"/>
                <a:ea typeface="宋体" panose="02010600030101010101" pitchFamily="2" charset="-122"/>
              </a:rPr>
              <a:t>st</a:t>
            </a:r>
            <a:r>
              <a:rPr lang="en-GB" altLang="zh-CN" sz="1800" kern="0" dirty="0">
                <a:effectLst/>
                <a:latin typeface="Times New Roman" panose="02020603050405020304" pitchFamily="18" charset="0"/>
                <a:ea typeface="宋体" panose="02010600030101010101" pitchFamily="2" charset="-122"/>
              </a:rPr>
              <a:t> and 2</a:t>
            </a:r>
            <a:r>
              <a:rPr lang="en-GB" altLang="zh-CN" sz="1800" kern="0" baseline="30000" dirty="0">
                <a:effectLst/>
                <a:latin typeface="Times New Roman" panose="02020603050405020304" pitchFamily="18" charset="0"/>
                <a:ea typeface="宋体" panose="02010600030101010101" pitchFamily="2" charset="-122"/>
              </a:rPr>
              <a:t>nd</a:t>
            </a:r>
            <a:r>
              <a:rPr lang="en-GB" altLang="zh-CN" sz="1800" kern="0" dirty="0">
                <a:effectLst/>
                <a:latin typeface="Times New Roman" panose="02020603050405020304" pitchFamily="18" charset="0"/>
                <a:ea typeface="宋体" panose="02010600030101010101" pitchFamily="2" charset="-122"/>
              </a:rPr>
              <a:t> global modes are highlighted in red and blue colour bars, respectively. </a:t>
            </a:r>
            <a:r>
              <a:rPr lang="en-US" altLang="zh-CN" sz="1800" dirty="0">
                <a:solidFill>
                  <a:prstClr val="black"/>
                </a:solidFill>
                <a:latin typeface="Novecento wide Bold" panose="00000805000000000000"/>
                <a:ea typeface="等线" panose="02010600030101010101" pitchFamily="2" charset="-122"/>
              </a:rPr>
              <a:t> From the graph, we could find that the 1</a:t>
            </a:r>
            <a:r>
              <a:rPr lang="en-US" altLang="zh-CN" sz="1800" baseline="30000" dirty="0">
                <a:solidFill>
                  <a:prstClr val="black"/>
                </a:solidFill>
                <a:latin typeface="Novecento wide Bold" panose="00000805000000000000"/>
                <a:ea typeface="等线" panose="02010600030101010101" pitchFamily="2" charset="-122"/>
              </a:rPr>
              <a:t>st</a:t>
            </a:r>
            <a:r>
              <a:rPr lang="en-US" altLang="zh-CN" sz="1800" dirty="0">
                <a:solidFill>
                  <a:prstClr val="black"/>
                </a:solidFill>
                <a:latin typeface="Novecento wide Bold" panose="00000805000000000000"/>
                <a:ea typeface="等线" panose="02010600030101010101" pitchFamily="2" charset="-122"/>
              </a:rPr>
              <a:t> global mode keeps same while 2</a:t>
            </a:r>
            <a:r>
              <a:rPr lang="en-US" altLang="zh-CN" sz="1800" baseline="30000" dirty="0">
                <a:solidFill>
                  <a:prstClr val="black"/>
                </a:solidFill>
                <a:latin typeface="Novecento wide Bold" panose="00000805000000000000"/>
                <a:ea typeface="等线" panose="02010600030101010101" pitchFamily="2" charset="-122"/>
              </a:rPr>
              <a:t>nd</a:t>
            </a:r>
            <a:r>
              <a:rPr lang="en-US" altLang="zh-CN" sz="1800" dirty="0">
                <a:solidFill>
                  <a:prstClr val="black"/>
                </a:solidFill>
                <a:latin typeface="Novecento wide Bold" panose="00000805000000000000"/>
                <a:ea typeface="等线" panose="02010600030101010101" pitchFamily="2" charset="-122"/>
              </a:rPr>
              <a:t> global mode experiences the frequency shift. Before the buckling point at Vth=6.15V, the 1</a:t>
            </a:r>
            <a:r>
              <a:rPr lang="en-US" altLang="zh-CN" sz="1800" baseline="30000" dirty="0">
                <a:solidFill>
                  <a:prstClr val="black"/>
                </a:solidFill>
                <a:latin typeface="Novecento wide Bold" panose="00000805000000000000"/>
                <a:ea typeface="等线" panose="02010600030101010101" pitchFamily="2" charset="-122"/>
              </a:rPr>
              <a:t>st</a:t>
            </a:r>
            <a:r>
              <a:rPr lang="en-US" altLang="zh-CN" sz="1800" dirty="0">
                <a:solidFill>
                  <a:prstClr val="black"/>
                </a:solidFill>
                <a:latin typeface="Novecento wide Bold" panose="00000805000000000000"/>
                <a:ea typeface="等线" panose="02010600030101010101" pitchFamily="2" charset="-122"/>
              </a:rPr>
              <a:t> global modes resonance frequency is decreased. After buckling point, the 1</a:t>
            </a:r>
            <a:r>
              <a:rPr lang="en-US" altLang="zh-CN" sz="1800" baseline="30000" dirty="0">
                <a:solidFill>
                  <a:prstClr val="black"/>
                </a:solidFill>
                <a:latin typeface="Novecento wide Bold" panose="00000805000000000000"/>
                <a:ea typeface="等线" panose="02010600030101010101" pitchFamily="2" charset="-122"/>
              </a:rPr>
              <a:t>st</a:t>
            </a:r>
            <a:r>
              <a:rPr lang="en-US" altLang="zh-CN" sz="1800" dirty="0">
                <a:solidFill>
                  <a:prstClr val="black"/>
                </a:solidFill>
                <a:latin typeface="Novecento wide Bold" panose="00000805000000000000"/>
                <a:ea typeface="等线" panose="02010600030101010101" pitchFamily="2" charset="-122"/>
              </a:rPr>
              <a:t> global mode resonance frequency is increased due to the deformation of the resonant bridge.  The veering point is found at Vth=4.49V and 6.91V where two global modes exchanges the characteristic</a:t>
            </a:r>
            <a:r>
              <a:rPr lang="en-GB" altLang="zh-CN" sz="1800" kern="0" dirty="0">
                <a:effectLst/>
                <a:latin typeface="Times New Roman" panose="02020603050405020304" pitchFamily="18" charset="0"/>
                <a:ea typeface="宋体" panose="02010600030101010101" pitchFamily="2" charset="-122"/>
              </a:rPr>
              <a:t>.</a:t>
            </a:r>
            <a:r>
              <a:rPr lang="en-US" altLang="zh-CN" sz="1800" dirty="0">
                <a:solidFill>
                  <a:prstClr val="black"/>
                </a:solidFill>
                <a:latin typeface="Novecento wide Bold" panose="00000805000000000000"/>
                <a:ea typeface="等线" panose="02010600030101010101" pitchFamily="2" charset="-122"/>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dirty="0">
              <a:solidFill>
                <a:prstClr val="black"/>
              </a:solidFill>
              <a:latin typeface="Novecento wide Bold" panose="00000805000000000000"/>
              <a:ea typeface="等线"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a:ea typeface="等线" panose="02010600030101010101" pitchFamily="2" charset="-122"/>
              </a:rPr>
              <a:t>bridge resonator is dominated by the quadratic nonlinearity linked to curvature and shift to left with increasing Vth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a:ea typeface="等线" panose="02010600030101010101" pitchFamily="2" charset="-122"/>
              </a:rPr>
              <a:t>bridge resonator is buckled, and the dominated nonlinearity is the cubic nonlinearity from midplane stretching hence the resonance frequency shift to right</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704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solidFill>
                  <a:prstClr val="black"/>
                </a:solidFill>
                <a:latin typeface="Novecento wide Bold" panose="00000805000000000000"/>
                <a:ea typeface="等线" panose="02010600030101010101" pitchFamily="2" charset="-122"/>
              </a:rPr>
              <a:t>In the frequency response, </a:t>
            </a:r>
            <a:r>
              <a:rPr lang="en-GB" altLang="zh-CN" sz="1800" kern="0" dirty="0">
                <a:effectLst/>
                <a:latin typeface="Times New Roman" panose="02020603050405020304" pitchFamily="18" charset="0"/>
                <a:ea typeface="宋体" panose="02010600030101010101" pitchFamily="2" charset="-122"/>
              </a:rPr>
              <a:t>the 1</a:t>
            </a:r>
            <a:r>
              <a:rPr lang="en-GB" altLang="zh-CN" sz="1800" kern="0" baseline="30000" dirty="0">
                <a:effectLst/>
                <a:latin typeface="Times New Roman" panose="02020603050405020304" pitchFamily="18" charset="0"/>
                <a:ea typeface="宋体" panose="02010600030101010101" pitchFamily="2" charset="-122"/>
              </a:rPr>
              <a:t>st</a:t>
            </a:r>
            <a:r>
              <a:rPr lang="en-GB" altLang="zh-CN" sz="1800" kern="0" dirty="0">
                <a:effectLst/>
                <a:latin typeface="Times New Roman" panose="02020603050405020304" pitchFamily="18" charset="0"/>
                <a:ea typeface="宋体" panose="02010600030101010101" pitchFamily="2" charset="-122"/>
              </a:rPr>
              <a:t> and 2</a:t>
            </a:r>
            <a:r>
              <a:rPr lang="en-GB" altLang="zh-CN" sz="1800" kern="0" baseline="30000" dirty="0">
                <a:effectLst/>
                <a:latin typeface="Times New Roman" panose="02020603050405020304" pitchFamily="18" charset="0"/>
                <a:ea typeface="宋体" panose="02010600030101010101" pitchFamily="2" charset="-122"/>
              </a:rPr>
              <a:t>nd</a:t>
            </a:r>
            <a:r>
              <a:rPr lang="en-GB" altLang="zh-CN" sz="1800" kern="0" dirty="0">
                <a:effectLst/>
                <a:latin typeface="Times New Roman" panose="02020603050405020304" pitchFamily="18" charset="0"/>
                <a:ea typeface="宋体" panose="02010600030101010101" pitchFamily="2" charset="-122"/>
              </a:rPr>
              <a:t> global modes are highlighted in red and blue colour bars, respectively. </a:t>
            </a:r>
            <a:r>
              <a:rPr lang="en-US" altLang="zh-CN" sz="1800" dirty="0">
                <a:solidFill>
                  <a:prstClr val="black"/>
                </a:solidFill>
                <a:latin typeface="Novecento wide Bold" panose="00000805000000000000"/>
                <a:ea typeface="等线" panose="02010600030101010101" pitchFamily="2" charset="-122"/>
              </a:rPr>
              <a:t> From the graph, we could find that the 1</a:t>
            </a:r>
            <a:r>
              <a:rPr lang="en-US" altLang="zh-CN" sz="1800" baseline="30000" dirty="0">
                <a:solidFill>
                  <a:prstClr val="black"/>
                </a:solidFill>
                <a:latin typeface="Novecento wide Bold" panose="00000805000000000000"/>
                <a:ea typeface="等线" panose="02010600030101010101" pitchFamily="2" charset="-122"/>
              </a:rPr>
              <a:t>st</a:t>
            </a:r>
            <a:r>
              <a:rPr lang="en-US" altLang="zh-CN" sz="1800" dirty="0">
                <a:solidFill>
                  <a:prstClr val="black"/>
                </a:solidFill>
                <a:latin typeface="Novecento wide Bold" panose="00000805000000000000"/>
                <a:ea typeface="等线" panose="02010600030101010101" pitchFamily="2" charset="-122"/>
              </a:rPr>
              <a:t> global mode keeps same while 2</a:t>
            </a:r>
            <a:r>
              <a:rPr lang="en-US" altLang="zh-CN" sz="1800" baseline="30000" dirty="0">
                <a:solidFill>
                  <a:prstClr val="black"/>
                </a:solidFill>
                <a:latin typeface="Novecento wide Bold" panose="00000805000000000000"/>
                <a:ea typeface="等线" panose="02010600030101010101" pitchFamily="2" charset="-122"/>
              </a:rPr>
              <a:t>nd</a:t>
            </a:r>
            <a:r>
              <a:rPr lang="en-US" altLang="zh-CN" sz="1800" dirty="0">
                <a:solidFill>
                  <a:prstClr val="black"/>
                </a:solidFill>
                <a:latin typeface="Novecento wide Bold" panose="00000805000000000000"/>
                <a:ea typeface="等线" panose="02010600030101010101" pitchFamily="2" charset="-122"/>
              </a:rPr>
              <a:t> global mode experiences the frequency shift. When VTH is smaller than 6.15V, the bridge resonator is dominated by the quadratic nonlinearity linked to curvature and shift to left with increasing Vth. After 6.15V, the bridge resonator is buckled, and the dominated nonlinearity is the cubic nonlinearity from midplane stretching hence the resonance frequency shift to right.  An interesting phenomenon is that </a:t>
            </a:r>
            <a:r>
              <a:rPr lang="en-GB" altLang="zh-CN" sz="1800" kern="0" dirty="0">
                <a:solidFill>
                  <a:prstClr val="black"/>
                </a:solidFill>
                <a:effectLst/>
                <a:latin typeface="Times New Roman" panose="02020603050405020304" pitchFamily="18" charset="0"/>
                <a:ea typeface="宋体" panose="02010600030101010101" pitchFamily="2" charset="-122"/>
              </a:rPr>
              <a:t>a</a:t>
            </a:r>
            <a:r>
              <a:rPr lang="en-GB" altLang="zh-CN" sz="1800" kern="0" dirty="0">
                <a:effectLst/>
                <a:latin typeface="Times New Roman" panose="02020603050405020304" pitchFamily="18" charset="0"/>
                <a:ea typeface="宋体" panose="02010600030101010101" pitchFamily="2" charset="-122"/>
              </a:rPr>
              <a:t>t veering point between </a:t>
            </a:r>
            <a:r>
              <a:rPr lang="en-US" altLang="zh-CN" sz="2800" dirty="0">
                <a:effectLst/>
                <a:latin typeface="Novecento wide Bold" panose="00000805000000000000"/>
                <a:ea typeface="等线" panose="02010600030101010101" pitchFamily="2" charset="-122"/>
              </a:rPr>
              <a:t>V</a:t>
            </a:r>
            <a:r>
              <a:rPr lang="en-US" altLang="zh-CN" sz="2800" baseline="-25000" dirty="0">
                <a:latin typeface="Novecento wide Bold" panose="00000805000000000000"/>
                <a:ea typeface="等线" panose="02010600030101010101" pitchFamily="2" charset="-122"/>
              </a:rPr>
              <a:t>TH</a:t>
            </a:r>
            <a:r>
              <a:rPr lang="en-US" altLang="zh-CN" sz="2800" dirty="0">
                <a:solidFill>
                  <a:prstClr val="black"/>
                </a:solidFill>
                <a:latin typeface="Novecento wide Bold" panose="00000805000000000000"/>
                <a:ea typeface="等线" panose="02010600030101010101" pitchFamily="2" charset="-122"/>
              </a:rPr>
              <a:t>=</a:t>
            </a:r>
            <a:r>
              <a:rPr lang="en-US" altLang="zh-CN" sz="1800" dirty="0">
                <a:solidFill>
                  <a:prstClr val="black"/>
                </a:solidFill>
                <a:latin typeface="Novecento wide Bold" panose="00000805000000000000"/>
                <a:ea typeface="等线" panose="02010600030101010101" pitchFamily="2" charset="-122"/>
              </a:rPr>
              <a:t>4.49V and </a:t>
            </a:r>
            <a:r>
              <a:rPr lang="en-US" altLang="zh-CN" sz="2800" dirty="0">
                <a:effectLst/>
                <a:latin typeface="Novecento wide Bold" panose="00000805000000000000"/>
                <a:ea typeface="等线" panose="02010600030101010101" pitchFamily="2" charset="-122"/>
              </a:rPr>
              <a:t>V</a:t>
            </a:r>
            <a:r>
              <a:rPr lang="en-US" altLang="zh-CN" sz="2800" baseline="-25000" dirty="0">
                <a:latin typeface="Novecento wide Bold" panose="00000805000000000000"/>
                <a:ea typeface="等线" panose="02010600030101010101" pitchFamily="2" charset="-122"/>
              </a:rPr>
              <a:t>TH</a:t>
            </a:r>
            <a:r>
              <a:rPr lang="en-US" altLang="zh-CN" sz="2800" dirty="0">
                <a:solidFill>
                  <a:prstClr val="black"/>
                </a:solidFill>
                <a:latin typeface="Novecento wide Bold" panose="00000805000000000000"/>
                <a:ea typeface="等线" panose="02010600030101010101" pitchFamily="2" charset="-122"/>
              </a:rPr>
              <a:t>=4.6V</a:t>
            </a:r>
            <a:r>
              <a:rPr lang="en-GB" altLang="zh-CN" sz="1800" kern="0" dirty="0">
                <a:effectLst/>
                <a:latin typeface="Times New Roman" panose="02020603050405020304" pitchFamily="18" charset="0"/>
                <a:ea typeface="宋体" panose="02010600030101010101" pitchFamily="2" charset="-122"/>
              </a:rPr>
              <a:t>, the resonance frequencies of two global modes are exchanged.</a:t>
            </a:r>
            <a:r>
              <a:rPr lang="en-US" altLang="zh-CN" sz="1800" dirty="0">
                <a:solidFill>
                  <a:prstClr val="black"/>
                </a:solidFill>
                <a:latin typeface="Novecento wide Bold" panose="00000805000000000000"/>
                <a:ea typeface="等线" panose="02010600030101010101" pitchFamily="2" charset="-122"/>
              </a:rPr>
              <a:t> </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49768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0" dirty="0">
                    <a:effectLst/>
                    <a:latin typeface="Times New Roman" panose="02020603050405020304" pitchFamily="18" charset="0"/>
                    <a:ea typeface="宋体" panose="02010600030101010101" pitchFamily="2" charset="-122"/>
                  </a:rPr>
                  <a:t>Here are the experiment result for our sensor. In the experiment, we inset</a:t>
                </a:r>
                <a:r>
                  <a:rPr lang="en-US" altLang="zh-CN" sz="1800" kern="0" baseline="0" dirty="0">
                    <a:effectLst/>
                    <a:latin typeface="Times New Roman" panose="02020603050405020304" pitchFamily="18" charset="0"/>
                    <a:ea typeface="宋体" panose="02010600030101010101" pitchFamily="2" charset="-122"/>
                  </a:rPr>
                  <a:t> the increasing concentration of Helium gases which will cool down the bridge resonator, hence counteract the influence of electrothermal heating.</a:t>
                </a:r>
                <a:r>
                  <a:rPr lang="en-US" altLang="zh-CN" sz="1800" kern="0" dirty="0">
                    <a:effectLst/>
                    <a:latin typeface="Times New Roman" panose="02020603050405020304" pitchFamily="18" charset="0"/>
                    <a:ea typeface="宋体" panose="02010600030101010101" pitchFamily="2" charset="-122"/>
                  </a:rPr>
                  <a:t> From the experiment result, we can find that </a:t>
                </a:r>
                <a:r>
                  <a:rPr kumimoji="0" lang="en-US" altLang="zh-CN" sz="1800" b="0" i="0" u="none" strike="noStrike" kern="1200" cap="none" spc="0" normalizeH="0" baseline="0" noProof="0" dirty="0">
                    <a:ln>
                      <a:noFill/>
                    </a:ln>
                    <a:solidFill>
                      <a:prstClr val="black"/>
                    </a:solidFill>
                    <a:effectLst/>
                    <a:uLnTx/>
                    <a:uFillTx/>
                    <a:latin typeface="Novecento wide Bold" panose="00000805000000000000"/>
                    <a:ea typeface="+mn-ea"/>
                    <a:cs typeface="+mn-cs"/>
                  </a:rPr>
                  <a:t>the </a:t>
                </a:r>
                <a:r>
                  <a:rPr kumimoji="0" lang="en-US" altLang="zh-CN" sz="1800" b="0" i="0" u="none" strike="noStrike" kern="1200" cap="none" spc="0" normalizeH="0" baseline="0" noProof="0" dirty="0">
                    <a:ln>
                      <a:noFill/>
                    </a:ln>
                    <a:solidFill>
                      <a:srgbClr val="00B0F0"/>
                    </a:solidFill>
                    <a:effectLst/>
                    <a:uLnTx/>
                    <a:uFillTx/>
                    <a:latin typeface="Novecento wide Bold" panose="00000805000000000000"/>
                    <a:ea typeface="+mn-ea"/>
                    <a:cs typeface="+mn-cs"/>
                  </a:rPr>
                  <a:t>1</a:t>
                </a:r>
                <a:r>
                  <a:rPr kumimoji="0" lang="en-US" altLang="zh-CN" sz="1800" b="0" i="0" u="none" strike="noStrike" kern="1200" cap="none" spc="0" normalizeH="0" baseline="30000" noProof="0" dirty="0">
                    <a:ln>
                      <a:noFill/>
                    </a:ln>
                    <a:solidFill>
                      <a:srgbClr val="00B0F0"/>
                    </a:solidFill>
                    <a:effectLst/>
                    <a:uLnTx/>
                    <a:uFillTx/>
                    <a:latin typeface="Novecento wide Bold" panose="00000805000000000000"/>
                    <a:ea typeface="+mn-ea"/>
                    <a:cs typeface="+mn-cs"/>
                  </a:rPr>
                  <a:t>st</a:t>
                </a:r>
                <a:r>
                  <a:rPr kumimoji="0" lang="en-US" altLang="zh-CN" sz="1800" b="0" i="0" u="none" strike="noStrike" kern="1200" cap="none" spc="0" normalizeH="0" baseline="0" noProof="0" dirty="0">
                    <a:ln>
                      <a:noFill/>
                    </a:ln>
                    <a:solidFill>
                      <a:srgbClr val="00B0F0"/>
                    </a:solidFill>
                    <a:effectLst/>
                    <a:uLnTx/>
                    <a:uFillTx/>
                    <a:latin typeface="Novecento wide Bold" panose="00000805000000000000"/>
                    <a:ea typeface="+mn-ea"/>
                    <a:cs typeface="+mn-cs"/>
                  </a:rPr>
                  <a:t> mode’s resonance frequency </a:t>
                </a:r>
                <a:r>
                  <a:rPr kumimoji="0" lang="en-GB"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keeps same</a:t>
                </a:r>
                <a:r>
                  <a:rPr kumimoji="0" lang="en-GB" altLang="zh-CN" sz="1800" b="0" i="0" u="none" strike="noStrike" kern="1200" cap="none" spc="0" normalizeH="0" baseline="0" noProof="0" dirty="0">
                    <a:ln>
                      <a:noFill/>
                    </a:ln>
                    <a:solidFill>
                      <a:prstClr val="black"/>
                    </a:solidFill>
                    <a:effectLst/>
                    <a:uLnTx/>
                    <a:uFillTx/>
                    <a:latin typeface="Novecento wide Bold" panose="00000805000000000000"/>
                    <a:ea typeface="宋体" panose="02010600030101010101" pitchFamily="2" charset="-122"/>
                    <a:cs typeface="+mn-cs"/>
                  </a:rPr>
                  <a:t> while</a:t>
                </a:r>
                <a:r>
                  <a:rPr kumimoji="0" lang="en-GB" altLang="zh-CN" sz="1800" b="0" i="0" u="none" strike="noStrike" kern="1200" cap="none" spc="0" normalizeH="0" baseline="0" noProof="0" dirty="0">
                    <a:ln>
                      <a:noFill/>
                    </a:ln>
                    <a:solidFill>
                      <a:srgbClr val="00B0F0"/>
                    </a:solidFill>
                    <a:effectLst/>
                    <a:uLnTx/>
                    <a:uFillTx/>
                    <a:latin typeface="Novecento wide Bold" panose="00000805000000000000"/>
                    <a:ea typeface="宋体" panose="02010600030101010101" pitchFamily="2" charset="-122"/>
                    <a:cs typeface="+mn-cs"/>
                  </a:rPr>
                  <a:t> </a:t>
                </a:r>
                <a:r>
                  <a:rPr kumimoji="0" lang="en-GB"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the</a:t>
                </a:r>
                <a:r>
                  <a:rPr kumimoji="0" lang="en-GB" altLang="zh-CN" sz="1800" b="0" i="0" u="none" strike="noStrike" kern="1200" cap="none" spc="0" normalizeH="0" baseline="0" noProof="0" dirty="0">
                    <a:ln>
                      <a:noFill/>
                    </a:ln>
                    <a:solidFill>
                      <a:srgbClr val="00B0F0"/>
                    </a:solidFill>
                    <a:effectLst/>
                    <a:uLnTx/>
                    <a:uFillTx/>
                    <a:latin typeface="Novecento wide Bold" panose="00000805000000000000"/>
                    <a:ea typeface="宋体" panose="02010600030101010101" pitchFamily="2" charset="-122"/>
                    <a:cs typeface="+mn-cs"/>
                  </a:rPr>
                  <a:t> </a:t>
                </a:r>
                <a:r>
                  <a:rPr kumimoji="0" lang="en-GB" altLang="zh-CN" sz="1800" b="0" i="0" u="none" strike="noStrike" kern="1200" cap="none" spc="0" normalizeH="0" baseline="0" noProof="0" dirty="0">
                    <a:ln>
                      <a:noFill/>
                    </a:ln>
                    <a:solidFill>
                      <a:srgbClr val="FF0000"/>
                    </a:solidFill>
                    <a:effectLst/>
                    <a:uLnTx/>
                    <a:uFillTx/>
                    <a:latin typeface="Novecento wide Bold" panose="00000805000000000000"/>
                    <a:ea typeface="宋体" panose="02010600030101010101" pitchFamily="2" charset="-122"/>
                    <a:cs typeface="+mn-cs"/>
                  </a:rPr>
                  <a:t>2</a:t>
                </a:r>
                <a:r>
                  <a:rPr kumimoji="0" lang="en-GB" altLang="zh-CN" sz="1800" b="0" i="0" u="none" strike="noStrike" kern="1200" cap="none" spc="0" normalizeH="0" baseline="30000" noProof="0" dirty="0">
                    <a:ln>
                      <a:noFill/>
                    </a:ln>
                    <a:solidFill>
                      <a:srgbClr val="FF0000"/>
                    </a:solidFill>
                    <a:effectLst/>
                    <a:uLnTx/>
                    <a:uFillTx/>
                    <a:latin typeface="Novecento wide Bold" panose="00000805000000000000"/>
                    <a:ea typeface="宋体" panose="02010600030101010101" pitchFamily="2" charset="-122"/>
                    <a:cs typeface="+mn-cs"/>
                  </a:rPr>
                  <a:t>nd</a:t>
                </a:r>
                <a:r>
                  <a:rPr kumimoji="0" lang="en-GB" altLang="zh-CN" sz="1800" b="0" i="0" u="none" strike="noStrike" kern="1200" cap="none" spc="0" normalizeH="0" baseline="0" noProof="0" dirty="0">
                    <a:ln>
                      <a:noFill/>
                    </a:ln>
                    <a:solidFill>
                      <a:srgbClr val="FF0000"/>
                    </a:solidFill>
                    <a:effectLst/>
                    <a:uLnTx/>
                    <a:uFillTx/>
                    <a:latin typeface="Novecento wide Bold" panose="00000805000000000000"/>
                    <a:ea typeface="宋体" panose="02010600030101010101" pitchFamily="2" charset="-122"/>
                    <a:cs typeface="+mn-cs"/>
                  </a:rPr>
                  <a:t> mode’s resonance frequency </a:t>
                </a:r>
                <a:r>
                  <a:rPr kumimoji="0" lang="en-US"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is influenced. We choose two different operation points, one before the buckling point and one after. The above graph shows the Helium sensing at VTH=5.5V before buckling point, which gives high linear results </a:t>
                </a:r>
                <a:r>
                  <a:rPr lang="en-US" altLang="zh-CN" sz="1800" dirty="0">
                    <a:latin typeface="Novecento wide Bold" panose="00000805000000000000"/>
                  </a:rPr>
                  <a:t>with sensitivity of 0.3139%/kHz. While the below one shows the result of </a:t>
                </a:r>
                <a14:m>
                  <m:oMath xmlns:m="http://schemas.openxmlformats.org/officeDocument/2006/math">
                    <m:sSub>
                      <m:sSubPr>
                        <m:ctrlPr>
                          <a:rPr lang="zh-CN" altLang="zh-CN" sz="1800" i="1" smtClean="0">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i="1">
                            <a:latin typeface="Cambria Math" panose="02040503050406030204" pitchFamily="18" charset="0"/>
                          </a:rPr>
                          <m:t>𝑇𝐻</m:t>
                        </m:r>
                      </m:sub>
                    </m:sSub>
                    <m:r>
                      <a:rPr lang="en-US" altLang="zh-CN" sz="1800" b="0" i="1" smtClean="0">
                        <a:latin typeface="Cambria Math" panose="02040503050406030204" pitchFamily="18" charset="0"/>
                      </a:rPr>
                      <m:t>=6.6</m:t>
                    </m:r>
                    <m:r>
                      <a:rPr lang="en-US" altLang="zh-CN" sz="1800" i="1">
                        <a:latin typeface="Cambria Math" panose="02040503050406030204" pitchFamily="18" charset="0"/>
                      </a:rPr>
                      <m:t>𝑉</m:t>
                    </m:r>
                  </m:oMath>
                </a14:m>
                <a:r>
                  <a:rPr kumimoji="0" lang="en-US"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 after buckling point. The helium sensing curves is also highly linear with higher sensitivity of 0.9076 percent per kHz, shows its great potential.</a:t>
                </a: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0" dirty="0">
                    <a:effectLst/>
                    <a:latin typeface="Times New Roman" panose="02020603050405020304" pitchFamily="18" charset="0"/>
                    <a:ea typeface="宋体" panose="02010600030101010101" pitchFamily="2" charset="-122"/>
                  </a:rPr>
                  <a:t>Here are the experiment result for our sensor. From the experiment result, we can find that </a:t>
                </a:r>
                <a:r>
                  <a:rPr kumimoji="0" lang="en-US" altLang="zh-CN" sz="18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the </a:t>
                </a:r>
                <a:r>
                  <a:rPr kumimoji="0" lang="en-US" altLang="zh-CN" sz="1800" b="0" i="0" u="none" strike="noStrike" kern="1200" cap="none" spc="0" normalizeH="0" baseline="0" noProof="0" dirty="0">
                    <a:ln>
                      <a:noFill/>
                    </a:ln>
                    <a:solidFill>
                      <a:srgbClr val="00B0F0"/>
                    </a:solidFill>
                    <a:effectLst/>
                    <a:uLnTx/>
                    <a:uFillTx/>
                    <a:latin typeface="Novecento wide Bold" panose="00000805000000000000"/>
                    <a:ea typeface="等线" panose="02010600030101010101" pitchFamily="2" charset="-122"/>
                    <a:cs typeface="+mn-cs"/>
                  </a:rPr>
                  <a:t>1</a:t>
                </a:r>
                <a:r>
                  <a:rPr kumimoji="0" lang="en-US" altLang="zh-CN" sz="1800" b="0" i="0" u="none" strike="noStrike" kern="1200" cap="none" spc="0" normalizeH="0" baseline="30000" noProof="0" dirty="0">
                    <a:ln>
                      <a:noFill/>
                    </a:ln>
                    <a:solidFill>
                      <a:srgbClr val="00B0F0"/>
                    </a:solidFill>
                    <a:effectLst/>
                    <a:uLnTx/>
                    <a:uFillTx/>
                    <a:latin typeface="Novecento wide Bold" panose="00000805000000000000"/>
                    <a:ea typeface="等线" panose="02010600030101010101" pitchFamily="2" charset="-122"/>
                    <a:cs typeface="+mn-cs"/>
                  </a:rPr>
                  <a:t>st</a:t>
                </a:r>
                <a:r>
                  <a:rPr kumimoji="0" lang="en-US" altLang="zh-CN" sz="1800" b="0" i="0" u="none" strike="noStrike" kern="1200" cap="none" spc="0" normalizeH="0" baseline="0" noProof="0" dirty="0">
                    <a:ln>
                      <a:noFill/>
                    </a:ln>
                    <a:solidFill>
                      <a:srgbClr val="00B0F0"/>
                    </a:solidFill>
                    <a:effectLst/>
                    <a:uLnTx/>
                    <a:uFillTx/>
                    <a:latin typeface="Novecento wide Bold" panose="00000805000000000000"/>
                    <a:ea typeface="等线" panose="02010600030101010101" pitchFamily="2" charset="-122"/>
                    <a:cs typeface="+mn-cs"/>
                  </a:rPr>
                  <a:t> mode’s resonance frequency </a:t>
                </a:r>
                <a:r>
                  <a:rPr kumimoji="0" lang="en-GB"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is influenced</a:t>
                </a:r>
                <a:r>
                  <a:rPr kumimoji="0" lang="en-GB" altLang="zh-CN" sz="1800" b="0" i="0" u="none" strike="noStrike" kern="1200" cap="none" spc="0" normalizeH="0" baseline="0" noProof="0" dirty="0">
                    <a:ln>
                      <a:noFill/>
                    </a:ln>
                    <a:solidFill>
                      <a:prstClr val="black"/>
                    </a:solidFill>
                    <a:effectLst/>
                    <a:uLnTx/>
                    <a:uFillTx/>
                    <a:latin typeface="Novecento wide Bold" panose="00000805000000000000"/>
                    <a:ea typeface="宋体" panose="02010600030101010101" pitchFamily="2" charset="-122"/>
                    <a:cs typeface="+mn-cs"/>
                  </a:rPr>
                  <a:t> while</a:t>
                </a:r>
                <a:r>
                  <a:rPr kumimoji="0" lang="en-GB" altLang="zh-CN" sz="1800" b="0" i="0" u="none" strike="noStrike" kern="1200" cap="none" spc="0" normalizeH="0" baseline="0" noProof="0" dirty="0">
                    <a:ln>
                      <a:noFill/>
                    </a:ln>
                    <a:solidFill>
                      <a:srgbClr val="00B0F0"/>
                    </a:solidFill>
                    <a:effectLst/>
                    <a:uLnTx/>
                    <a:uFillTx/>
                    <a:latin typeface="Novecento wide Bold" panose="00000805000000000000"/>
                    <a:ea typeface="宋体" panose="02010600030101010101" pitchFamily="2" charset="-122"/>
                    <a:cs typeface="+mn-cs"/>
                  </a:rPr>
                  <a:t> </a:t>
                </a:r>
                <a:r>
                  <a:rPr kumimoji="0" lang="en-GB"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the</a:t>
                </a:r>
                <a:r>
                  <a:rPr kumimoji="0" lang="en-GB" altLang="zh-CN" sz="1800" b="0" i="0" u="none" strike="noStrike" kern="1200" cap="none" spc="0" normalizeH="0" baseline="0" noProof="0" dirty="0">
                    <a:ln>
                      <a:noFill/>
                    </a:ln>
                    <a:solidFill>
                      <a:srgbClr val="00B0F0"/>
                    </a:solidFill>
                    <a:effectLst/>
                    <a:uLnTx/>
                    <a:uFillTx/>
                    <a:latin typeface="Novecento wide Bold" panose="00000805000000000000"/>
                    <a:ea typeface="宋体" panose="02010600030101010101" pitchFamily="2" charset="-122"/>
                    <a:cs typeface="+mn-cs"/>
                  </a:rPr>
                  <a:t> </a:t>
                </a:r>
                <a:r>
                  <a:rPr kumimoji="0" lang="en-GB" altLang="zh-CN" sz="1800" b="0" i="0" u="none" strike="noStrike" kern="1200" cap="none" spc="0" normalizeH="0" baseline="0" noProof="0" dirty="0">
                    <a:ln>
                      <a:noFill/>
                    </a:ln>
                    <a:solidFill>
                      <a:srgbClr val="FF0000"/>
                    </a:solidFill>
                    <a:effectLst/>
                    <a:uLnTx/>
                    <a:uFillTx/>
                    <a:latin typeface="Novecento wide Bold" panose="00000805000000000000"/>
                    <a:ea typeface="宋体" panose="02010600030101010101" pitchFamily="2" charset="-122"/>
                    <a:cs typeface="+mn-cs"/>
                  </a:rPr>
                  <a:t>2</a:t>
                </a:r>
                <a:r>
                  <a:rPr kumimoji="0" lang="en-GB" altLang="zh-CN" sz="1800" b="0" i="0" u="none" strike="noStrike" kern="1200" cap="none" spc="0" normalizeH="0" baseline="30000" noProof="0" dirty="0">
                    <a:ln>
                      <a:noFill/>
                    </a:ln>
                    <a:solidFill>
                      <a:srgbClr val="FF0000"/>
                    </a:solidFill>
                    <a:effectLst/>
                    <a:uLnTx/>
                    <a:uFillTx/>
                    <a:latin typeface="Novecento wide Bold" panose="00000805000000000000"/>
                    <a:ea typeface="宋体" panose="02010600030101010101" pitchFamily="2" charset="-122"/>
                    <a:cs typeface="+mn-cs"/>
                  </a:rPr>
                  <a:t>nd</a:t>
                </a:r>
                <a:r>
                  <a:rPr kumimoji="0" lang="en-GB" altLang="zh-CN" sz="1800" b="0" i="0" u="none" strike="noStrike" kern="1200" cap="none" spc="0" normalizeH="0" baseline="0" noProof="0" dirty="0">
                    <a:ln>
                      <a:noFill/>
                    </a:ln>
                    <a:solidFill>
                      <a:srgbClr val="FF0000"/>
                    </a:solidFill>
                    <a:effectLst/>
                    <a:uLnTx/>
                    <a:uFillTx/>
                    <a:latin typeface="Novecento wide Bold" panose="00000805000000000000"/>
                    <a:ea typeface="宋体" panose="02010600030101010101" pitchFamily="2" charset="-122"/>
                    <a:cs typeface="+mn-cs"/>
                  </a:rPr>
                  <a:t> mode’s resonance frequency </a:t>
                </a:r>
                <a:r>
                  <a:rPr kumimoji="0" lang="en-US"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keeps same, which accords with the simulation result we get before. We choose two different setups. The above graph shows the Helium sensing at VTH=5.5V before buckling point, which gives high linear results </a:t>
                </a:r>
                <a:r>
                  <a:rPr lang="en-US" altLang="zh-CN" sz="1800" dirty="0">
                    <a:latin typeface="Novecento wide Bold" panose="00000805000000000000"/>
                  </a:rPr>
                  <a:t>with sensitivity of 0.3139%/kHz. While the below one shows the result of </a:t>
                </a:r>
                <a:r>
                  <a:rPr lang="en-US" altLang="zh-CN" sz="1800" i="0">
                    <a:latin typeface="Cambria Math" panose="02040503050406030204" pitchFamily="18" charset="0"/>
                  </a:rPr>
                  <a:t>𝑉</a:t>
                </a:r>
                <a:r>
                  <a:rPr lang="zh-CN" altLang="zh-CN" sz="1800" i="0">
                    <a:latin typeface="Cambria Math" panose="02040503050406030204" pitchFamily="18" charset="0"/>
                  </a:rPr>
                  <a:t>_</a:t>
                </a:r>
                <a:r>
                  <a:rPr lang="en-US" altLang="zh-CN" sz="1800" i="0">
                    <a:latin typeface="Cambria Math" panose="02040503050406030204" pitchFamily="18" charset="0"/>
                  </a:rPr>
                  <a:t>𝑇𝐻</a:t>
                </a:r>
                <a:r>
                  <a:rPr lang="en-US" altLang="zh-CN" sz="1800" b="0" i="0">
                    <a:latin typeface="Cambria Math" panose="02040503050406030204" pitchFamily="18" charset="0"/>
                  </a:rPr>
                  <a:t>=6.6</a:t>
                </a:r>
                <a:r>
                  <a:rPr lang="en-US" altLang="zh-CN" sz="1800" i="0">
                    <a:latin typeface="Cambria Math" panose="02040503050406030204" pitchFamily="18" charset="0"/>
                  </a:rPr>
                  <a:t>𝑉</a:t>
                </a:r>
                <a:r>
                  <a:rPr kumimoji="0" lang="en-US" altLang="zh-CN" sz="18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 after buckling point. The helium sensing curves is also highly linear with higher sensitivity of 0.9076 percent per kHz, shows its great potential.</a:t>
                </a:r>
              </a:p>
            </p:txBody>
          </p:sp>
        </mc:Fallback>
      </mc:AlternateContent>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F0C04C-627B-4ED0-87ED-ACF4C8330D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687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red background with rhombuses&#10;&#10;Description automatically generated">
            <a:extLst>
              <a:ext uri="{FF2B5EF4-FFF2-40B4-BE49-F238E27FC236}">
                <a16:creationId xmlns:a16="http://schemas.microsoft.com/office/drawing/2014/main" id="{2709D87E-BF17-A543-2AA8-110A5D0CFB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
        <p:nvSpPr>
          <p:cNvPr id="2" name="Title 1">
            <a:extLst>
              <a:ext uri="{FF2B5EF4-FFF2-40B4-BE49-F238E27FC236}">
                <a16:creationId xmlns:a16="http://schemas.microsoft.com/office/drawing/2014/main" id="{3AD4B79E-D599-05ED-B76C-30053766436D}"/>
              </a:ext>
            </a:extLst>
          </p:cNvPr>
          <p:cNvSpPr>
            <a:spLocks noGrp="1"/>
          </p:cNvSpPr>
          <p:nvPr>
            <p:ph type="ctrTitle"/>
          </p:nvPr>
        </p:nvSpPr>
        <p:spPr>
          <a:xfrm>
            <a:off x="1524000" y="208617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19313EE-C8DC-5BC1-F8EE-86D7C5C3491C}"/>
              </a:ext>
            </a:extLst>
          </p:cNvPr>
          <p:cNvSpPr>
            <a:spLocks noGrp="1"/>
          </p:cNvSpPr>
          <p:nvPr>
            <p:ph type="subTitle" idx="1"/>
          </p:nvPr>
        </p:nvSpPr>
        <p:spPr>
          <a:xfrm>
            <a:off x="1524000" y="4565848"/>
            <a:ext cx="9144000" cy="1655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ECA8CF1-3210-70ED-A9DE-B0901AAE0491}"/>
              </a:ext>
            </a:extLst>
          </p:cNvPr>
          <p:cNvSpPr>
            <a:spLocks noGrp="1"/>
          </p:cNvSpPr>
          <p:nvPr>
            <p:ph type="dt" sz="half" idx="10"/>
          </p:nvPr>
        </p:nvSpPr>
        <p:spPr/>
        <p:txBody>
          <a:bodyPr/>
          <a:lstStyle/>
          <a:p>
            <a:fld id="{BEDFB1C1-D714-4AD2-82A0-56CC7DF706B5}" type="datetimeFigureOut">
              <a:rPr lang="en-US" smtClean="0"/>
              <a:t>11/1/2023</a:t>
            </a:fld>
            <a:endParaRPr lang="en-US"/>
          </a:p>
        </p:txBody>
      </p:sp>
      <p:sp>
        <p:nvSpPr>
          <p:cNvPr id="5" name="Footer Placeholder 4">
            <a:extLst>
              <a:ext uri="{FF2B5EF4-FFF2-40B4-BE49-F238E27FC236}">
                <a16:creationId xmlns:a16="http://schemas.microsoft.com/office/drawing/2014/main" id="{7D584A8C-4D2E-4FD2-967F-1B57C6718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05D65-1D63-84CA-140E-FFA26F5C4845}"/>
              </a:ext>
            </a:extLst>
          </p:cNvPr>
          <p:cNvSpPr>
            <a:spLocks noGrp="1"/>
          </p:cNvSpPr>
          <p:nvPr>
            <p:ph type="sldNum" sz="quarter" idx="12"/>
          </p:nvPr>
        </p:nvSpPr>
        <p:spPr/>
        <p:txBody>
          <a:bodyPr/>
          <a:lstStyle/>
          <a:p>
            <a:fld id="{C2BDC4AA-3339-4D75-896E-0E47FAB899C6}" type="slidenum">
              <a:rPr lang="en-US" smtClean="0"/>
              <a:t>‹#›</a:t>
            </a:fld>
            <a:endParaRPr lang="en-US"/>
          </a:p>
        </p:txBody>
      </p:sp>
      <p:pic>
        <p:nvPicPr>
          <p:cNvPr id="10" name="Picture 9" descr="A black and white logo with a building and text&#10;&#10;Description automatically generated">
            <a:extLst>
              <a:ext uri="{FF2B5EF4-FFF2-40B4-BE49-F238E27FC236}">
                <a16:creationId xmlns:a16="http://schemas.microsoft.com/office/drawing/2014/main" id="{4857893D-C20D-5501-E153-206E3474A4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57290" y="389560"/>
            <a:ext cx="4077420" cy="2446452"/>
          </a:xfrm>
          <a:prstGeom prst="rect">
            <a:avLst/>
          </a:prstGeom>
        </p:spPr>
      </p:pic>
    </p:spTree>
    <p:extLst>
      <p:ext uri="{BB962C8B-B14F-4D97-AF65-F5344CB8AC3E}">
        <p14:creationId xmlns:p14="http://schemas.microsoft.com/office/powerpoint/2010/main" val="343085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31480-F921-1481-D3ED-368D410F03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AEF5A5-2462-74CE-F56F-064B0E18FE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8BF2B-746A-DC06-039D-66D835EE7AAB}"/>
              </a:ext>
            </a:extLst>
          </p:cNvPr>
          <p:cNvSpPr>
            <a:spLocks noGrp="1"/>
          </p:cNvSpPr>
          <p:nvPr>
            <p:ph type="dt" sz="half" idx="10"/>
          </p:nvPr>
        </p:nvSpPr>
        <p:spPr/>
        <p:txBody>
          <a:bodyPr/>
          <a:lstStyle/>
          <a:p>
            <a:fld id="{BEDFB1C1-D714-4AD2-82A0-56CC7DF706B5}" type="datetimeFigureOut">
              <a:rPr lang="en-US" smtClean="0"/>
              <a:t>11/1/2023</a:t>
            </a:fld>
            <a:endParaRPr lang="en-US"/>
          </a:p>
        </p:txBody>
      </p:sp>
      <p:sp>
        <p:nvSpPr>
          <p:cNvPr id="5" name="Footer Placeholder 4">
            <a:extLst>
              <a:ext uri="{FF2B5EF4-FFF2-40B4-BE49-F238E27FC236}">
                <a16:creationId xmlns:a16="http://schemas.microsoft.com/office/drawing/2014/main" id="{6A6A9F29-4826-5D3E-A993-7276742DC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B69A6-44A5-9440-C017-405062FA6833}"/>
              </a:ext>
            </a:extLst>
          </p:cNvPr>
          <p:cNvSpPr>
            <a:spLocks noGrp="1"/>
          </p:cNvSpPr>
          <p:nvPr>
            <p:ph type="sldNum" sz="quarter" idx="12"/>
          </p:nvPr>
        </p:nvSpPr>
        <p:spPr/>
        <p:txBody>
          <a:bodyPr/>
          <a:lstStyle/>
          <a:p>
            <a:fld id="{C2BDC4AA-3339-4D75-896E-0E47FAB899C6}" type="slidenum">
              <a:rPr lang="en-US" smtClean="0"/>
              <a:t>‹#›</a:t>
            </a:fld>
            <a:endParaRPr lang="en-US"/>
          </a:p>
        </p:txBody>
      </p:sp>
    </p:spTree>
    <p:extLst>
      <p:ext uri="{BB962C8B-B14F-4D97-AF65-F5344CB8AC3E}">
        <p14:creationId xmlns:p14="http://schemas.microsoft.com/office/powerpoint/2010/main" val="132190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E51C0A-56B0-87B4-537B-0D743061E2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CF9158-3BEE-162D-84AA-0ABDB55C24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D07EC-2300-FAE7-4DDE-0EC21A9526D4}"/>
              </a:ext>
            </a:extLst>
          </p:cNvPr>
          <p:cNvSpPr>
            <a:spLocks noGrp="1"/>
          </p:cNvSpPr>
          <p:nvPr>
            <p:ph type="dt" sz="half" idx="10"/>
          </p:nvPr>
        </p:nvSpPr>
        <p:spPr/>
        <p:txBody>
          <a:bodyPr/>
          <a:lstStyle/>
          <a:p>
            <a:fld id="{BEDFB1C1-D714-4AD2-82A0-56CC7DF706B5}" type="datetimeFigureOut">
              <a:rPr lang="en-US" smtClean="0"/>
              <a:t>11/1/2023</a:t>
            </a:fld>
            <a:endParaRPr lang="en-US"/>
          </a:p>
        </p:txBody>
      </p:sp>
      <p:sp>
        <p:nvSpPr>
          <p:cNvPr id="5" name="Footer Placeholder 4">
            <a:extLst>
              <a:ext uri="{FF2B5EF4-FFF2-40B4-BE49-F238E27FC236}">
                <a16:creationId xmlns:a16="http://schemas.microsoft.com/office/drawing/2014/main" id="{C23787A3-18C6-ED2D-C910-BA4B2D9E5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F45203-DE9E-BB67-EF12-C69D15661F52}"/>
              </a:ext>
            </a:extLst>
          </p:cNvPr>
          <p:cNvSpPr>
            <a:spLocks noGrp="1"/>
          </p:cNvSpPr>
          <p:nvPr>
            <p:ph type="sldNum" sz="quarter" idx="12"/>
          </p:nvPr>
        </p:nvSpPr>
        <p:spPr/>
        <p:txBody>
          <a:bodyPr/>
          <a:lstStyle/>
          <a:p>
            <a:fld id="{C2BDC4AA-3339-4D75-896E-0E47FAB899C6}" type="slidenum">
              <a:rPr lang="en-US" smtClean="0"/>
              <a:t>‹#›</a:t>
            </a:fld>
            <a:endParaRPr lang="en-US"/>
          </a:p>
        </p:txBody>
      </p:sp>
    </p:spTree>
    <p:extLst>
      <p:ext uri="{BB962C8B-B14F-4D97-AF65-F5344CB8AC3E}">
        <p14:creationId xmlns:p14="http://schemas.microsoft.com/office/powerpoint/2010/main" val="348188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AFCF6-C451-9D9A-FE56-411E2F5D41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7AD7A2-A7DF-9543-B88D-2A2E4D7D64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0B6E8-B0E2-D638-A0D8-5846231B6856}"/>
              </a:ext>
            </a:extLst>
          </p:cNvPr>
          <p:cNvSpPr>
            <a:spLocks noGrp="1"/>
          </p:cNvSpPr>
          <p:nvPr>
            <p:ph type="dt" sz="half" idx="10"/>
          </p:nvPr>
        </p:nvSpPr>
        <p:spPr/>
        <p:txBody>
          <a:bodyPr/>
          <a:lstStyle/>
          <a:p>
            <a:fld id="{BEDFB1C1-D714-4AD2-82A0-56CC7DF706B5}" type="datetimeFigureOut">
              <a:rPr lang="en-US" smtClean="0"/>
              <a:t>11/1/2023</a:t>
            </a:fld>
            <a:endParaRPr lang="en-US"/>
          </a:p>
        </p:txBody>
      </p:sp>
      <p:sp>
        <p:nvSpPr>
          <p:cNvPr id="5" name="Footer Placeholder 4">
            <a:extLst>
              <a:ext uri="{FF2B5EF4-FFF2-40B4-BE49-F238E27FC236}">
                <a16:creationId xmlns:a16="http://schemas.microsoft.com/office/drawing/2014/main" id="{6B5A0EF9-8AC8-7B86-6BB1-3D0E5CACF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52C1D-DECD-C8CD-D22D-0AE57A691338}"/>
              </a:ext>
            </a:extLst>
          </p:cNvPr>
          <p:cNvSpPr>
            <a:spLocks noGrp="1"/>
          </p:cNvSpPr>
          <p:nvPr>
            <p:ph type="sldNum" sz="quarter" idx="12"/>
          </p:nvPr>
        </p:nvSpPr>
        <p:spPr/>
        <p:txBody>
          <a:bodyPr/>
          <a:lstStyle/>
          <a:p>
            <a:fld id="{C2BDC4AA-3339-4D75-896E-0E47FAB899C6}" type="slidenum">
              <a:rPr lang="en-US" smtClean="0"/>
              <a:t>‹#›</a:t>
            </a:fld>
            <a:endParaRPr lang="en-US"/>
          </a:p>
        </p:txBody>
      </p:sp>
    </p:spTree>
    <p:extLst>
      <p:ext uri="{BB962C8B-B14F-4D97-AF65-F5344CB8AC3E}">
        <p14:creationId xmlns:p14="http://schemas.microsoft.com/office/powerpoint/2010/main" val="324447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0110-0206-4039-4F95-5E9E69AE68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E10CA6-CF2D-0918-D5DE-1EBC6FD76E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DC57C6-08DE-4344-3814-BFCF6AB46306}"/>
              </a:ext>
            </a:extLst>
          </p:cNvPr>
          <p:cNvSpPr>
            <a:spLocks noGrp="1"/>
          </p:cNvSpPr>
          <p:nvPr>
            <p:ph type="dt" sz="half" idx="10"/>
          </p:nvPr>
        </p:nvSpPr>
        <p:spPr/>
        <p:txBody>
          <a:bodyPr/>
          <a:lstStyle/>
          <a:p>
            <a:fld id="{BEDFB1C1-D714-4AD2-82A0-56CC7DF706B5}" type="datetimeFigureOut">
              <a:rPr lang="en-US" smtClean="0"/>
              <a:t>11/1/2023</a:t>
            </a:fld>
            <a:endParaRPr lang="en-US"/>
          </a:p>
        </p:txBody>
      </p:sp>
      <p:sp>
        <p:nvSpPr>
          <p:cNvPr id="5" name="Footer Placeholder 4">
            <a:extLst>
              <a:ext uri="{FF2B5EF4-FFF2-40B4-BE49-F238E27FC236}">
                <a16:creationId xmlns:a16="http://schemas.microsoft.com/office/drawing/2014/main" id="{8B038F90-1497-A652-552F-8958F6595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258E9-512D-7392-DC82-D82E0AD1F4B4}"/>
              </a:ext>
            </a:extLst>
          </p:cNvPr>
          <p:cNvSpPr>
            <a:spLocks noGrp="1"/>
          </p:cNvSpPr>
          <p:nvPr>
            <p:ph type="sldNum" sz="quarter" idx="12"/>
          </p:nvPr>
        </p:nvSpPr>
        <p:spPr/>
        <p:txBody>
          <a:bodyPr/>
          <a:lstStyle/>
          <a:p>
            <a:fld id="{C2BDC4AA-3339-4D75-896E-0E47FAB899C6}" type="slidenum">
              <a:rPr lang="en-US" smtClean="0"/>
              <a:t>‹#›</a:t>
            </a:fld>
            <a:endParaRPr lang="en-US"/>
          </a:p>
        </p:txBody>
      </p:sp>
    </p:spTree>
    <p:extLst>
      <p:ext uri="{BB962C8B-B14F-4D97-AF65-F5344CB8AC3E}">
        <p14:creationId xmlns:p14="http://schemas.microsoft.com/office/powerpoint/2010/main" val="349409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1451C-6110-3AD4-681A-D7624BD95F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3F3FD1-2432-EE7B-DEFC-7CBA2FFBD1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9D1C6-97C0-9F62-E2DC-DD521DCE69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C53414-7894-66CB-1576-C91A3D6F8935}"/>
              </a:ext>
            </a:extLst>
          </p:cNvPr>
          <p:cNvSpPr>
            <a:spLocks noGrp="1"/>
          </p:cNvSpPr>
          <p:nvPr>
            <p:ph type="dt" sz="half" idx="10"/>
          </p:nvPr>
        </p:nvSpPr>
        <p:spPr/>
        <p:txBody>
          <a:bodyPr/>
          <a:lstStyle/>
          <a:p>
            <a:fld id="{BEDFB1C1-D714-4AD2-82A0-56CC7DF706B5}" type="datetimeFigureOut">
              <a:rPr lang="en-US" smtClean="0"/>
              <a:t>11/1/2023</a:t>
            </a:fld>
            <a:endParaRPr lang="en-US"/>
          </a:p>
        </p:txBody>
      </p:sp>
      <p:sp>
        <p:nvSpPr>
          <p:cNvPr id="6" name="Footer Placeholder 5">
            <a:extLst>
              <a:ext uri="{FF2B5EF4-FFF2-40B4-BE49-F238E27FC236}">
                <a16:creationId xmlns:a16="http://schemas.microsoft.com/office/drawing/2014/main" id="{454A5AF7-86FD-11EE-D63B-81852B408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769BB-7A83-1C85-74D2-D98CE02A3521}"/>
              </a:ext>
            </a:extLst>
          </p:cNvPr>
          <p:cNvSpPr>
            <a:spLocks noGrp="1"/>
          </p:cNvSpPr>
          <p:nvPr>
            <p:ph type="sldNum" sz="quarter" idx="12"/>
          </p:nvPr>
        </p:nvSpPr>
        <p:spPr/>
        <p:txBody>
          <a:bodyPr/>
          <a:lstStyle/>
          <a:p>
            <a:fld id="{C2BDC4AA-3339-4D75-896E-0E47FAB899C6}" type="slidenum">
              <a:rPr lang="en-US" smtClean="0"/>
              <a:t>‹#›</a:t>
            </a:fld>
            <a:endParaRPr lang="en-US"/>
          </a:p>
        </p:txBody>
      </p:sp>
    </p:spTree>
    <p:extLst>
      <p:ext uri="{BB962C8B-B14F-4D97-AF65-F5344CB8AC3E}">
        <p14:creationId xmlns:p14="http://schemas.microsoft.com/office/powerpoint/2010/main" val="235412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28DF5-5407-112C-93F4-DB3C5FCD41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CB8E08-DAA3-C1FF-D475-BF7AF1A3A7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7C0575-F7B6-63F5-A143-A3B1CB4E58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3312E4-EE0F-9460-C0B9-E7306983A1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8D9E6B-10A0-AED3-5E62-71B84EB8DC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AA925B-56E5-941D-FBD7-457D6CD9E584}"/>
              </a:ext>
            </a:extLst>
          </p:cNvPr>
          <p:cNvSpPr>
            <a:spLocks noGrp="1"/>
          </p:cNvSpPr>
          <p:nvPr>
            <p:ph type="dt" sz="half" idx="10"/>
          </p:nvPr>
        </p:nvSpPr>
        <p:spPr/>
        <p:txBody>
          <a:bodyPr/>
          <a:lstStyle/>
          <a:p>
            <a:fld id="{BEDFB1C1-D714-4AD2-82A0-56CC7DF706B5}" type="datetimeFigureOut">
              <a:rPr lang="en-US" smtClean="0"/>
              <a:t>11/1/2023</a:t>
            </a:fld>
            <a:endParaRPr lang="en-US"/>
          </a:p>
        </p:txBody>
      </p:sp>
      <p:sp>
        <p:nvSpPr>
          <p:cNvPr id="8" name="Footer Placeholder 7">
            <a:extLst>
              <a:ext uri="{FF2B5EF4-FFF2-40B4-BE49-F238E27FC236}">
                <a16:creationId xmlns:a16="http://schemas.microsoft.com/office/drawing/2014/main" id="{A03D4D7B-DA40-F1AC-768B-1246C6F278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DCBCCB-AFF6-5A0A-4225-DB03EC2A743D}"/>
              </a:ext>
            </a:extLst>
          </p:cNvPr>
          <p:cNvSpPr>
            <a:spLocks noGrp="1"/>
          </p:cNvSpPr>
          <p:nvPr>
            <p:ph type="sldNum" sz="quarter" idx="12"/>
          </p:nvPr>
        </p:nvSpPr>
        <p:spPr/>
        <p:txBody>
          <a:bodyPr/>
          <a:lstStyle/>
          <a:p>
            <a:fld id="{C2BDC4AA-3339-4D75-896E-0E47FAB899C6}" type="slidenum">
              <a:rPr lang="en-US" smtClean="0"/>
              <a:t>‹#›</a:t>
            </a:fld>
            <a:endParaRPr lang="en-US"/>
          </a:p>
        </p:txBody>
      </p:sp>
    </p:spTree>
    <p:extLst>
      <p:ext uri="{BB962C8B-B14F-4D97-AF65-F5344CB8AC3E}">
        <p14:creationId xmlns:p14="http://schemas.microsoft.com/office/powerpoint/2010/main" val="385184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7BA22-B67A-2A79-7854-14E8C8C3BE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A3106D-5F72-66B9-2D23-0CC5DD8CB96C}"/>
              </a:ext>
            </a:extLst>
          </p:cNvPr>
          <p:cNvSpPr>
            <a:spLocks noGrp="1"/>
          </p:cNvSpPr>
          <p:nvPr>
            <p:ph type="dt" sz="half" idx="10"/>
          </p:nvPr>
        </p:nvSpPr>
        <p:spPr/>
        <p:txBody>
          <a:bodyPr/>
          <a:lstStyle/>
          <a:p>
            <a:fld id="{BEDFB1C1-D714-4AD2-82A0-56CC7DF706B5}" type="datetimeFigureOut">
              <a:rPr lang="en-US" smtClean="0"/>
              <a:t>11/1/2023</a:t>
            </a:fld>
            <a:endParaRPr lang="en-US"/>
          </a:p>
        </p:txBody>
      </p:sp>
      <p:sp>
        <p:nvSpPr>
          <p:cNvPr id="4" name="Footer Placeholder 3">
            <a:extLst>
              <a:ext uri="{FF2B5EF4-FFF2-40B4-BE49-F238E27FC236}">
                <a16:creationId xmlns:a16="http://schemas.microsoft.com/office/drawing/2014/main" id="{D4CE98BE-5019-0663-F03B-71B2BD255F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1F99E6-F798-C47D-4A13-66F6EB34EC5B}"/>
              </a:ext>
            </a:extLst>
          </p:cNvPr>
          <p:cNvSpPr>
            <a:spLocks noGrp="1"/>
          </p:cNvSpPr>
          <p:nvPr>
            <p:ph type="sldNum" sz="quarter" idx="12"/>
          </p:nvPr>
        </p:nvSpPr>
        <p:spPr/>
        <p:txBody>
          <a:bodyPr/>
          <a:lstStyle/>
          <a:p>
            <a:fld id="{C2BDC4AA-3339-4D75-896E-0E47FAB899C6}" type="slidenum">
              <a:rPr lang="en-US" smtClean="0"/>
              <a:t>‹#›</a:t>
            </a:fld>
            <a:endParaRPr lang="en-US"/>
          </a:p>
        </p:txBody>
      </p:sp>
    </p:spTree>
    <p:extLst>
      <p:ext uri="{BB962C8B-B14F-4D97-AF65-F5344CB8AC3E}">
        <p14:creationId xmlns:p14="http://schemas.microsoft.com/office/powerpoint/2010/main" val="3690991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94245-5239-1AF6-89E7-7F0BB96CCBB6}"/>
              </a:ext>
            </a:extLst>
          </p:cNvPr>
          <p:cNvSpPr>
            <a:spLocks noGrp="1"/>
          </p:cNvSpPr>
          <p:nvPr>
            <p:ph type="dt" sz="half" idx="10"/>
          </p:nvPr>
        </p:nvSpPr>
        <p:spPr/>
        <p:txBody>
          <a:bodyPr/>
          <a:lstStyle/>
          <a:p>
            <a:fld id="{BEDFB1C1-D714-4AD2-82A0-56CC7DF706B5}" type="datetimeFigureOut">
              <a:rPr lang="en-US" smtClean="0"/>
              <a:t>11/1/2023</a:t>
            </a:fld>
            <a:endParaRPr lang="en-US"/>
          </a:p>
        </p:txBody>
      </p:sp>
      <p:sp>
        <p:nvSpPr>
          <p:cNvPr id="3" name="Footer Placeholder 2">
            <a:extLst>
              <a:ext uri="{FF2B5EF4-FFF2-40B4-BE49-F238E27FC236}">
                <a16:creationId xmlns:a16="http://schemas.microsoft.com/office/drawing/2014/main" id="{DC83DEA9-4452-68C8-9FA0-0B0BFEBBFE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1D06E6-DC39-671C-D1DD-8D883754766C}"/>
              </a:ext>
            </a:extLst>
          </p:cNvPr>
          <p:cNvSpPr>
            <a:spLocks noGrp="1"/>
          </p:cNvSpPr>
          <p:nvPr>
            <p:ph type="sldNum" sz="quarter" idx="12"/>
          </p:nvPr>
        </p:nvSpPr>
        <p:spPr/>
        <p:txBody>
          <a:bodyPr/>
          <a:lstStyle/>
          <a:p>
            <a:fld id="{C2BDC4AA-3339-4D75-896E-0E47FAB899C6}" type="slidenum">
              <a:rPr lang="en-US" smtClean="0"/>
              <a:t>‹#›</a:t>
            </a:fld>
            <a:endParaRPr lang="en-US"/>
          </a:p>
        </p:txBody>
      </p:sp>
    </p:spTree>
    <p:extLst>
      <p:ext uri="{BB962C8B-B14F-4D97-AF65-F5344CB8AC3E}">
        <p14:creationId xmlns:p14="http://schemas.microsoft.com/office/powerpoint/2010/main" val="179299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2F02-864C-F3D3-14AF-9E6316B6B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2D16C9-2662-2890-F5FC-FB900D8100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34CB53-D56A-2A1F-4327-6DDAECEEE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6928A-C954-A6E5-D764-6362DB529902}"/>
              </a:ext>
            </a:extLst>
          </p:cNvPr>
          <p:cNvSpPr>
            <a:spLocks noGrp="1"/>
          </p:cNvSpPr>
          <p:nvPr>
            <p:ph type="dt" sz="half" idx="10"/>
          </p:nvPr>
        </p:nvSpPr>
        <p:spPr/>
        <p:txBody>
          <a:bodyPr/>
          <a:lstStyle/>
          <a:p>
            <a:fld id="{BEDFB1C1-D714-4AD2-82A0-56CC7DF706B5}" type="datetimeFigureOut">
              <a:rPr lang="en-US" smtClean="0"/>
              <a:t>11/1/2023</a:t>
            </a:fld>
            <a:endParaRPr lang="en-US"/>
          </a:p>
        </p:txBody>
      </p:sp>
      <p:sp>
        <p:nvSpPr>
          <p:cNvPr id="6" name="Footer Placeholder 5">
            <a:extLst>
              <a:ext uri="{FF2B5EF4-FFF2-40B4-BE49-F238E27FC236}">
                <a16:creationId xmlns:a16="http://schemas.microsoft.com/office/drawing/2014/main" id="{7C5C188F-F5CC-7B85-0924-B54505DF3B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2ED4E2-AC74-52BE-114D-30E3A5AC3129}"/>
              </a:ext>
            </a:extLst>
          </p:cNvPr>
          <p:cNvSpPr>
            <a:spLocks noGrp="1"/>
          </p:cNvSpPr>
          <p:nvPr>
            <p:ph type="sldNum" sz="quarter" idx="12"/>
          </p:nvPr>
        </p:nvSpPr>
        <p:spPr/>
        <p:txBody>
          <a:bodyPr/>
          <a:lstStyle/>
          <a:p>
            <a:fld id="{C2BDC4AA-3339-4D75-896E-0E47FAB899C6}" type="slidenum">
              <a:rPr lang="en-US" smtClean="0"/>
              <a:t>‹#›</a:t>
            </a:fld>
            <a:endParaRPr lang="en-US"/>
          </a:p>
        </p:txBody>
      </p:sp>
    </p:spTree>
    <p:extLst>
      <p:ext uri="{BB962C8B-B14F-4D97-AF65-F5344CB8AC3E}">
        <p14:creationId xmlns:p14="http://schemas.microsoft.com/office/powerpoint/2010/main" val="42230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E780-55B2-056D-3286-399FE1A6CE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322E67-D5AD-D466-7264-735E3032BA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5112D1-D4D1-655A-32F9-A667897063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64AB45-61C6-0057-5D9F-99380DB143A4}"/>
              </a:ext>
            </a:extLst>
          </p:cNvPr>
          <p:cNvSpPr>
            <a:spLocks noGrp="1"/>
          </p:cNvSpPr>
          <p:nvPr>
            <p:ph type="dt" sz="half" idx="10"/>
          </p:nvPr>
        </p:nvSpPr>
        <p:spPr/>
        <p:txBody>
          <a:bodyPr/>
          <a:lstStyle/>
          <a:p>
            <a:fld id="{BEDFB1C1-D714-4AD2-82A0-56CC7DF706B5}" type="datetimeFigureOut">
              <a:rPr lang="en-US" smtClean="0"/>
              <a:t>11/1/2023</a:t>
            </a:fld>
            <a:endParaRPr lang="en-US"/>
          </a:p>
        </p:txBody>
      </p:sp>
      <p:sp>
        <p:nvSpPr>
          <p:cNvPr id="6" name="Footer Placeholder 5">
            <a:extLst>
              <a:ext uri="{FF2B5EF4-FFF2-40B4-BE49-F238E27FC236}">
                <a16:creationId xmlns:a16="http://schemas.microsoft.com/office/drawing/2014/main" id="{8529F8C0-941F-E0C2-2510-FE88312CD6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763D34-CAAE-73B1-872B-D007A8B1F760}"/>
              </a:ext>
            </a:extLst>
          </p:cNvPr>
          <p:cNvSpPr>
            <a:spLocks noGrp="1"/>
          </p:cNvSpPr>
          <p:nvPr>
            <p:ph type="sldNum" sz="quarter" idx="12"/>
          </p:nvPr>
        </p:nvSpPr>
        <p:spPr/>
        <p:txBody>
          <a:bodyPr/>
          <a:lstStyle/>
          <a:p>
            <a:fld id="{C2BDC4AA-3339-4D75-896E-0E47FAB899C6}" type="slidenum">
              <a:rPr lang="en-US" smtClean="0"/>
              <a:t>‹#›</a:t>
            </a:fld>
            <a:endParaRPr lang="en-US"/>
          </a:p>
        </p:txBody>
      </p:sp>
    </p:spTree>
    <p:extLst>
      <p:ext uri="{BB962C8B-B14F-4D97-AF65-F5344CB8AC3E}">
        <p14:creationId xmlns:p14="http://schemas.microsoft.com/office/powerpoint/2010/main" val="270271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and pink background&#10;&#10;Description automatically generated">
            <a:extLst>
              <a:ext uri="{FF2B5EF4-FFF2-40B4-BE49-F238E27FC236}">
                <a16:creationId xmlns:a16="http://schemas.microsoft.com/office/drawing/2014/main" id="{D99D6E30-DA64-BB37-5887-F25EEBE56EE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
        <p:nvSpPr>
          <p:cNvPr id="2" name="Title Placeholder 1">
            <a:extLst>
              <a:ext uri="{FF2B5EF4-FFF2-40B4-BE49-F238E27FC236}">
                <a16:creationId xmlns:a16="http://schemas.microsoft.com/office/drawing/2014/main" id="{51B82223-2900-8C8B-4B5E-CBB0A2C62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E9B380-FE6E-F969-6BCF-40837094D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41C2ADA-9CAA-3F32-9FEF-EEA6A5AC82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DFB1C1-D714-4AD2-82A0-56CC7DF706B5}" type="datetimeFigureOut">
              <a:rPr lang="en-US" smtClean="0"/>
              <a:t>11/1/2023</a:t>
            </a:fld>
            <a:endParaRPr lang="en-US"/>
          </a:p>
        </p:txBody>
      </p:sp>
      <p:sp>
        <p:nvSpPr>
          <p:cNvPr id="5" name="Footer Placeholder 4">
            <a:extLst>
              <a:ext uri="{FF2B5EF4-FFF2-40B4-BE49-F238E27FC236}">
                <a16:creationId xmlns:a16="http://schemas.microsoft.com/office/drawing/2014/main" id="{54CB80EF-7661-1704-4E1A-7CC19A9F18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7C7402-B2CF-33F3-77AC-DC4FE4BE2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DC4AA-3339-4D75-896E-0E47FAB899C6}" type="slidenum">
              <a:rPr lang="en-US" smtClean="0"/>
              <a:t>‹#›</a:t>
            </a:fld>
            <a:endParaRPr lang="en-US"/>
          </a:p>
        </p:txBody>
      </p:sp>
    </p:spTree>
    <p:extLst>
      <p:ext uri="{BB962C8B-B14F-4D97-AF65-F5344CB8AC3E}">
        <p14:creationId xmlns:p14="http://schemas.microsoft.com/office/powerpoint/2010/main" val="3355268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C7284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3390/telecom4010011" TargetMode="External"/><Relationship Id="rId2" Type="http://schemas.openxmlformats.org/officeDocument/2006/relationships/hyperlink" Target="https://audioxpress.com/news/tdk-acquires-ultrasonic-mems-sensing-solutions-developer-chirp-microsystems" TargetMode="External"/><Relationship Id="rId1" Type="http://schemas.openxmlformats.org/officeDocument/2006/relationships/slideLayout" Target="../slideLayouts/slideLayout7.xml"/><Relationship Id="rId4" Type="http://schemas.openxmlformats.org/officeDocument/2006/relationships/hyperlink" Target="https://doi.org/10.1088/1361-6439/aaedf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ti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9C6C-66E9-F498-DAB6-0726BB6F02F5}"/>
              </a:ext>
            </a:extLst>
          </p:cNvPr>
          <p:cNvSpPr>
            <a:spLocks noGrp="1"/>
          </p:cNvSpPr>
          <p:nvPr>
            <p:ph type="ctrTitle"/>
          </p:nvPr>
        </p:nvSpPr>
        <p:spPr>
          <a:xfrm>
            <a:off x="1524000" y="1752540"/>
            <a:ext cx="9144000" cy="2387600"/>
          </a:xfrm>
        </p:spPr>
        <p:txBody>
          <a:bodyPr>
            <a:normAutofit/>
          </a:bodyPr>
          <a:lstStyle/>
          <a:p>
            <a:r>
              <a:rPr kumimoji="0" lang="en-US" altLang="zh-CN" sz="3800" b="1" i="1" u="none" strike="noStrike" kern="1200" cap="none" spc="0" normalizeH="0" baseline="0" noProof="0" dirty="0">
                <a:ln>
                  <a:noFill/>
                </a:ln>
                <a:effectLst/>
                <a:uLnTx/>
                <a:uFillTx/>
                <a:latin typeface="Novecento wide Bold" panose="00000805000000000000"/>
                <a:ea typeface="MS Mincho" panose="02020609040205080304" pitchFamily="49" charset="-128"/>
                <a:cs typeface="+mn-cs"/>
              </a:rPr>
              <a:t>Gas Sensor Based on Nonlinear Coupled </a:t>
            </a:r>
            <a:r>
              <a:rPr kumimoji="0" lang="en-US" altLang="zh-CN" sz="3800" b="1" i="1" u="none" strike="noStrike" kern="1200" cap="none" spc="0" normalizeH="0" baseline="0" noProof="0" dirty="0" err="1">
                <a:ln>
                  <a:noFill/>
                </a:ln>
                <a:effectLst/>
                <a:uLnTx/>
                <a:uFillTx/>
                <a:latin typeface="Novecento wide Bold" panose="00000805000000000000"/>
                <a:ea typeface="MS Mincho" panose="02020609040205080304" pitchFamily="49" charset="-128"/>
                <a:cs typeface="+mn-cs"/>
              </a:rPr>
              <a:t>AlN</a:t>
            </a:r>
            <a:r>
              <a:rPr kumimoji="0" lang="en-US" altLang="zh-CN" sz="3800" b="1" i="1" u="none" strike="noStrike" kern="1200" cap="none" spc="0" normalizeH="0" baseline="0" noProof="0" dirty="0">
                <a:ln>
                  <a:noFill/>
                </a:ln>
                <a:effectLst/>
                <a:uLnTx/>
                <a:uFillTx/>
                <a:latin typeface="Novecento wide Bold" panose="00000805000000000000"/>
                <a:ea typeface="MS Mincho" panose="02020609040205080304" pitchFamily="49" charset="-128"/>
                <a:cs typeface="+mn-cs"/>
              </a:rPr>
              <a:t>-Piezoelectric Micromachined Resonators</a:t>
            </a:r>
            <a:endParaRPr lang="en-US" sz="3800" dirty="0"/>
          </a:p>
        </p:txBody>
      </p:sp>
      <p:sp>
        <p:nvSpPr>
          <p:cNvPr id="3" name="Subtitle 2">
            <a:extLst>
              <a:ext uri="{FF2B5EF4-FFF2-40B4-BE49-F238E27FC236}">
                <a16:creationId xmlns:a16="http://schemas.microsoft.com/office/drawing/2014/main" id="{888975DA-B6DA-3FBE-AFAF-32F867773E9A}"/>
              </a:ext>
            </a:extLst>
          </p:cNvPr>
          <p:cNvSpPr>
            <a:spLocks noGrp="1"/>
          </p:cNvSpPr>
          <p:nvPr>
            <p:ph type="subTitle" idx="1"/>
          </p:nvPr>
        </p:nvSpPr>
        <p:spPr>
          <a:xfrm>
            <a:off x="1346886" y="4232215"/>
            <a:ext cx="9761838" cy="1655762"/>
          </a:xfrm>
        </p:spPr>
        <p:txBody>
          <a:bodyPr>
            <a:normAutofit fontScale="70000" lnSpcReduction="20000"/>
          </a:bodyPr>
          <a:lstStyle/>
          <a:p>
            <a:r>
              <a:rPr lang="en-US" dirty="0">
                <a:solidFill>
                  <a:schemeClr val="bg1"/>
                </a:solidFill>
              </a:rPr>
              <a:t>Zhengliang Fang</a:t>
            </a:r>
            <a:r>
              <a:rPr lang="en-US" baseline="30000" dirty="0">
                <a:solidFill>
                  <a:schemeClr val="bg1"/>
                </a:solidFill>
              </a:rPr>
              <a:t>1</a:t>
            </a:r>
            <a:r>
              <a:rPr lang="en-US" dirty="0">
                <a:solidFill>
                  <a:schemeClr val="bg1"/>
                </a:solidFill>
              </a:rPr>
              <a:t>, Stephanos Theodossiades</a:t>
            </a:r>
            <a:r>
              <a:rPr lang="en-US" baseline="30000" dirty="0">
                <a:solidFill>
                  <a:schemeClr val="bg1"/>
                </a:solidFill>
              </a:rPr>
              <a:t>1</a:t>
            </a:r>
            <a:r>
              <a:rPr lang="en-US" dirty="0">
                <a:solidFill>
                  <a:schemeClr val="bg1"/>
                </a:solidFill>
              </a:rPr>
              <a:t>, Nizar Jaber</a:t>
            </a:r>
            <a:r>
              <a:rPr lang="en-US" baseline="30000" dirty="0">
                <a:solidFill>
                  <a:schemeClr val="bg1"/>
                </a:solidFill>
              </a:rPr>
              <a:t>2</a:t>
            </a:r>
            <a:r>
              <a:rPr lang="en-US" dirty="0">
                <a:solidFill>
                  <a:schemeClr val="bg1"/>
                </a:solidFill>
              </a:rPr>
              <a:t> and Amal Z. Hajjaj</a:t>
            </a:r>
            <a:r>
              <a:rPr lang="en-US" baseline="30000" dirty="0">
                <a:solidFill>
                  <a:schemeClr val="bg1"/>
                </a:solidFill>
              </a:rPr>
              <a:t>1</a:t>
            </a:r>
            <a:r>
              <a:rPr lang="en-US" dirty="0">
                <a:solidFill>
                  <a:schemeClr val="bg1"/>
                </a:solidFill>
              </a:rPr>
              <a:t>*</a:t>
            </a:r>
          </a:p>
          <a:p>
            <a:r>
              <a:rPr lang="en-US" dirty="0">
                <a:solidFill>
                  <a:schemeClr val="bg1"/>
                </a:solidFill>
              </a:rPr>
              <a:t>1Wolfson School of Mechanical, Electrical and Manufacturing Engineering, Loughborough University, UK</a:t>
            </a:r>
          </a:p>
          <a:p>
            <a:r>
              <a:rPr lang="en-US" dirty="0">
                <a:solidFill>
                  <a:schemeClr val="bg1"/>
                </a:solidFill>
              </a:rPr>
              <a:t>2Department of Mechanical Engineering, King Fahd University of Petroleum and Minerals, Dhahran, Saudi Arabia.</a:t>
            </a:r>
          </a:p>
          <a:p>
            <a:r>
              <a:rPr lang="en-US" dirty="0">
                <a:solidFill>
                  <a:schemeClr val="bg1"/>
                </a:solidFill>
              </a:rPr>
              <a:t>*</a:t>
            </a:r>
            <a:r>
              <a:rPr lang="en-US" u="sng" dirty="0">
                <a:solidFill>
                  <a:srgbClr val="00B0F0"/>
                </a:solidFill>
              </a:rPr>
              <a:t>a.a.hajjaj@lboro.ac.uk</a:t>
            </a:r>
          </a:p>
          <a:p>
            <a:endParaRPr lang="en-US" dirty="0"/>
          </a:p>
        </p:txBody>
      </p:sp>
    </p:spTree>
    <p:extLst>
      <p:ext uri="{BB962C8B-B14F-4D97-AF65-F5344CB8AC3E}">
        <p14:creationId xmlns:p14="http://schemas.microsoft.com/office/powerpoint/2010/main" val="217663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B183856-64D1-77D0-6D4F-CC37663665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10006" y="1041277"/>
            <a:ext cx="4029603" cy="2456958"/>
          </a:xfrm>
          <a:prstGeom prst="rect">
            <a:avLst/>
          </a:prstGeom>
        </p:spPr>
      </p:pic>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000" b="1" dirty="0">
                <a:latin typeface="Novecento wide Bold" panose="00000805000000000000" charset="0"/>
                <a:ea typeface="微软雅黑" panose="020B0503020204020204" pitchFamily="34" charset="-122"/>
                <a:cs typeface="Novecento wide Bold" panose="00000805000000000000" charset="0"/>
              </a:rPr>
              <a:t>Experiment</a:t>
            </a:r>
            <a:r>
              <a:rPr kumimoji="0" lang="en-US" altLang="zh-CN" sz="3000" b="1" i="0" u="none" strike="noStrike" kern="1200" cap="none" spc="0" normalizeH="0" baseline="0" noProof="0" dirty="0">
                <a:ln>
                  <a:noFill/>
                </a:ln>
                <a:effectLst/>
                <a:uLnTx/>
                <a:uFillTx/>
                <a:latin typeface="Novecento wide Bold" panose="00000805000000000000" charset="0"/>
                <a:ea typeface="微软雅黑" panose="020B0503020204020204" pitchFamily="34" charset="-122"/>
                <a:cs typeface="Novecento wide Bold" panose="00000805000000000000" charset="0"/>
              </a:rPr>
              <a:t> – Helium Experiment Result </a:t>
            </a:r>
          </a:p>
        </p:txBody>
      </p:sp>
      <p:sp>
        <p:nvSpPr>
          <p:cNvPr id="22" name="文本框 21">
            <a:extLst>
              <a:ext uri="{FF2B5EF4-FFF2-40B4-BE49-F238E27FC236}">
                <a16:creationId xmlns:a16="http://schemas.microsoft.com/office/drawing/2014/main" id="{4078A1F5-F81F-70B9-78A9-8A93EAFC4A05}"/>
              </a:ext>
            </a:extLst>
          </p:cNvPr>
          <p:cNvSpPr txBox="1"/>
          <p:nvPr/>
        </p:nvSpPr>
        <p:spPr>
          <a:xfrm>
            <a:off x="5964393" y="6070040"/>
            <a:ext cx="26321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9</a:t>
            </a:r>
          </a:p>
        </p:txBody>
      </p:sp>
      <p:sp>
        <p:nvSpPr>
          <p:cNvPr id="8" name="矩形 7">
            <a:extLst>
              <a:ext uri="{FF2B5EF4-FFF2-40B4-BE49-F238E27FC236}">
                <a16:creationId xmlns:a16="http://schemas.microsoft.com/office/drawing/2014/main" id="{297699F9-D2B4-98BE-FA62-D2790313D629}"/>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文本框 8">
            <a:extLst>
              <a:ext uri="{FF2B5EF4-FFF2-40B4-BE49-F238E27FC236}">
                <a16:creationId xmlns:a16="http://schemas.microsoft.com/office/drawing/2014/main" id="{8EF0F940-0D32-5E08-62B5-97488476D641}"/>
              </a:ext>
            </a:extLst>
          </p:cNvPr>
          <p:cNvSpPr txBox="1"/>
          <p:nvPr/>
        </p:nvSpPr>
        <p:spPr>
          <a:xfrm>
            <a:off x="238125" y="6103232"/>
            <a:ext cx="16163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3: Experiments</a:t>
            </a:r>
          </a:p>
        </p:txBody>
      </p:sp>
      <p:sp>
        <p:nvSpPr>
          <p:cNvPr id="10" name="椭圆 9">
            <a:extLst>
              <a:ext uri="{FF2B5EF4-FFF2-40B4-BE49-F238E27FC236}">
                <a16:creationId xmlns:a16="http://schemas.microsoft.com/office/drawing/2014/main" id="{CFF75D86-8829-3853-13ED-08F157C23784}"/>
              </a:ext>
            </a:extLst>
          </p:cNvPr>
          <p:cNvSpPr/>
          <p:nvPr/>
        </p:nvSpPr>
        <p:spPr>
          <a:xfrm>
            <a:off x="123077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1" name="椭圆 10">
            <a:extLst>
              <a:ext uri="{FF2B5EF4-FFF2-40B4-BE49-F238E27FC236}">
                <a16:creationId xmlns:a16="http://schemas.microsoft.com/office/drawing/2014/main" id="{8A3DA3E0-AECC-4926-F1A3-DEAC41903894}"/>
              </a:ext>
            </a:extLst>
          </p:cNvPr>
          <p:cNvSpPr/>
          <p:nvPr/>
        </p:nvSpPr>
        <p:spPr>
          <a:xfrm>
            <a:off x="1021222" y="6412524"/>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cxnSp>
        <p:nvCxnSpPr>
          <p:cNvPr id="13" name="直接连接符 12">
            <a:extLst>
              <a:ext uri="{FF2B5EF4-FFF2-40B4-BE49-F238E27FC236}">
                <a16:creationId xmlns:a16="http://schemas.microsoft.com/office/drawing/2014/main" id="{0237D2D0-5EAD-5A0C-B9B7-EC2E611F13A1}"/>
              </a:ext>
            </a:extLst>
          </p:cNvPr>
          <p:cNvCxnSpPr>
            <a:cxnSpLocks/>
            <a:stCxn id="10" idx="2"/>
          </p:cNvCxnSpPr>
          <p:nvPr/>
        </p:nvCxnSpPr>
        <p:spPr>
          <a:xfrm flipH="1" flipV="1">
            <a:off x="1106947" y="6455386"/>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14" name="椭圆 13">
            <a:extLst>
              <a:ext uri="{FF2B5EF4-FFF2-40B4-BE49-F238E27FC236}">
                <a16:creationId xmlns:a16="http://schemas.microsoft.com/office/drawing/2014/main" id="{B888DB03-710F-7FE8-0CB1-EA74E493AE2F}"/>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3" name="椭圆 22">
            <a:extLst>
              <a:ext uri="{FF2B5EF4-FFF2-40B4-BE49-F238E27FC236}">
                <a16:creationId xmlns:a16="http://schemas.microsoft.com/office/drawing/2014/main" id="{54B69008-3E9B-B856-E78A-15A093D07DD5}"/>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7B957068-7A3C-0210-33C6-60B26755EBA3}"/>
                  </a:ext>
                </a:extLst>
              </p:cNvPr>
              <p:cNvSpPr txBox="1"/>
              <p:nvPr/>
            </p:nvSpPr>
            <p:spPr>
              <a:xfrm>
                <a:off x="7601798" y="1841681"/>
                <a:ext cx="3898416" cy="3416320"/>
              </a:xfrm>
              <a:prstGeom prst="rect">
                <a:avLst/>
              </a:prstGeom>
              <a:noFill/>
            </p:spPr>
            <p:txBody>
              <a:bodyPr wrap="square" rtlCol="0">
                <a:spAutoFit/>
              </a:bodyPr>
              <a:lstStyle/>
              <a:p>
                <a:pPr marR="0" lvl="0" defTabSz="914400" rtl="0" eaLnBrk="1" fontAlgn="auto" latinLnBrk="0" hangingPunct="1">
                  <a:lnSpc>
                    <a:spcPct val="100000"/>
                  </a:lnSpc>
                  <a:spcBef>
                    <a:spcPts val="0"/>
                  </a:spcBef>
                  <a:spcAft>
                    <a:spcPts val="0"/>
                  </a:spcAft>
                  <a:buClrTx/>
                  <a:buSzTx/>
                  <a:tabLst/>
                  <a:defRPr/>
                </a:pPr>
                <a:endParaRPr kumimoji="0" lang="en-US" altLang="zh-CN"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en-US" altLang="zh-CN" sz="2000" dirty="0">
                    <a:solidFill>
                      <a:prstClr val="black"/>
                    </a:solidFill>
                    <a:latin typeface="Novecento wide Bold" panose="00000805000000000000"/>
                    <a:ea typeface="等线" panose="02010600030101010101" pitchFamily="2" charset="-122"/>
                  </a:rPr>
                  <a:t>1</a:t>
                </a:r>
                <a:r>
                  <a:rPr lang="en-US" altLang="zh-CN" sz="2000" baseline="30000" dirty="0">
                    <a:solidFill>
                      <a:prstClr val="black"/>
                    </a:solidFill>
                    <a:latin typeface="Novecento wide Bold" panose="00000805000000000000"/>
                    <a:ea typeface="等线" panose="02010600030101010101" pitchFamily="2" charset="-122"/>
                  </a:rPr>
                  <a:t>st</a:t>
                </a:r>
                <a:r>
                  <a:rPr lang="en-US" altLang="zh-CN" sz="2000" dirty="0">
                    <a:solidFill>
                      <a:prstClr val="black"/>
                    </a:solidFill>
                    <a:latin typeface="Novecento wide Bold" panose="00000805000000000000"/>
                    <a:ea typeface="等线" panose="02010600030101010101" pitchFamily="2" charset="-122"/>
                  </a:rPr>
                  <a:t> Global Mode: Keeps same</a:t>
                </a:r>
              </a:p>
              <a:p>
                <a:pPr marR="0" lvl="0" defTabSz="914400" rtl="0" eaLnBrk="1" fontAlgn="auto" latinLnBrk="0" hangingPunct="1">
                  <a:lnSpc>
                    <a:spcPct val="100000"/>
                  </a:lnSpc>
                  <a:spcBef>
                    <a:spcPts val="0"/>
                  </a:spcBef>
                  <a:spcAft>
                    <a:spcPts val="0"/>
                  </a:spcAft>
                  <a:buClrTx/>
                  <a:buSzTx/>
                  <a:tabLst/>
                  <a:defRPr/>
                </a:pPr>
                <a:r>
                  <a:rPr lang="en-US" altLang="zh-CN" sz="2000" dirty="0">
                    <a:solidFill>
                      <a:prstClr val="black"/>
                    </a:solidFill>
                    <a:latin typeface="Novecento wide Bold" panose="00000805000000000000"/>
                    <a:ea typeface="等线" panose="02010600030101010101" pitchFamily="2" charset="-122"/>
                  </a:rPr>
                  <a:t>     2</a:t>
                </a:r>
                <a:r>
                  <a:rPr lang="en-US" altLang="zh-CN" sz="2000" baseline="30000" dirty="0">
                    <a:solidFill>
                      <a:prstClr val="black"/>
                    </a:solidFill>
                    <a:latin typeface="Novecento wide Bold" panose="00000805000000000000"/>
                    <a:ea typeface="等线" panose="02010600030101010101" pitchFamily="2" charset="-122"/>
                  </a:rPr>
                  <a:t>nd</a:t>
                </a:r>
                <a:r>
                  <a:rPr lang="en-US" altLang="zh-CN" sz="2000" dirty="0">
                    <a:solidFill>
                      <a:prstClr val="black"/>
                    </a:solidFill>
                    <a:latin typeface="Novecento wide Bold" panose="00000805000000000000"/>
                    <a:ea typeface="等线" panose="02010600030101010101" pitchFamily="2" charset="-122"/>
                  </a:rPr>
                  <a:t> Global Mode: Vary</a:t>
                </a:r>
              </a:p>
              <a:p>
                <a:pPr marR="0" lvl="0" defTabSz="914400" rtl="0" eaLnBrk="1" fontAlgn="auto" latinLnBrk="0" hangingPunct="1">
                  <a:lnSpc>
                    <a:spcPct val="100000"/>
                  </a:lnSpc>
                  <a:spcBef>
                    <a:spcPts val="0"/>
                  </a:spcBef>
                  <a:spcAft>
                    <a:spcPts val="0"/>
                  </a:spcAft>
                  <a:buClrTx/>
                  <a:buSzTx/>
                  <a:tabLst/>
                  <a:defRPr/>
                </a:pPr>
                <a:endParaRPr lang="en-US" altLang="zh-CN" sz="2000" dirty="0">
                  <a:solidFill>
                    <a:prstClr val="black"/>
                  </a:solidFill>
                  <a:latin typeface="Novecento wide Bold" panose="00000805000000000000"/>
                  <a:ea typeface="宋体" panose="02010600030101010101" pitchFamily="2" charset="-122"/>
                </a:endParaRPr>
              </a:p>
              <a:p>
                <a:pPr marL="342900" indent="-342900">
                  <a:buFont typeface="Wingdings" panose="05000000000000000000" pitchFamily="2" charset="2"/>
                  <a:buChar char="p"/>
                  <a:defRPr/>
                </a:pPr>
                <a:r>
                  <a:rPr kumimoji="0" lang="en-US" altLang="zh-CN" sz="20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Above: </a:t>
                </a:r>
                <a14:m>
                  <m:oMath xmlns:m="http://schemas.openxmlformats.org/officeDocument/2006/math">
                    <m:sSub>
                      <m:sSubPr>
                        <m:ctrlPr>
                          <a:rPr lang="zh-CN" altLang="zh-CN" sz="2000" i="1" smtClean="0">
                            <a:latin typeface="Cambria Math" panose="02040503050406030204" pitchFamily="18" charset="0"/>
                          </a:rPr>
                        </m:ctrlPr>
                      </m:sSubPr>
                      <m:e>
                        <m:r>
                          <a:rPr lang="en-US" altLang="zh-CN" sz="2000" i="1">
                            <a:latin typeface="Cambria Math" panose="02040503050406030204" pitchFamily="18" charset="0"/>
                          </a:rPr>
                          <m:t>𝑉</m:t>
                        </m:r>
                      </m:e>
                      <m:sub>
                        <m:r>
                          <a:rPr lang="en-US" altLang="zh-CN" sz="2000" i="1">
                            <a:latin typeface="Cambria Math" panose="02040503050406030204" pitchFamily="18" charset="0"/>
                          </a:rPr>
                          <m:t>𝑇𝐻</m:t>
                        </m:r>
                      </m:sub>
                    </m:sSub>
                    <m:r>
                      <a:rPr lang="en-US" altLang="zh-CN" sz="2000" b="0" i="1" smtClean="0">
                        <a:latin typeface="Cambria Math" panose="02040503050406030204" pitchFamily="18" charset="0"/>
                      </a:rPr>
                      <m:t>=5.5</m:t>
                    </m:r>
                    <m:r>
                      <a:rPr lang="en-US" altLang="zh-CN" sz="2000" i="1">
                        <a:latin typeface="Cambria Math" panose="02040503050406030204" pitchFamily="18" charset="0"/>
                      </a:rPr>
                      <m:t>𝑉</m:t>
                    </m:r>
                  </m:oMath>
                </a14:m>
                <a:r>
                  <a:rPr lang="en-US" altLang="zh-CN" sz="2000" dirty="0">
                    <a:latin typeface="Novecento wide Bold" panose="00000805000000000000"/>
                    <a:ea typeface="等线" panose="02010600030101010101" pitchFamily="2" charset="-122"/>
                  </a:rPr>
                  <a:t>.</a:t>
                </a:r>
                <a:r>
                  <a:rPr lang="en-US" altLang="zh-CN" sz="2000" dirty="0">
                    <a:latin typeface="Novecento wide Bold" panose="00000805000000000000"/>
                    <a:ea typeface="宋体" panose="02010600030101010101" pitchFamily="2" charset="-122"/>
                  </a:rPr>
                  <a:t> </a:t>
                </a:r>
                <a:endParaRPr lang="en-US" altLang="zh-CN" sz="2000" dirty="0">
                  <a:latin typeface="Novecento wide Bold" panose="00000805000000000000"/>
                </a:endParaRPr>
              </a:p>
              <a:p>
                <a:pPr>
                  <a:defRPr/>
                </a:pPr>
                <a:r>
                  <a:rPr lang="en-US" altLang="zh-CN" sz="2000" dirty="0">
                    <a:latin typeface="Novecento wide Bold" panose="00000805000000000000"/>
                  </a:rPr>
                  <a:t>      Sensitivity: 0.3139%/kHz.</a:t>
                </a:r>
                <a:endParaRPr lang="zh-CN" altLang="en-US" sz="2000" dirty="0">
                  <a:latin typeface="等线" panose="020F0502020204030204"/>
                </a:endParaRPr>
              </a:p>
              <a:p>
                <a:pPr marL="342900" indent="-342900">
                  <a:buFont typeface="Wingdings" panose="05000000000000000000" pitchFamily="2" charset="2"/>
                  <a:buChar char="p"/>
                  <a:defRPr/>
                </a:pPr>
                <a:endParaRPr kumimoji="0" lang="en-US" altLang="zh-CN" sz="2000" b="0" i="0" u="none" strike="noStrike" kern="1200" cap="none" spc="0" normalizeH="0" baseline="0" noProof="0" dirty="0">
                  <a:ln>
                    <a:noFill/>
                  </a:ln>
                  <a:effectLst/>
                  <a:uLnTx/>
                  <a:uFillTx/>
                  <a:latin typeface="等线" panose="020F0502020204030204"/>
                  <a:ea typeface="等线" panose="02010600030101010101" pitchFamily="2" charset="-122"/>
                  <a:cs typeface="+mn-cs"/>
                </a:endParaRPr>
              </a:p>
              <a:p>
                <a:pPr marL="342900" indent="-342900">
                  <a:buFont typeface="Wingdings" panose="05000000000000000000" pitchFamily="2" charset="2"/>
                  <a:buChar char="p"/>
                  <a:defRPr/>
                </a:pPr>
                <a:r>
                  <a:rPr kumimoji="0" lang="en-US" altLang="zh-CN" sz="2000" b="0" i="0" u="none" strike="noStrike" kern="1200" cap="none" spc="0" normalizeH="0" baseline="0" noProof="0" dirty="0">
                    <a:ln>
                      <a:noFill/>
                    </a:ln>
                    <a:effectLst/>
                    <a:uLnTx/>
                    <a:uFillTx/>
                    <a:latin typeface="Novecento wide Bold" panose="00000805000000000000"/>
                    <a:ea typeface="宋体" panose="02010600030101010101" pitchFamily="2" charset="-122"/>
                    <a:cs typeface="+mn-cs"/>
                  </a:rPr>
                  <a:t>Below: </a:t>
                </a:r>
                <a14:m>
                  <m:oMath xmlns:m="http://schemas.openxmlformats.org/officeDocument/2006/math">
                    <m:sSub>
                      <m:sSubPr>
                        <m:ctrlPr>
                          <a:rPr lang="zh-CN" altLang="zh-CN" sz="2000" i="1" smtClean="0">
                            <a:latin typeface="Cambria Math" panose="02040503050406030204" pitchFamily="18" charset="0"/>
                          </a:rPr>
                        </m:ctrlPr>
                      </m:sSubPr>
                      <m:e>
                        <m:r>
                          <a:rPr lang="en-US" altLang="zh-CN" sz="2000" i="1">
                            <a:latin typeface="Cambria Math" panose="02040503050406030204" pitchFamily="18" charset="0"/>
                          </a:rPr>
                          <m:t>𝑉</m:t>
                        </m:r>
                      </m:e>
                      <m:sub>
                        <m:r>
                          <a:rPr lang="en-US" altLang="zh-CN" sz="2000" i="1">
                            <a:latin typeface="Cambria Math" panose="02040503050406030204" pitchFamily="18" charset="0"/>
                          </a:rPr>
                          <m:t>𝑇𝐻</m:t>
                        </m:r>
                      </m:sub>
                    </m:sSub>
                    <m:r>
                      <a:rPr lang="en-US" altLang="zh-CN" sz="2000" b="0" i="1" smtClean="0">
                        <a:latin typeface="Cambria Math" panose="02040503050406030204" pitchFamily="18" charset="0"/>
                      </a:rPr>
                      <m:t>=6.6</m:t>
                    </m:r>
                    <m:r>
                      <a:rPr lang="en-US" altLang="zh-CN" sz="2000" i="1">
                        <a:latin typeface="Cambria Math" panose="02040503050406030204" pitchFamily="18" charset="0"/>
                      </a:rPr>
                      <m:t>𝑉</m:t>
                    </m:r>
                  </m:oMath>
                </a14:m>
                <a:r>
                  <a:rPr lang="en-US" altLang="zh-CN" sz="2000" dirty="0">
                    <a:latin typeface="Novecento wide Bold" panose="00000805000000000000"/>
                    <a:ea typeface="等线" panose="02010600030101010101" pitchFamily="2" charset="-122"/>
                  </a:rPr>
                  <a:t>.</a:t>
                </a:r>
                <a:r>
                  <a:rPr lang="en-US" altLang="zh-CN" sz="2000" dirty="0">
                    <a:latin typeface="Novecento wide Bold" panose="00000805000000000000"/>
                    <a:ea typeface="宋体" panose="02010600030101010101" pitchFamily="2" charset="-122"/>
                  </a:rPr>
                  <a:t> </a:t>
                </a:r>
              </a:p>
              <a:p>
                <a:pPr>
                  <a:defRPr/>
                </a:pPr>
                <a:r>
                  <a:rPr lang="en-US" altLang="zh-CN" sz="2000" dirty="0">
                    <a:latin typeface="Novecento wide Bold" panose="00000805000000000000"/>
                    <a:ea typeface="宋体" panose="02010600030101010101" pitchFamily="2" charset="-122"/>
                  </a:rPr>
                  <a:t>      S</a:t>
                </a:r>
                <a:r>
                  <a:rPr lang="en-US" altLang="zh-CN" sz="2000" dirty="0">
                    <a:latin typeface="Novecento wide Bold" panose="00000805000000000000"/>
                  </a:rPr>
                  <a:t>ensitivity: 0.9076%/kHz.</a:t>
                </a:r>
                <a:endParaRPr lang="zh-CN" altLang="en-US" sz="2000" dirty="0">
                  <a:latin typeface="等线" panose="020F0502020204030204"/>
                </a:endParaRPr>
              </a:p>
              <a:p>
                <a:pPr marL="342900" indent="-342900">
                  <a:buFont typeface="Wingdings" panose="05000000000000000000" pitchFamily="2" charset="2"/>
                  <a:buChar char="p"/>
                  <a:defRPr/>
                </a:pPr>
                <a:endParaRPr kumimoji="0" lang="zh-CN" altLang="en-US" sz="2000" b="0" i="0" u="none" strike="noStrike" kern="1200" cap="none" spc="0" normalizeH="0" baseline="0" noProof="0" dirty="0">
                  <a:ln>
                    <a:noFill/>
                  </a:ln>
                  <a:effectLst/>
                  <a:uLnTx/>
                  <a:uFillTx/>
                  <a:latin typeface="等线" panose="020F0502020204030204"/>
                  <a:ea typeface="等线" panose="02010600030101010101" pitchFamily="2" charset="-122"/>
                  <a:cs typeface="+mn-cs"/>
                </a:endParaRPr>
              </a:p>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endParaRPr kumimoji="0" lang="zh-CN" altLang="en-US" sz="1600" b="0" i="1"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endParaRPr>
              </a:p>
            </p:txBody>
          </p:sp>
        </mc:Choice>
        <mc:Fallback xmlns="">
          <p:sp>
            <p:nvSpPr>
              <p:cNvPr id="2" name="文本框 1">
                <a:extLst>
                  <a:ext uri="{FF2B5EF4-FFF2-40B4-BE49-F238E27FC236}">
                    <a16:creationId xmlns:a16="http://schemas.microsoft.com/office/drawing/2014/main" id="{7B957068-7A3C-0210-33C6-60B26755EBA3}"/>
                  </a:ext>
                </a:extLst>
              </p:cNvPr>
              <p:cNvSpPr txBox="1">
                <a:spLocks noRot="1" noChangeAspect="1" noMove="1" noResize="1" noEditPoints="1" noAdjustHandles="1" noChangeArrowheads="1" noChangeShapeType="1" noTextEdit="1"/>
              </p:cNvSpPr>
              <p:nvPr/>
            </p:nvSpPr>
            <p:spPr>
              <a:xfrm>
                <a:off x="7601798" y="1841681"/>
                <a:ext cx="3898416" cy="3416320"/>
              </a:xfrm>
              <a:prstGeom prst="rect">
                <a:avLst/>
              </a:prstGeom>
              <a:blipFill>
                <a:blip r:embed="rId4"/>
                <a:stretch>
                  <a:fillRect l="-1406"/>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FD65C04C-8245-A5A2-147F-F93C5457E8B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10006" y="3542221"/>
            <a:ext cx="4029604" cy="2500686"/>
          </a:xfrm>
          <a:prstGeom prst="rect">
            <a:avLst/>
          </a:prstGeom>
        </p:spPr>
      </p:pic>
      <p:pic>
        <p:nvPicPr>
          <p:cNvPr id="7" name="图片 6">
            <a:extLst>
              <a:ext uri="{FF2B5EF4-FFF2-40B4-BE49-F238E27FC236}">
                <a16:creationId xmlns:a16="http://schemas.microsoft.com/office/drawing/2014/main" id="{E76E801B-78EE-04FD-BD64-FE5BB2F7709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02122" y="2296586"/>
            <a:ext cx="2727400" cy="2205080"/>
          </a:xfrm>
          <a:prstGeom prst="rect">
            <a:avLst/>
          </a:prstGeom>
        </p:spPr>
      </p:pic>
      <p:cxnSp>
        <p:nvCxnSpPr>
          <p:cNvPr id="12" name="直接箭头连接符 11">
            <a:extLst>
              <a:ext uri="{FF2B5EF4-FFF2-40B4-BE49-F238E27FC236}">
                <a16:creationId xmlns:a16="http://schemas.microsoft.com/office/drawing/2014/main" id="{BAD842E4-3505-4939-F3BB-1DC998A94FDF}"/>
              </a:ext>
            </a:extLst>
          </p:cNvPr>
          <p:cNvCxnSpPr>
            <a:cxnSpLocks/>
            <a:endCxn id="3" idx="1"/>
          </p:cNvCxnSpPr>
          <p:nvPr/>
        </p:nvCxnSpPr>
        <p:spPr>
          <a:xfrm flipV="1">
            <a:off x="2572427" y="2269756"/>
            <a:ext cx="537579" cy="1532379"/>
          </a:xfrm>
          <a:prstGeom prst="straightConnector1">
            <a:avLst/>
          </a:prstGeom>
          <a:ln>
            <a:solidFill>
              <a:srgbClr val="00DC00"/>
            </a:solidFill>
            <a:tailEnd type="triangle"/>
          </a:ln>
        </p:spPr>
        <p:style>
          <a:lnRef idx="3">
            <a:schemeClr val="accent6"/>
          </a:lnRef>
          <a:fillRef idx="0">
            <a:schemeClr val="accent6"/>
          </a:fillRef>
          <a:effectRef idx="2">
            <a:schemeClr val="accent6"/>
          </a:effectRef>
          <a:fontRef idx="minor">
            <a:schemeClr val="tx1"/>
          </a:fontRef>
        </p:style>
      </p:cxnSp>
      <p:cxnSp>
        <p:nvCxnSpPr>
          <p:cNvPr id="28" name="直接箭头连接符 27">
            <a:extLst>
              <a:ext uri="{FF2B5EF4-FFF2-40B4-BE49-F238E27FC236}">
                <a16:creationId xmlns:a16="http://schemas.microsoft.com/office/drawing/2014/main" id="{F4494503-FF49-688F-3142-01D035025523}"/>
              </a:ext>
            </a:extLst>
          </p:cNvPr>
          <p:cNvCxnSpPr>
            <a:cxnSpLocks/>
            <a:endCxn id="4" idx="1"/>
          </p:cNvCxnSpPr>
          <p:nvPr/>
        </p:nvCxnSpPr>
        <p:spPr>
          <a:xfrm>
            <a:off x="2910422" y="3908147"/>
            <a:ext cx="199584" cy="884417"/>
          </a:xfrm>
          <a:prstGeom prst="straightConnector1">
            <a:avLst/>
          </a:prstGeom>
          <a:ln>
            <a:solidFill>
              <a:srgbClr val="00DC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4566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40E778-2796-FE94-2360-2BFAE7B32844}"/>
              </a:ext>
            </a:extLst>
          </p:cNvPr>
          <p:cNvSpPr>
            <a:spLocks noGrp="1"/>
          </p:cNvSpPr>
          <p:nvPr>
            <p:ph type="title"/>
          </p:nvPr>
        </p:nvSpPr>
        <p:spPr>
          <a:xfrm>
            <a:off x="838200" y="340729"/>
            <a:ext cx="7633996" cy="680616"/>
          </a:xfrm>
        </p:spPr>
        <p:txBody>
          <a:bodyPr>
            <a:normAutofit fontScale="90000"/>
          </a:bodyPr>
          <a:lstStyle/>
          <a:p>
            <a:r>
              <a:rPr kumimoji="0" lang="en-US" altLang="zh-CN" sz="4400" b="1" i="0" u="none" strike="noStrike" kern="1200" cap="none" spc="0" normalizeH="0" baseline="0" noProof="0" dirty="0">
                <a:ln>
                  <a:noFill/>
                </a:ln>
                <a:solidFill>
                  <a:schemeClr val="tx1"/>
                </a:solidFill>
                <a:effectLst/>
                <a:uLnTx/>
                <a:uFillTx/>
                <a:latin typeface="Novecento wide Bold" panose="00000805000000000000" charset="0"/>
                <a:ea typeface="微软雅黑" panose="020B0503020204020204" pitchFamily="34" charset="-122"/>
                <a:cs typeface="Novecento wide Bold" panose="00000805000000000000" charset="0"/>
              </a:rPr>
              <a:t>Conclusions</a:t>
            </a:r>
            <a:endParaRPr lang="zh-CN" altLang="en-US" dirty="0">
              <a:solidFill>
                <a:schemeClr val="tx1"/>
              </a:solidFill>
            </a:endParaRPr>
          </a:p>
        </p:txBody>
      </p:sp>
      <p:sp>
        <p:nvSpPr>
          <p:cNvPr id="3" name="内容占位符 2">
            <a:extLst>
              <a:ext uri="{FF2B5EF4-FFF2-40B4-BE49-F238E27FC236}">
                <a16:creationId xmlns:a16="http://schemas.microsoft.com/office/drawing/2014/main" id="{E076EDFE-463F-7C79-A9AC-78B91FF15CE6}"/>
              </a:ext>
            </a:extLst>
          </p:cNvPr>
          <p:cNvSpPr>
            <a:spLocks noGrp="1"/>
          </p:cNvSpPr>
          <p:nvPr>
            <p:ph idx="1"/>
          </p:nvPr>
        </p:nvSpPr>
        <p:spPr>
          <a:xfrm>
            <a:off x="838200" y="1508524"/>
            <a:ext cx="10515600" cy="1363254"/>
          </a:xfrm>
        </p:spPr>
        <p:txBody>
          <a:bodyPr>
            <a:noAutofit/>
          </a:bodyPr>
          <a:lstStyle/>
          <a:p>
            <a:pPr marL="0" indent="0">
              <a:lnSpc>
                <a:spcPct val="150000"/>
              </a:lnSpc>
              <a:buNone/>
            </a:pPr>
            <a:r>
              <a:rPr lang="zh-CN" altLang="en-US" sz="2000" dirty="0">
                <a:latin typeface="Novecento wide Bold" panose="00000805000000000000"/>
              </a:rPr>
              <a:t> □ </a:t>
            </a:r>
            <a:r>
              <a:rPr lang="en-US" altLang="zh-CN" sz="2000" dirty="0">
                <a:latin typeface="Novecento wide Bold" panose="00000805000000000000"/>
              </a:rPr>
              <a:t>A new gas sensing structure using the dynamic response of an </a:t>
            </a:r>
            <a:r>
              <a:rPr lang="en-US" altLang="zh-CN" sz="2000" dirty="0" err="1">
                <a:latin typeface="Novecento wide Bold" panose="00000805000000000000"/>
              </a:rPr>
              <a:t>AlN</a:t>
            </a:r>
            <a:r>
              <a:rPr lang="en-US" altLang="zh-CN" sz="2000" dirty="0">
                <a:latin typeface="Novecento wide Bold" panose="00000805000000000000"/>
              </a:rPr>
              <a:t>-piezoelectric-based weakly coupled resonator is proposed both in theoretical analysis and experiment</a:t>
            </a:r>
            <a:r>
              <a:rPr lang="en-US" altLang="zh-CN" sz="2000" kern="0" dirty="0">
                <a:effectLst/>
                <a:latin typeface="Novecento wide Bold" panose="00000805000000000000"/>
                <a:ea typeface="宋体" panose="02010600030101010101" pitchFamily="2" charset="-122"/>
              </a:rPr>
              <a:t>.</a:t>
            </a:r>
            <a:r>
              <a:rPr lang="en-US" altLang="zh-CN" sz="2000" kern="0" dirty="0">
                <a:solidFill>
                  <a:prstClr val="black"/>
                </a:solidFill>
                <a:latin typeface="Novecento wide Bold" panose="00000805000000000000"/>
                <a:ea typeface="宋体" panose="02010600030101010101" pitchFamily="2" charset="-122"/>
              </a:rPr>
              <a:t> The experiment result fits the theoretical simulations perfectly.</a:t>
            </a:r>
            <a:endParaRPr lang="zh-CN" altLang="en-US" sz="2000" dirty="0">
              <a:latin typeface="Novecento wide Bold" panose="00000805000000000000"/>
            </a:endParaRPr>
          </a:p>
        </p:txBody>
      </p:sp>
      <p:sp>
        <p:nvSpPr>
          <p:cNvPr id="6" name="矩形 5">
            <a:extLst>
              <a:ext uri="{FF2B5EF4-FFF2-40B4-BE49-F238E27FC236}">
                <a16:creationId xmlns:a16="http://schemas.microsoft.com/office/drawing/2014/main" id="{67DE983E-AE85-0180-9AB6-DAA890091E34}"/>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7" name="文本框 6">
            <a:extLst>
              <a:ext uri="{FF2B5EF4-FFF2-40B4-BE49-F238E27FC236}">
                <a16:creationId xmlns:a16="http://schemas.microsoft.com/office/drawing/2014/main" id="{F8B28DF5-5541-E806-5FB2-B890E2ECA2F7}"/>
              </a:ext>
            </a:extLst>
          </p:cNvPr>
          <p:cNvSpPr txBox="1"/>
          <p:nvPr/>
        </p:nvSpPr>
        <p:spPr>
          <a:xfrm>
            <a:off x="238125" y="6103232"/>
            <a:ext cx="158088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4: Conclusions</a:t>
            </a:r>
          </a:p>
        </p:txBody>
      </p:sp>
      <p:sp>
        <p:nvSpPr>
          <p:cNvPr id="19" name="椭圆 18">
            <a:extLst>
              <a:ext uri="{FF2B5EF4-FFF2-40B4-BE49-F238E27FC236}">
                <a16:creationId xmlns:a16="http://schemas.microsoft.com/office/drawing/2014/main" id="{F487533D-03FE-431D-DAEB-E35FBE1F97B4}"/>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0" name="椭圆 19">
            <a:extLst>
              <a:ext uri="{FF2B5EF4-FFF2-40B4-BE49-F238E27FC236}">
                <a16:creationId xmlns:a16="http://schemas.microsoft.com/office/drawing/2014/main" id="{D5261B8A-2F13-4117-95D9-5247645EE9AC}"/>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1" name="椭圆 20">
            <a:extLst>
              <a:ext uri="{FF2B5EF4-FFF2-40B4-BE49-F238E27FC236}">
                <a16:creationId xmlns:a16="http://schemas.microsoft.com/office/drawing/2014/main" id="{192F1626-3D8C-90CE-7540-4A81D1125232}"/>
              </a:ext>
            </a:extLst>
          </p:cNvPr>
          <p:cNvSpPr/>
          <p:nvPr/>
        </p:nvSpPr>
        <p:spPr>
          <a:xfrm>
            <a:off x="1021221" y="6416238"/>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2" name="椭圆 21">
            <a:extLst>
              <a:ext uri="{FF2B5EF4-FFF2-40B4-BE49-F238E27FC236}">
                <a16:creationId xmlns:a16="http://schemas.microsoft.com/office/drawing/2014/main" id="{9ED368D5-6DA9-BC81-789C-144BE3FBA1F8}"/>
              </a:ext>
            </a:extLst>
          </p:cNvPr>
          <p:cNvSpPr/>
          <p:nvPr/>
        </p:nvSpPr>
        <p:spPr>
          <a:xfrm>
            <a:off x="1230772" y="6421002"/>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24" name="内容占位符 2">
            <a:extLst>
              <a:ext uri="{FF2B5EF4-FFF2-40B4-BE49-F238E27FC236}">
                <a16:creationId xmlns:a16="http://schemas.microsoft.com/office/drawing/2014/main" id="{8B410002-3615-1231-9714-906FBB47E515}"/>
              </a:ext>
            </a:extLst>
          </p:cNvPr>
          <p:cNvSpPr txBox="1">
            <a:spLocks/>
          </p:cNvSpPr>
          <p:nvPr/>
        </p:nvSpPr>
        <p:spPr>
          <a:xfrm>
            <a:off x="811672" y="2871777"/>
            <a:ext cx="10515600" cy="19422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buNone/>
              <a:defRPr/>
            </a:pPr>
            <a:r>
              <a:rPr kumimoji="0" lang="zh-CN" altLang="en-US"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 □ </a:t>
            </a:r>
            <a:r>
              <a:rPr kumimoji="0" lang="en-US" altLang="zh-CN"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The </a:t>
            </a:r>
            <a:r>
              <a:rPr lang="en-US" altLang="zh-CN" sz="2000" dirty="0">
                <a:latin typeface="Novecento wide Bold" panose="00000805000000000000"/>
              </a:rPr>
              <a:t>Helium sensing</a:t>
            </a:r>
            <a:r>
              <a:rPr lang="en-US" altLang="zh-CN" sz="2000" dirty="0">
                <a:solidFill>
                  <a:prstClr val="black"/>
                </a:solidFill>
                <a:latin typeface="Novecento wide Bold" panose="00000805000000000000"/>
              </a:rPr>
              <a:t> experiment shows highly linear and sensitivity results.</a:t>
            </a:r>
          </a:p>
          <a:p>
            <a:pPr marL="0" lvl="0" indent="0">
              <a:lnSpc>
                <a:spcPct val="150000"/>
              </a:lnSpc>
              <a:buNone/>
              <a:defRPr/>
            </a:pPr>
            <a:r>
              <a:rPr lang="zh-CN" altLang="en-US" sz="2000" dirty="0">
                <a:solidFill>
                  <a:prstClr val="black"/>
                </a:solidFill>
                <a:latin typeface="Novecento wide Bold" panose="00000805000000000000"/>
              </a:rPr>
              <a:t> □ </a:t>
            </a:r>
            <a:r>
              <a:rPr lang="en-US" altLang="zh-CN" sz="2000" dirty="0">
                <a:solidFill>
                  <a:prstClr val="black"/>
                </a:solidFill>
                <a:latin typeface="Novecento wide Bold" panose="00000805000000000000"/>
              </a:rPr>
              <a:t>The future work will focus on multi-gas sensing on single coupled structure through introducing another sensing technique (i.e. coating technique) on cantilever.</a:t>
            </a:r>
          </a:p>
        </p:txBody>
      </p:sp>
      <p:sp>
        <p:nvSpPr>
          <p:cNvPr id="13" name="文本框 12">
            <a:extLst>
              <a:ext uri="{FF2B5EF4-FFF2-40B4-BE49-F238E27FC236}">
                <a16:creationId xmlns:a16="http://schemas.microsoft.com/office/drawing/2014/main" id="{62B68665-EAB5-49E6-95E0-BCA5FFBF6F8B}"/>
              </a:ext>
            </a:extLst>
          </p:cNvPr>
          <p:cNvSpPr txBox="1"/>
          <p:nvPr/>
        </p:nvSpPr>
        <p:spPr>
          <a:xfrm>
            <a:off x="5925119" y="6070040"/>
            <a:ext cx="34176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10</a:t>
            </a:r>
            <a:endPar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endParaRPr>
          </a:p>
        </p:txBody>
      </p:sp>
    </p:spTree>
    <p:extLst>
      <p:ext uri="{BB962C8B-B14F-4D97-AF65-F5344CB8AC3E}">
        <p14:creationId xmlns:p14="http://schemas.microsoft.com/office/powerpoint/2010/main" val="236539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BE231AC-1C5D-4715-ADFB-659E7F61C870}"/>
              </a:ext>
            </a:extLst>
          </p:cNvPr>
          <p:cNvSpPr txBox="1"/>
          <p:nvPr/>
        </p:nvSpPr>
        <p:spPr>
          <a:xfrm>
            <a:off x="870015" y="1021345"/>
            <a:ext cx="10451970" cy="5386090"/>
          </a:xfrm>
          <a:prstGeom prst="rect">
            <a:avLst/>
          </a:prstGeom>
          <a:noFill/>
        </p:spPr>
        <p:txBody>
          <a:bodyPr wrap="square" rtlCol="0">
            <a:spAutoFit/>
          </a:bodyPr>
          <a:lstStyle/>
          <a:p>
            <a:pPr>
              <a:defRPr/>
            </a:pPr>
            <a:r>
              <a:rPr kumimoji="0" lang="en-US" altLang="zh-CN" b="0" i="0" u="none" strike="noStrike" kern="1200" cap="none" spc="0" normalizeH="0" baseline="0" noProof="0" dirty="0">
                <a:ln>
                  <a:noFill/>
                </a:ln>
                <a:solidFill>
                  <a:prstClr val="black">
                    <a:lumMod val="85000"/>
                    <a:lumOff val="15000"/>
                  </a:prstClr>
                </a:solidFill>
                <a:effectLst/>
                <a:uLnTx/>
                <a:uFillTx/>
                <a:latin typeface="Novecento wide Bold" panose="00000805000000000000"/>
                <a:ea typeface="方正舒体" panose="02010601030101010101" pitchFamily="2" charset="-122"/>
                <a:cs typeface="Times New Roman" panose="02020603050405020304" pitchFamily="18" charset="0"/>
              </a:rPr>
              <a:t>1. </a:t>
            </a:r>
            <a:r>
              <a:rPr kumimoji="0" lang="en-US" altLang="zh-CN" b="0" i="0" u="none" strike="noStrike" kern="1200" cap="none" spc="0" normalizeH="0" baseline="0" noProof="0" dirty="0" err="1">
                <a:ln>
                  <a:noFill/>
                </a:ln>
                <a:solidFill>
                  <a:prstClr val="black">
                    <a:lumMod val="85000"/>
                    <a:lumOff val="15000"/>
                  </a:prstClr>
                </a:solidFill>
                <a:effectLst/>
                <a:uLnTx/>
                <a:uFillTx/>
                <a:latin typeface="Novecento wide Bold" panose="00000805000000000000"/>
                <a:ea typeface="方正舒体" panose="02010601030101010101" pitchFamily="2" charset="-122"/>
                <a:cs typeface="Times New Roman" panose="02020603050405020304" pitchFamily="18" charset="0"/>
              </a:rPr>
              <a:t>AudioXpress</a:t>
            </a:r>
            <a:r>
              <a:rPr kumimoji="0" lang="en-US" altLang="zh-CN" b="0" i="0" u="none" strike="noStrike" kern="1200" cap="none" spc="0" normalizeH="0" baseline="0" noProof="0" dirty="0">
                <a:ln>
                  <a:noFill/>
                </a:ln>
                <a:solidFill>
                  <a:prstClr val="black">
                    <a:lumMod val="85000"/>
                    <a:lumOff val="15000"/>
                  </a:prstClr>
                </a:solidFill>
                <a:effectLst/>
                <a:uLnTx/>
                <a:uFillTx/>
                <a:latin typeface="Novecento wide Bold" panose="00000805000000000000"/>
                <a:ea typeface="方正舒体" panose="02010601030101010101" pitchFamily="2" charset="-122"/>
                <a:cs typeface="Times New Roman" panose="02020603050405020304" pitchFamily="18" charset="0"/>
              </a:rPr>
              <a:t>. (2022). </a:t>
            </a:r>
            <a:r>
              <a:rPr kumimoji="0" lang="en-US" altLang="zh-CN" b="0" i="1" u="none" strike="noStrike" kern="1200" cap="none" spc="0" normalizeH="0" baseline="0" noProof="0" dirty="0">
                <a:ln>
                  <a:noFill/>
                </a:ln>
                <a:solidFill>
                  <a:prstClr val="black">
                    <a:lumMod val="85000"/>
                    <a:lumOff val="15000"/>
                  </a:prstClr>
                </a:solidFill>
                <a:effectLst/>
                <a:uLnTx/>
                <a:uFillTx/>
                <a:latin typeface="Novecento wide Bold" panose="00000805000000000000"/>
                <a:ea typeface="方正舒体" panose="02010601030101010101" pitchFamily="2" charset="-122"/>
                <a:cs typeface="Times New Roman" panose="02020603050405020304" pitchFamily="18" charset="0"/>
              </a:rPr>
              <a:t>TDK Acquires Ultrasonic MEMS Sensing Solutions Developer Chirp Microsystems.</a:t>
            </a:r>
            <a:r>
              <a:rPr lang="en-US" altLang="zh-CN" dirty="0">
                <a:latin typeface="Novecento wide Bold" panose="00000805000000000000"/>
              </a:rPr>
              <a:t> Available at:</a:t>
            </a:r>
            <a:r>
              <a:rPr kumimoji="0" lang="en-US" altLang="zh-CN" b="0" i="0" u="none" strike="noStrike" kern="1200" cap="none" spc="0" normalizeH="0" baseline="0" noProof="0" dirty="0">
                <a:ln>
                  <a:noFill/>
                </a:ln>
                <a:solidFill>
                  <a:prstClr val="black">
                    <a:lumMod val="85000"/>
                    <a:lumOff val="15000"/>
                  </a:prstClr>
                </a:solidFill>
                <a:effectLst/>
                <a:uLnTx/>
                <a:uFillTx/>
                <a:latin typeface="Novecento wide Bold" panose="00000805000000000000"/>
                <a:ea typeface="方正舒体" panose="02010601030101010101" pitchFamily="2" charset="-122"/>
                <a:cs typeface="Times New Roman" panose="02020603050405020304" pitchFamily="18" charset="0"/>
              </a:rPr>
              <a:t> </a:t>
            </a:r>
            <a:r>
              <a:rPr kumimoji="0" lang="en-US" altLang="zh-CN" b="0" i="0" u="none" strike="noStrike" kern="1200" cap="none" spc="0" normalizeH="0" baseline="0" noProof="0" dirty="0">
                <a:ln>
                  <a:noFill/>
                </a:ln>
                <a:solidFill>
                  <a:prstClr val="black">
                    <a:lumMod val="85000"/>
                    <a:lumOff val="15000"/>
                  </a:prstClr>
                </a:solidFill>
                <a:effectLst/>
                <a:uLnTx/>
                <a:uFillTx/>
                <a:latin typeface="Novecento wide Bold" panose="00000805000000000000"/>
                <a:ea typeface="方正舒体" panose="02010601030101010101" pitchFamily="2" charset="-122"/>
                <a:cs typeface="Times New Roman" panose="02020603050405020304" pitchFamily="18" charset="0"/>
                <a:hlinkClick r:id="rId2"/>
              </a:rPr>
              <a:t>https://audioxpress.com/news/tdk-acquires-ultrasonic-mems-sensing-solutions-developer-chirp-microsystems</a:t>
            </a:r>
            <a:r>
              <a:rPr lang="en-US" altLang="zh-CN" dirty="0">
                <a:latin typeface="Novecento wide Bold" panose="00000805000000000000"/>
              </a:rPr>
              <a:t> (Accessed: 16 August 2023). </a:t>
            </a:r>
          </a:p>
          <a:p>
            <a:pPr>
              <a:defRPr/>
            </a:pPr>
            <a:endParaRPr kumimoji="0" lang="en-US" altLang="zh-CN"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endParaRPr>
          </a:p>
          <a:p>
            <a:pPr>
              <a:defRPr/>
            </a:pPr>
            <a:r>
              <a:rPr kumimoji="0" lang="en-US" altLang="zh-CN"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2. </a:t>
            </a:r>
            <a:r>
              <a:rPr lang="en-GB" altLang="zh-CN" dirty="0" err="1">
                <a:latin typeface="Novecento wide Bold" panose="00000805000000000000"/>
              </a:rPr>
              <a:t>Podder</a:t>
            </a:r>
            <a:r>
              <a:rPr lang="en-GB" altLang="zh-CN" dirty="0">
                <a:latin typeface="Novecento wide Bold" panose="00000805000000000000"/>
              </a:rPr>
              <a:t>, I., </a:t>
            </a:r>
            <a:r>
              <a:rPr lang="en-GB" altLang="zh-CN" dirty="0" err="1">
                <a:latin typeface="Novecento wide Bold" panose="00000805000000000000"/>
              </a:rPr>
              <a:t>Fischl</a:t>
            </a:r>
            <a:r>
              <a:rPr lang="en-GB" altLang="zh-CN" dirty="0">
                <a:latin typeface="Novecento wide Bold" panose="00000805000000000000"/>
              </a:rPr>
              <a:t>, T., &amp; Bub, U. (2023). Artificial Intelligence Applications for MEMS-Based Sensors and Manufacturing Process Optimization. </a:t>
            </a:r>
            <a:r>
              <a:rPr lang="en-GB" altLang="zh-CN" i="1" dirty="0">
                <a:latin typeface="Novecento wide Bold" panose="00000805000000000000"/>
              </a:rPr>
              <a:t>Telecom</a:t>
            </a:r>
            <a:r>
              <a:rPr lang="en-GB" altLang="zh-CN" dirty="0">
                <a:latin typeface="Novecento wide Bold" panose="00000805000000000000"/>
              </a:rPr>
              <a:t>, </a:t>
            </a:r>
            <a:r>
              <a:rPr lang="en-GB" altLang="zh-CN" i="1" dirty="0">
                <a:latin typeface="Novecento wide Bold" panose="00000805000000000000"/>
              </a:rPr>
              <a:t>4</a:t>
            </a:r>
            <a:r>
              <a:rPr lang="en-GB" altLang="zh-CN" dirty="0">
                <a:latin typeface="Novecento wide Bold" panose="00000805000000000000"/>
              </a:rPr>
              <a:t>(1), 165–197. </a:t>
            </a:r>
            <a:r>
              <a:rPr lang="en-GB" altLang="zh-CN" dirty="0">
                <a:latin typeface="Novecento wide Bold" panose="00000805000000000000"/>
                <a:hlinkClick r:id="rId3"/>
              </a:rPr>
              <a:t>https://doi.org/10.3390/telecom4010011</a:t>
            </a:r>
            <a:r>
              <a:rPr lang="en-GB" altLang="zh-CN" dirty="0">
                <a:latin typeface="Novecento wide Bold" panose="00000805000000000000"/>
              </a:rPr>
              <a:t> .</a:t>
            </a:r>
          </a:p>
          <a:p>
            <a:endParaRPr lang="en-US" altLang="zh-CN" dirty="0">
              <a:latin typeface="Novecento wide Bold" panose="00000805000000000000"/>
            </a:endParaRPr>
          </a:p>
          <a:p>
            <a:r>
              <a:rPr lang="en-US" altLang="zh-CN" dirty="0">
                <a:latin typeface="Novecento wide Bold" panose="00000805000000000000"/>
              </a:rPr>
              <a:t>3. Al-</a:t>
            </a:r>
            <a:r>
              <a:rPr lang="en-US" altLang="zh-CN" dirty="0" err="1">
                <a:latin typeface="Novecento wide Bold" panose="00000805000000000000"/>
              </a:rPr>
              <a:t>Ghamdi</a:t>
            </a:r>
            <a:r>
              <a:rPr lang="en-US" altLang="zh-CN" dirty="0">
                <a:latin typeface="Novecento wide Bold" panose="00000805000000000000"/>
              </a:rPr>
              <a:t>, M. S., </a:t>
            </a:r>
            <a:r>
              <a:rPr lang="en-US" altLang="zh-CN" dirty="0" err="1">
                <a:latin typeface="Novecento wide Bold" panose="00000805000000000000"/>
              </a:rPr>
              <a:t>Khater</a:t>
            </a:r>
            <a:r>
              <a:rPr lang="en-US" altLang="zh-CN" dirty="0">
                <a:latin typeface="Novecento wide Bold" panose="00000805000000000000"/>
              </a:rPr>
              <a:t>, M. E., Stewart, K. M. E., </a:t>
            </a:r>
            <a:r>
              <a:rPr lang="en-US" altLang="zh-CN" dirty="0" err="1">
                <a:latin typeface="Novecento wide Bold" panose="00000805000000000000"/>
              </a:rPr>
              <a:t>Alneamy</a:t>
            </a:r>
            <a:r>
              <a:rPr lang="en-US" altLang="zh-CN" dirty="0">
                <a:latin typeface="Novecento wide Bold" panose="00000805000000000000"/>
              </a:rPr>
              <a:t>, A., Abdel-Rahman, E. M., &amp; </a:t>
            </a:r>
            <a:r>
              <a:rPr lang="en-US" altLang="zh-CN" dirty="0" err="1">
                <a:latin typeface="Novecento wide Bold" panose="00000805000000000000"/>
              </a:rPr>
              <a:t>Penlidis</a:t>
            </a:r>
            <a:r>
              <a:rPr lang="en-US" altLang="zh-CN" dirty="0">
                <a:latin typeface="Novecento wide Bold" panose="00000805000000000000"/>
              </a:rPr>
              <a:t>, A. (2019). Dynamic bifurcation MEMS gas sensors. </a:t>
            </a:r>
            <a:r>
              <a:rPr lang="en-US" altLang="zh-CN" i="1" dirty="0">
                <a:latin typeface="Novecento wide Bold" panose="00000805000000000000"/>
              </a:rPr>
              <a:t>Journal of Micromechanics and Microengineering</a:t>
            </a:r>
            <a:r>
              <a:rPr lang="en-US" altLang="zh-CN" dirty="0">
                <a:latin typeface="Novecento wide Bold" panose="00000805000000000000"/>
              </a:rPr>
              <a:t>, </a:t>
            </a:r>
            <a:r>
              <a:rPr lang="en-US" altLang="zh-CN" i="1" dirty="0">
                <a:latin typeface="Novecento wide Bold" panose="00000805000000000000"/>
              </a:rPr>
              <a:t>29</a:t>
            </a:r>
            <a:r>
              <a:rPr lang="en-US" altLang="zh-CN" dirty="0">
                <a:latin typeface="Novecento wide Bold" panose="00000805000000000000"/>
              </a:rPr>
              <a:t>(1). </a:t>
            </a:r>
            <a:r>
              <a:rPr lang="en-US" altLang="zh-CN" dirty="0">
                <a:latin typeface="Novecento wide Bold" panose="00000805000000000000"/>
                <a:hlinkClick r:id="rId4"/>
              </a:rPr>
              <a:t>https://doi.org/10.1088/1361-6439/aaedf9</a:t>
            </a:r>
            <a:r>
              <a:rPr lang="en-US" altLang="zh-CN" dirty="0">
                <a:latin typeface="Novecento wide Bold" panose="00000805000000000000"/>
              </a:rPr>
              <a:t> </a:t>
            </a:r>
          </a:p>
          <a:p>
            <a:endParaRPr lang="en-US" altLang="zh-CN" dirty="0">
              <a:latin typeface="Novecento wide Bold" panose="00000805000000000000"/>
            </a:endParaRPr>
          </a:p>
          <a:p>
            <a:r>
              <a:rPr lang="en-US" altLang="zh-CN" dirty="0">
                <a:latin typeface="Novecento wide Bold" panose="00000805000000000000"/>
              </a:rPr>
              <a:t>4. </a:t>
            </a:r>
            <a:r>
              <a:rPr lang="en-US" altLang="zh-CN" b="0" i="0" dirty="0">
                <a:solidFill>
                  <a:srgbClr val="333333"/>
                </a:solidFill>
                <a:effectLst/>
                <a:latin typeface="Novecento wide Bold" panose="00000805000000000000"/>
              </a:rPr>
              <a:t>A. Z. </a:t>
            </a:r>
            <a:r>
              <a:rPr lang="en-US" altLang="zh-CN" b="0" i="0" dirty="0" err="1">
                <a:solidFill>
                  <a:srgbClr val="333333"/>
                </a:solidFill>
                <a:effectLst/>
                <a:latin typeface="Novecento wide Bold" panose="00000805000000000000"/>
              </a:rPr>
              <a:t>Hajjaj</a:t>
            </a:r>
            <a:r>
              <a:rPr lang="en-US" altLang="zh-CN" b="0" i="0" dirty="0">
                <a:solidFill>
                  <a:srgbClr val="333333"/>
                </a:solidFill>
                <a:effectLst/>
                <a:latin typeface="Novecento wide Bold" panose="00000805000000000000"/>
              </a:rPr>
              <a:t>, N. Jaber, N. </a:t>
            </a:r>
            <a:r>
              <a:rPr lang="en-US" altLang="zh-CN" b="0" i="0" dirty="0" err="1">
                <a:solidFill>
                  <a:srgbClr val="333333"/>
                </a:solidFill>
                <a:effectLst/>
                <a:latin typeface="Novecento wide Bold" panose="00000805000000000000"/>
              </a:rPr>
              <a:t>Alcheikh</a:t>
            </a:r>
            <a:r>
              <a:rPr lang="en-US" altLang="zh-CN" b="0" i="0" dirty="0">
                <a:solidFill>
                  <a:srgbClr val="333333"/>
                </a:solidFill>
                <a:effectLst/>
                <a:latin typeface="Novecento wide Bold" panose="00000805000000000000"/>
              </a:rPr>
              <a:t> and M. I. Younis</a:t>
            </a:r>
            <a:r>
              <a:rPr lang="en-US" altLang="zh-CN" dirty="0">
                <a:solidFill>
                  <a:srgbClr val="333333"/>
                </a:solidFill>
                <a:latin typeface="Novecento wide Bold" panose="00000805000000000000"/>
              </a:rPr>
              <a:t>. (2020).</a:t>
            </a:r>
            <a:r>
              <a:rPr lang="en-US" altLang="zh-CN" b="0" i="0" dirty="0">
                <a:solidFill>
                  <a:srgbClr val="333333"/>
                </a:solidFill>
                <a:effectLst/>
                <a:latin typeface="Novecento wide Bold" panose="00000805000000000000"/>
              </a:rPr>
              <a:t> A Resonant Gas Sensor Based on Multimode Excitation of a Buckled Microbeam. </a:t>
            </a:r>
            <a:r>
              <a:rPr lang="en-US" altLang="zh-CN" b="0" i="1" dirty="0">
                <a:solidFill>
                  <a:srgbClr val="333333"/>
                </a:solidFill>
                <a:effectLst/>
                <a:latin typeface="Novecento wide Bold" panose="00000805000000000000"/>
              </a:rPr>
              <a:t>IEEE Sensors Journal</a:t>
            </a:r>
            <a:r>
              <a:rPr lang="en-US" altLang="zh-CN" b="0" i="0" dirty="0">
                <a:solidFill>
                  <a:srgbClr val="333333"/>
                </a:solidFill>
                <a:effectLst/>
                <a:latin typeface="Novecento wide Bold" panose="00000805000000000000"/>
              </a:rPr>
              <a:t>, vol. 20, no. 4, pp. 1778-1785. </a:t>
            </a:r>
            <a:r>
              <a:rPr lang="en-US" altLang="zh-CN" b="0" i="0" dirty="0" err="1">
                <a:solidFill>
                  <a:srgbClr val="333333"/>
                </a:solidFill>
                <a:effectLst/>
                <a:latin typeface="Novecento wide Bold" panose="00000805000000000000"/>
              </a:rPr>
              <a:t>doi</a:t>
            </a:r>
            <a:r>
              <a:rPr lang="en-US" altLang="zh-CN" b="0" i="0" dirty="0">
                <a:solidFill>
                  <a:srgbClr val="333333"/>
                </a:solidFill>
                <a:effectLst/>
                <a:latin typeface="Novecento wide Bold" panose="00000805000000000000"/>
              </a:rPr>
              <a:t>: 10.1109/JSEN.2019.2950495.</a:t>
            </a:r>
            <a:endParaRPr lang="en-US" altLang="zh-CN" dirty="0">
              <a:latin typeface="Novecento wide Bold" panose="00000805000000000000"/>
            </a:endParaRPr>
          </a:p>
          <a:p>
            <a:endParaRPr lang="en-US" altLang="zh-CN" dirty="0">
              <a:latin typeface="Novecento wide Bold" panose="00000805000000000000"/>
            </a:endParaRPr>
          </a:p>
          <a:p>
            <a:pPr indent="-406400" algn="just"/>
            <a:r>
              <a:rPr lang="en-US" altLang="zh-CN" dirty="0">
                <a:latin typeface="Novecento wide Bold" panose="00000805000000000000"/>
              </a:rPr>
              <a:t>5. </a:t>
            </a:r>
            <a:r>
              <a:rPr lang="en-US" altLang="zh-CN" sz="1800" kern="100" dirty="0">
                <a:effectLst/>
                <a:latin typeface="Novecento wide Bold" panose="00000805000000000000"/>
                <a:ea typeface="Times New Roman" panose="02020603050405020304" pitchFamily="18" charset="0"/>
                <a:cs typeface="Times New Roman" panose="02020603050405020304" pitchFamily="18" charset="0"/>
              </a:rPr>
              <a:t>Z. Fang, S. </a:t>
            </a:r>
            <a:r>
              <a:rPr lang="en-US" altLang="zh-CN" sz="1800" kern="100" dirty="0" err="1">
                <a:effectLst/>
                <a:latin typeface="Novecento wide Bold" panose="00000805000000000000"/>
                <a:ea typeface="Times New Roman" panose="02020603050405020304" pitchFamily="18" charset="0"/>
                <a:cs typeface="Times New Roman" panose="02020603050405020304" pitchFamily="18" charset="0"/>
              </a:rPr>
              <a:t>Theodossiades</a:t>
            </a:r>
            <a:r>
              <a:rPr lang="en-US" altLang="zh-CN" sz="1800" kern="100" dirty="0">
                <a:effectLst/>
                <a:latin typeface="Novecento wide Bold" panose="00000805000000000000"/>
                <a:ea typeface="Times New Roman" panose="02020603050405020304" pitchFamily="18" charset="0"/>
                <a:cs typeface="Times New Roman" panose="02020603050405020304" pitchFamily="18" charset="0"/>
              </a:rPr>
              <a:t>, L. </a:t>
            </a:r>
            <a:r>
              <a:rPr lang="en-US" altLang="zh-CN" sz="1800" kern="100" dirty="0" err="1">
                <a:effectLst/>
                <a:latin typeface="Novecento wide Bold" panose="00000805000000000000"/>
                <a:ea typeface="Times New Roman" panose="02020603050405020304" pitchFamily="18" charset="0"/>
                <a:cs typeface="Times New Roman" panose="02020603050405020304" pitchFamily="18" charset="0"/>
              </a:rPr>
              <a:t>Ruzziconi</a:t>
            </a:r>
            <a:r>
              <a:rPr lang="en-US" altLang="zh-CN" sz="1800" kern="100" dirty="0">
                <a:effectLst/>
                <a:latin typeface="Novecento wide Bold" panose="00000805000000000000"/>
                <a:ea typeface="Times New Roman" panose="02020603050405020304" pitchFamily="18" charset="0"/>
                <a:cs typeface="Times New Roman" panose="02020603050405020304" pitchFamily="18" charset="0"/>
              </a:rPr>
              <a:t>, and A. Z. </a:t>
            </a:r>
            <a:r>
              <a:rPr lang="en-US" altLang="zh-CN" sz="1800" kern="100" dirty="0" err="1">
                <a:effectLst/>
                <a:latin typeface="Novecento wide Bold" panose="00000805000000000000"/>
                <a:ea typeface="Times New Roman" panose="02020603050405020304" pitchFamily="18" charset="0"/>
                <a:cs typeface="Times New Roman" panose="02020603050405020304" pitchFamily="18" charset="0"/>
              </a:rPr>
              <a:t>Hajjaj</a:t>
            </a:r>
            <a:r>
              <a:rPr lang="en-US" altLang="zh-CN" kern="100" dirty="0">
                <a:latin typeface="Novecento wide Bold" panose="00000805000000000000"/>
                <a:ea typeface="Times New Roman" panose="02020603050405020304" pitchFamily="18" charset="0"/>
                <a:cs typeface="Times New Roman" panose="02020603050405020304" pitchFamily="18" charset="0"/>
              </a:rPr>
              <a:t>. (2023).</a:t>
            </a:r>
            <a:r>
              <a:rPr lang="en-US" altLang="zh-CN" sz="1800" kern="100" dirty="0">
                <a:effectLst/>
                <a:latin typeface="Novecento wide Bold" panose="00000805000000000000"/>
                <a:ea typeface="Times New Roman" panose="02020603050405020304" pitchFamily="18" charset="0"/>
                <a:cs typeface="Times New Roman" panose="02020603050405020304" pitchFamily="18" charset="0"/>
              </a:rPr>
              <a:t> A multi-sensing scheme based on nonlinear coupled micromachined resonators. </a:t>
            </a:r>
            <a:r>
              <a:rPr lang="en-US" altLang="zh-CN" sz="1800" i="1" kern="100" dirty="0">
                <a:effectLst/>
                <a:latin typeface="Novecento wide Bold" panose="00000805000000000000"/>
                <a:ea typeface="Times New Roman" panose="02020603050405020304" pitchFamily="18" charset="0"/>
                <a:cs typeface="Times New Roman" panose="02020603050405020304" pitchFamily="18" charset="0"/>
              </a:rPr>
              <a:t>Nonlinear Dyn</a:t>
            </a:r>
            <a:r>
              <a:rPr lang="en-US" altLang="zh-CN" sz="1800" kern="100" dirty="0">
                <a:effectLst/>
                <a:latin typeface="Novecento wide Bold" panose="00000805000000000000"/>
                <a:ea typeface="Times New Roman" panose="02020603050405020304" pitchFamily="18" charset="0"/>
                <a:cs typeface="Times New Roman" panose="02020603050405020304" pitchFamily="18" charset="0"/>
              </a:rPr>
              <a:t>, vol. 111, no. 9, pp. 8021–8038. </a:t>
            </a:r>
            <a:r>
              <a:rPr lang="en-US" altLang="zh-CN" sz="1800" kern="100" dirty="0" err="1">
                <a:effectLst/>
                <a:latin typeface="Novecento wide Bold" panose="00000805000000000000"/>
                <a:ea typeface="Times New Roman" panose="02020603050405020304" pitchFamily="18" charset="0"/>
                <a:cs typeface="Times New Roman" panose="02020603050405020304" pitchFamily="18" charset="0"/>
              </a:rPr>
              <a:t>doi</a:t>
            </a:r>
            <a:r>
              <a:rPr lang="en-US" altLang="zh-CN" sz="1800" kern="100" dirty="0">
                <a:effectLst/>
                <a:latin typeface="Novecento wide Bold" panose="00000805000000000000"/>
                <a:ea typeface="Times New Roman" panose="02020603050405020304" pitchFamily="18" charset="0"/>
                <a:cs typeface="Times New Roman" panose="02020603050405020304" pitchFamily="18" charset="0"/>
              </a:rPr>
              <a:t>: 10.1007/s11071-023-08294-0 .</a:t>
            </a:r>
            <a:endParaRPr lang="zh-CN" altLang="zh-CN" sz="1800" kern="100" dirty="0">
              <a:effectLst/>
              <a:latin typeface="Novecento wide Bold" panose="00000805000000000000"/>
              <a:ea typeface="等线" panose="02010600030101010101" pitchFamily="2" charset="-122"/>
              <a:cs typeface="Times New Roman" panose="02020603050405020304" pitchFamily="18" charset="0"/>
            </a:endParaRPr>
          </a:p>
          <a:p>
            <a:endParaRPr lang="en-US" altLang="zh-CN" sz="2000" dirty="0">
              <a:latin typeface="Novecento wide Bold" panose="00000805000000000000"/>
            </a:endParaRPr>
          </a:p>
        </p:txBody>
      </p:sp>
      <p:sp>
        <p:nvSpPr>
          <p:cNvPr id="8" name="矩形 7">
            <a:extLst>
              <a:ext uri="{FF2B5EF4-FFF2-40B4-BE49-F238E27FC236}">
                <a16:creationId xmlns:a16="http://schemas.microsoft.com/office/drawing/2014/main" id="{5499F20D-7F5F-1CDC-0BAF-DC79501216F1}"/>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文本框 8">
            <a:extLst>
              <a:ext uri="{FF2B5EF4-FFF2-40B4-BE49-F238E27FC236}">
                <a16:creationId xmlns:a16="http://schemas.microsoft.com/office/drawing/2014/main" id="{B9D45ECF-BEDE-E53F-A557-410D977CA9B9}"/>
              </a:ext>
            </a:extLst>
          </p:cNvPr>
          <p:cNvSpPr txBox="1"/>
          <p:nvPr/>
        </p:nvSpPr>
        <p:spPr>
          <a:xfrm>
            <a:off x="238125" y="6103232"/>
            <a:ext cx="87203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References</a:t>
            </a:r>
          </a:p>
        </p:txBody>
      </p:sp>
      <p:sp>
        <p:nvSpPr>
          <p:cNvPr id="10" name="副标题 2">
            <a:extLst>
              <a:ext uri="{FF2B5EF4-FFF2-40B4-BE49-F238E27FC236}">
                <a16:creationId xmlns:a16="http://schemas.microsoft.com/office/drawing/2014/main" id="{C3AA1774-34B8-19CC-C9FF-68665E6096AF}"/>
              </a:ext>
            </a:extLst>
          </p:cNvPr>
          <p:cNvSpPr txBox="1">
            <a:spLocks/>
          </p:cNvSpPr>
          <p:nvPr/>
        </p:nvSpPr>
        <p:spPr>
          <a:xfrm>
            <a:off x="8699744" y="6116838"/>
            <a:ext cx="3200967" cy="267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200" b="1" dirty="0">
                <a:latin typeface="Novecento wide Bold" panose="00000805000000000000" charset="0"/>
                <a:cs typeface="Novecento wide Bold" panose="00000805000000000000" charset="0"/>
              </a:rPr>
              <a:t>ENOC 2020+2</a:t>
            </a:r>
            <a:r>
              <a:rPr lang="en-US" altLang="zh-CN" sz="1200" dirty="0">
                <a:latin typeface="Novecento wide Bold" panose="00000805000000000000" charset="0"/>
                <a:cs typeface="Novecento wide Bold" panose="00000805000000000000" charset="0"/>
              </a:rPr>
              <a:t>, July 17-22, 2022, Lyon, France</a:t>
            </a:r>
            <a:endParaRPr lang="en-US" altLang="zh-CN" sz="1200" b="1" dirty="0">
              <a:latin typeface="Novecento wide Bold" panose="00000805000000000000" charset="0"/>
              <a:cs typeface="Novecento wide Bold" panose="00000805000000000000" charset="0"/>
            </a:endParaRPr>
          </a:p>
        </p:txBody>
      </p:sp>
      <p:sp>
        <p:nvSpPr>
          <p:cNvPr id="11" name="矩形 10">
            <a:extLst>
              <a:ext uri="{FF2B5EF4-FFF2-40B4-BE49-F238E27FC236}">
                <a16:creationId xmlns:a16="http://schemas.microsoft.com/office/drawing/2014/main" id="{D125CAF0-6D89-6699-5B66-FE7C88DF8F2C}"/>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8750DA65-1277-218C-278B-9B192B3DBDA7}"/>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3" name="椭圆 12">
            <a:extLst>
              <a:ext uri="{FF2B5EF4-FFF2-40B4-BE49-F238E27FC236}">
                <a16:creationId xmlns:a16="http://schemas.microsoft.com/office/drawing/2014/main" id="{B8DA7C0B-8F72-A28E-5025-042900739E57}"/>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4" name="椭圆 13">
            <a:extLst>
              <a:ext uri="{FF2B5EF4-FFF2-40B4-BE49-F238E27FC236}">
                <a16:creationId xmlns:a16="http://schemas.microsoft.com/office/drawing/2014/main" id="{668E0C6B-8CD0-688C-E64C-1BB34F981ED9}"/>
              </a:ext>
            </a:extLst>
          </p:cNvPr>
          <p:cNvSpPr/>
          <p:nvPr/>
        </p:nvSpPr>
        <p:spPr>
          <a:xfrm>
            <a:off x="1021221" y="6416238"/>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5" name="椭圆 14">
            <a:extLst>
              <a:ext uri="{FF2B5EF4-FFF2-40B4-BE49-F238E27FC236}">
                <a16:creationId xmlns:a16="http://schemas.microsoft.com/office/drawing/2014/main" id="{6A8DC8EA-8B59-8ECC-A136-9D60B9B69DF8}"/>
              </a:ext>
            </a:extLst>
          </p:cNvPr>
          <p:cNvSpPr/>
          <p:nvPr/>
        </p:nvSpPr>
        <p:spPr>
          <a:xfrm>
            <a:off x="1230770"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6" name="标题 1">
            <a:extLst>
              <a:ext uri="{FF2B5EF4-FFF2-40B4-BE49-F238E27FC236}">
                <a16:creationId xmlns:a16="http://schemas.microsoft.com/office/drawing/2014/main" id="{D61D5F84-04F0-6C39-7204-98257B98109C}"/>
              </a:ext>
            </a:extLst>
          </p:cNvPr>
          <p:cNvSpPr txBox="1">
            <a:spLocks/>
          </p:cNvSpPr>
          <p:nvPr/>
        </p:nvSpPr>
        <p:spPr>
          <a:xfrm>
            <a:off x="838200" y="340729"/>
            <a:ext cx="7633996" cy="680616"/>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b="1" dirty="0">
                <a:latin typeface="Novecento wide Bold" panose="00000805000000000000" charset="0"/>
                <a:ea typeface="微软雅黑" panose="020B0503020204020204" pitchFamily="34" charset="-122"/>
                <a:cs typeface="Novecento wide Bold" panose="00000805000000000000" charset="0"/>
              </a:rPr>
              <a:t>References</a:t>
            </a:r>
            <a:endParaRPr lang="zh-CN" altLang="en-US" dirty="0"/>
          </a:p>
        </p:txBody>
      </p:sp>
    </p:spTree>
    <p:extLst>
      <p:ext uri="{BB962C8B-B14F-4D97-AF65-F5344CB8AC3E}">
        <p14:creationId xmlns:p14="http://schemas.microsoft.com/office/powerpoint/2010/main" val="364430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40E778-2796-FE94-2360-2BFAE7B32844}"/>
              </a:ext>
            </a:extLst>
          </p:cNvPr>
          <p:cNvSpPr>
            <a:spLocks noGrp="1"/>
          </p:cNvSpPr>
          <p:nvPr>
            <p:ph type="title"/>
          </p:nvPr>
        </p:nvSpPr>
        <p:spPr>
          <a:xfrm>
            <a:off x="838200" y="340729"/>
            <a:ext cx="7633996" cy="680616"/>
          </a:xfrm>
        </p:spPr>
        <p:txBody>
          <a:bodyPr>
            <a:normAutofit fontScale="90000"/>
          </a:bodyPr>
          <a:lstStyle/>
          <a:p>
            <a:r>
              <a:rPr kumimoji="0" lang="en-US" altLang="zh-CN" sz="4400" b="1" i="0" u="none" strike="noStrike" kern="1200" cap="none" spc="0" normalizeH="0" baseline="0" noProof="0" dirty="0">
                <a:ln>
                  <a:noFill/>
                </a:ln>
                <a:solidFill>
                  <a:schemeClr val="tx1"/>
                </a:solidFill>
                <a:effectLst/>
                <a:uLnTx/>
                <a:uFillTx/>
                <a:latin typeface="Novecento wide Bold" panose="00000805000000000000" charset="0"/>
                <a:ea typeface="微软雅黑" panose="020B0503020204020204" pitchFamily="34" charset="-122"/>
                <a:cs typeface="Novecento wide Bold" panose="00000805000000000000" charset="0"/>
              </a:rPr>
              <a:t>Outline</a:t>
            </a:r>
            <a:endParaRPr lang="zh-CN" altLang="en-US" dirty="0">
              <a:solidFill>
                <a:schemeClr val="tx1"/>
              </a:solidFill>
            </a:endParaRPr>
          </a:p>
        </p:txBody>
      </p:sp>
      <p:sp>
        <p:nvSpPr>
          <p:cNvPr id="3" name="内容占位符 2">
            <a:extLst>
              <a:ext uri="{FF2B5EF4-FFF2-40B4-BE49-F238E27FC236}">
                <a16:creationId xmlns:a16="http://schemas.microsoft.com/office/drawing/2014/main" id="{E076EDFE-463F-7C79-A9AC-78B91FF15CE6}"/>
              </a:ext>
            </a:extLst>
          </p:cNvPr>
          <p:cNvSpPr>
            <a:spLocks noGrp="1"/>
          </p:cNvSpPr>
          <p:nvPr>
            <p:ph idx="1"/>
          </p:nvPr>
        </p:nvSpPr>
        <p:spPr>
          <a:xfrm>
            <a:off x="838200" y="1508523"/>
            <a:ext cx="10515600" cy="4351338"/>
          </a:xfrm>
        </p:spPr>
        <p:txBody>
          <a:bodyPr>
            <a:noAutofit/>
          </a:bodyPr>
          <a:lstStyle/>
          <a:p>
            <a:pPr marL="0" indent="0">
              <a:lnSpc>
                <a:spcPct val="150000"/>
              </a:lnSpc>
              <a:buNone/>
            </a:pPr>
            <a:r>
              <a:rPr lang="zh-CN" altLang="en-US" sz="2500" dirty="0">
                <a:latin typeface="Novecento wide Bold" panose="00000805000000000000"/>
              </a:rPr>
              <a:t>□ </a:t>
            </a:r>
            <a:r>
              <a:rPr lang="en-US" altLang="zh-CN" sz="2500" dirty="0">
                <a:latin typeface="Novecento wide Bold" panose="00000805000000000000"/>
              </a:rPr>
              <a:t>Introduction</a:t>
            </a:r>
          </a:p>
          <a:p>
            <a:pPr marL="0" indent="0">
              <a:lnSpc>
                <a:spcPct val="150000"/>
              </a:lnSpc>
              <a:buNone/>
            </a:pPr>
            <a:r>
              <a:rPr lang="zh-CN" altLang="en-US" sz="2500" dirty="0">
                <a:latin typeface="Novecento wide Bold" panose="00000805000000000000"/>
              </a:rPr>
              <a:t>□</a:t>
            </a:r>
            <a:r>
              <a:rPr lang="en-US" altLang="zh-CN" sz="2500" dirty="0">
                <a:latin typeface="Novecento wide Bold" panose="00000805000000000000"/>
              </a:rPr>
              <a:t> Sensor Modelling</a:t>
            </a:r>
          </a:p>
          <a:p>
            <a:pPr marL="0" indent="0">
              <a:lnSpc>
                <a:spcPct val="150000"/>
              </a:lnSpc>
              <a:buNone/>
            </a:pPr>
            <a:r>
              <a:rPr lang="zh-CN" altLang="en-US" sz="2500" dirty="0">
                <a:latin typeface="Novecento wide Bold" panose="00000805000000000000"/>
              </a:rPr>
              <a:t>□</a:t>
            </a:r>
            <a:r>
              <a:rPr lang="en-US" altLang="zh-CN" sz="2500" dirty="0">
                <a:latin typeface="Novecento wide Bold" panose="00000805000000000000"/>
              </a:rPr>
              <a:t> Experiment Setup and Results</a:t>
            </a:r>
          </a:p>
          <a:p>
            <a:pPr marL="0" indent="0">
              <a:lnSpc>
                <a:spcPct val="150000"/>
              </a:lnSpc>
              <a:buNone/>
            </a:pPr>
            <a:r>
              <a:rPr lang="zh-CN" altLang="en-US" sz="2500" dirty="0">
                <a:latin typeface="Novecento wide Bold" panose="00000805000000000000"/>
              </a:rPr>
              <a:t>□</a:t>
            </a:r>
            <a:r>
              <a:rPr lang="en-US" altLang="zh-CN" sz="2500" dirty="0">
                <a:latin typeface="Novecento wide Bold" panose="00000805000000000000"/>
              </a:rPr>
              <a:t> Conclusions</a:t>
            </a:r>
          </a:p>
          <a:p>
            <a:endParaRPr lang="zh-CN" altLang="en-US" sz="2000" dirty="0"/>
          </a:p>
        </p:txBody>
      </p:sp>
      <p:sp>
        <p:nvSpPr>
          <p:cNvPr id="8" name="矩形 7">
            <a:extLst>
              <a:ext uri="{FF2B5EF4-FFF2-40B4-BE49-F238E27FC236}">
                <a16:creationId xmlns:a16="http://schemas.microsoft.com/office/drawing/2014/main" id="{6D6870F3-5A9B-6525-7F24-0332A6910254}"/>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文本框 8">
            <a:extLst>
              <a:ext uri="{FF2B5EF4-FFF2-40B4-BE49-F238E27FC236}">
                <a16:creationId xmlns:a16="http://schemas.microsoft.com/office/drawing/2014/main" id="{6433313A-09BF-0F47-6B32-E4C1E28E31EC}"/>
              </a:ext>
            </a:extLst>
          </p:cNvPr>
          <p:cNvSpPr txBox="1"/>
          <p:nvPr/>
        </p:nvSpPr>
        <p:spPr>
          <a:xfrm>
            <a:off x="238125" y="6103232"/>
            <a:ext cx="6463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Outline</a:t>
            </a:r>
          </a:p>
        </p:txBody>
      </p:sp>
      <p:sp>
        <p:nvSpPr>
          <p:cNvPr id="10" name="椭圆 9">
            <a:extLst>
              <a:ext uri="{FF2B5EF4-FFF2-40B4-BE49-F238E27FC236}">
                <a16:creationId xmlns:a16="http://schemas.microsoft.com/office/drawing/2014/main" id="{98721015-2F57-1D84-C1B9-E37BD55E2600}"/>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1" name="椭圆 10">
            <a:extLst>
              <a:ext uri="{FF2B5EF4-FFF2-40B4-BE49-F238E27FC236}">
                <a16:creationId xmlns:a16="http://schemas.microsoft.com/office/drawing/2014/main" id="{CD25F4C1-EA50-53C3-BC27-94FB911DFA5A}"/>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C333CD24-892E-C22D-13BF-86CEC2700BFB}"/>
              </a:ext>
            </a:extLst>
          </p:cNvPr>
          <p:cNvSpPr/>
          <p:nvPr/>
        </p:nvSpPr>
        <p:spPr>
          <a:xfrm>
            <a:off x="1021221" y="6416238"/>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3" name="椭圆 12">
            <a:extLst>
              <a:ext uri="{FF2B5EF4-FFF2-40B4-BE49-F238E27FC236}">
                <a16:creationId xmlns:a16="http://schemas.microsoft.com/office/drawing/2014/main" id="{1311A16F-E3CB-E2FC-B002-53E223722543}"/>
              </a:ext>
            </a:extLst>
          </p:cNvPr>
          <p:cNvSpPr/>
          <p:nvPr/>
        </p:nvSpPr>
        <p:spPr>
          <a:xfrm>
            <a:off x="1230770"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4" name="文本框 13">
            <a:extLst>
              <a:ext uri="{FF2B5EF4-FFF2-40B4-BE49-F238E27FC236}">
                <a16:creationId xmlns:a16="http://schemas.microsoft.com/office/drawing/2014/main" id="{02081E1F-1CAD-E8E5-2148-F71A961530BC}"/>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1</a:t>
            </a:r>
          </a:p>
        </p:txBody>
      </p:sp>
    </p:spTree>
    <p:extLst>
      <p:ext uri="{BB962C8B-B14F-4D97-AF65-F5344CB8AC3E}">
        <p14:creationId xmlns:p14="http://schemas.microsoft.com/office/powerpoint/2010/main" val="2595176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effectLst/>
                <a:uLnTx/>
                <a:uFillTx/>
                <a:latin typeface="Novecento wide Bold" panose="00000805000000000000" charset="0"/>
                <a:ea typeface="微软雅黑" panose="020B0503020204020204" pitchFamily="34" charset="-122"/>
                <a:cs typeface="Novecento wide Bold" panose="00000805000000000000" charset="0"/>
              </a:rPr>
              <a:t>Introduction – MEMS Sensor</a:t>
            </a:r>
          </a:p>
        </p:txBody>
      </p:sp>
      <p:sp>
        <p:nvSpPr>
          <p:cNvPr id="10" name="矩形 9">
            <a:extLst>
              <a:ext uri="{FF2B5EF4-FFF2-40B4-BE49-F238E27FC236}">
                <a16:creationId xmlns:a16="http://schemas.microsoft.com/office/drawing/2014/main" id="{8128D900-17FE-805B-B371-9C387D6FB51A}"/>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文本框 13">
            <a:extLst>
              <a:ext uri="{FF2B5EF4-FFF2-40B4-BE49-F238E27FC236}">
                <a16:creationId xmlns:a16="http://schemas.microsoft.com/office/drawing/2014/main" id="{B826D034-BE4D-81DC-631F-0438B0FA071E}"/>
              </a:ext>
            </a:extLst>
          </p:cNvPr>
          <p:cNvSpPr txBox="1"/>
          <p:nvPr/>
        </p:nvSpPr>
        <p:spPr>
          <a:xfrm>
            <a:off x="238125" y="6103232"/>
            <a:ext cx="16122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Section 1: </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Introduction</a:t>
            </a:r>
          </a:p>
        </p:txBody>
      </p:sp>
      <p:sp>
        <p:nvSpPr>
          <p:cNvPr id="15" name="椭圆 14">
            <a:extLst>
              <a:ext uri="{FF2B5EF4-FFF2-40B4-BE49-F238E27FC236}">
                <a16:creationId xmlns:a16="http://schemas.microsoft.com/office/drawing/2014/main" id="{FBC2CDC1-F301-DEE4-3F28-6D46C5085742}"/>
              </a:ext>
            </a:extLst>
          </p:cNvPr>
          <p:cNvSpPr/>
          <p:nvPr/>
        </p:nvSpPr>
        <p:spPr>
          <a:xfrm>
            <a:off x="811672" y="6408556"/>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8" name="椭圆 17">
            <a:extLst>
              <a:ext uri="{FF2B5EF4-FFF2-40B4-BE49-F238E27FC236}">
                <a16:creationId xmlns:a16="http://schemas.microsoft.com/office/drawing/2014/main" id="{A6B120D9-DBDB-9076-E727-16D1B35C71BC}"/>
              </a:ext>
            </a:extLst>
          </p:cNvPr>
          <p:cNvSpPr/>
          <p:nvPr/>
        </p:nvSpPr>
        <p:spPr>
          <a:xfrm>
            <a:off x="602122" y="6408556"/>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9" name="椭圆 18">
            <a:extLst>
              <a:ext uri="{FF2B5EF4-FFF2-40B4-BE49-F238E27FC236}">
                <a16:creationId xmlns:a16="http://schemas.microsoft.com/office/drawing/2014/main" id="{688A629E-86ED-9037-BFEE-2CE163A64054}"/>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0" name="椭圆 19">
            <a:extLst>
              <a:ext uri="{FF2B5EF4-FFF2-40B4-BE49-F238E27FC236}">
                <a16:creationId xmlns:a16="http://schemas.microsoft.com/office/drawing/2014/main" id="{3C709C82-BE53-2F53-4DAC-AE0061BE1608}"/>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21" name="直接连接符 20">
            <a:extLst>
              <a:ext uri="{FF2B5EF4-FFF2-40B4-BE49-F238E27FC236}">
                <a16:creationId xmlns:a16="http://schemas.microsoft.com/office/drawing/2014/main" id="{3C9F5C58-58B7-F142-56F7-A13DBAD7799F}"/>
              </a:ext>
            </a:extLst>
          </p:cNvPr>
          <p:cNvCxnSpPr>
            <a:cxnSpLocks/>
            <a:stCxn id="15" idx="2"/>
          </p:cNvCxnSpPr>
          <p:nvPr/>
        </p:nvCxnSpPr>
        <p:spPr>
          <a:xfrm flipH="1" flipV="1">
            <a:off x="687847" y="6451418"/>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22" name="文本框 21">
            <a:extLst>
              <a:ext uri="{FF2B5EF4-FFF2-40B4-BE49-F238E27FC236}">
                <a16:creationId xmlns:a16="http://schemas.microsoft.com/office/drawing/2014/main" id="{0CDD6249-1407-96E9-7B02-E231B14EC573}"/>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2</a:t>
            </a:r>
          </a:p>
        </p:txBody>
      </p:sp>
      <p:pic>
        <p:nvPicPr>
          <p:cNvPr id="39" name="图片 38">
            <a:extLst>
              <a:ext uri="{FF2B5EF4-FFF2-40B4-BE49-F238E27FC236}">
                <a16:creationId xmlns:a16="http://schemas.microsoft.com/office/drawing/2014/main" id="{BE647BC3-E5DB-11F2-2366-20A5FFF8095C}"/>
              </a:ext>
            </a:extLst>
          </p:cNvPr>
          <p:cNvPicPr>
            <a:picLocks noChangeAspect="1"/>
          </p:cNvPicPr>
          <p:nvPr/>
        </p:nvPicPr>
        <p:blipFill>
          <a:blip r:embed="rId3"/>
          <a:stretch>
            <a:fillRect/>
          </a:stretch>
        </p:blipFill>
        <p:spPr>
          <a:xfrm>
            <a:off x="7198713" y="1386901"/>
            <a:ext cx="4348303" cy="4084198"/>
          </a:xfrm>
          <a:prstGeom prst="rect">
            <a:avLst/>
          </a:prstGeom>
        </p:spPr>
      </p:pic>
      <p:sp>
        <p:nvSpPr>
          <p:cNvPr id="40" name="文本框 39">
            <a:extLst>
              <a:ext uri="{FF2B5EF4-FFF2-40B4-BE49-F238E27FC236}">
                <a16:creationId xmlns:a16="http://schemas.microsoft.com/office/drawing/2014/main" id="{57EB2B65-0DF1-A325-D86D-21B7C27C1922}"/>
              </a:ext>
            </a:extLst>
          </p:cNvPr>
          <p:cNvSpPr txBox="1"/>
          <p:nvPr/>
        </p:nvSpPr>
        <p:spPr>
          <a:xfrm>
            <a:off x="7548149" y="5379066"/>
            <a:ext cx="4069949" cy="892552"/>
          </a:xfrm>
          <a:prstGeom prst="rect">
            <a:avLst/>
          </a:prstGeom>
          <a:noFill/>
        </p:spPr>
        <p:txBody>
          <a:bodyPr wrap="square" rtlCol="0">
            <a:spAutoFit/>
          </a:bodyPr>
          <a:lstStyle/>
          <a:p>
            <a:pPr algn="ctr"/>
            <a:r>
              <a:rPr lang="en-GB" dirty="0">
                <a:latin typeface="Novecento wide Bold" panose="00000805000000000000"/>
              </a:rPr>
              <a:t>MEMS market revenues by application from 2014 to 2024</a:t>
            </a:r>
          </a:p>
          <a:p>
            <a:pPr algn="ctr"/>
            <a:r>
              <a:rPr lang="en-US" altLang="zh-CN" sz="1600" i="1" dirty="0">
                <a:latin typeface="Novecento wide Bold" panose="00000805000000000000"/>
              </a:rPr>
              <a:t>(</a:t>
            </a:r>
            <a:r>
              <a:rPr lang="en-US" altLang="zh-CN" sz="1600" i="1" dirty="0" err="1">
                <a:latin typeface="Novecento wide Bold" panose="00000805000000000000"/>
              </a:rPr>
              <a:t>Itilekha</a:t>
            </a:r>
            <a:r>
              <a:rPr lang="en-US" altLang="zh-CN" sz="1600" i="1" dirty="0">
                <a:latin typeface="Novecento wide Bold" panose="00000805000000000000"/>
              </a:rPr>
              <a:t> et al., 2023)</a:t>
            </a:r>
            <a:endParaRPr kumimoji="0" lang="zh-CN" altLang="en-US" sz="1600" b="0" i="1"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endParaRPr>
          </a:p>
        </p:txBody>
      </p:sp>
      <p:pic>
        <p:nvPicPr>
          <p:cNvPr id="1026" name="Picture 2">
            <a:extLst>
              <a:ext uri="{FF2B5EF4-FFF2-40B4-BE49-F238E27FC236}">
                <a16:creationId xmlns:a16="http://schemas.microsoft.com/office/drawing/2014/main" id="{6955D568-3E1C-38D2-77BF-775CE113C1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18" r="7546"/>
          <a:stretch/>
        </p:blipFill>
        <p:spPr bwMode="auto">
          <a:xfrm>
            <a:off x="644984" y="1527090"/>
            <a:ext cx="4312779" cy="3803820"/>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42">
            <a:extLst>
              <a:ext uri="{FF2B5EF4-FFF2-40B4-BE49-F238E27FC236}">
                <a16:creationId xmlns:a16="http://schemas.microsoft.com/office/drawing/2014/main" id="{A41CE498-D9BA-6365-B507-B0908225EA7E}"/>
              </a:ext>
            </a:extLst>
          </p:cNvPr>
          <p:cNvSpPr txBox="1"/>
          <p:nvPr/>
        </p:nvSpPr>
        <p:spPr>
          <a:xfrm>
            <a:off x="198819" y="5424683"/>
            <a:ext cx="5205108" cy="615553"/>
          </a:xfrm>
          <a:prstGeom prst="rect">
            <a:avLst/>
          </a:prstGeom>
          <a:noFill/>
        </p:spPr>
        <p:txBody>
          <a:bodyPr wrap="square" rtlCol="0">
            <a:spAutoFit/>
          </a:bodyPr>
          <a:lstStyle/>
          <a:p>
            <a:pPr algn="ctr"/>
            <a:r>
              <a:rPr lang="en-GB" dirty="0">
                <a:latin typeface="Novecento wide Bold" panose="00000805000000000000"/>
              </a:rPr>
              <a:t>High-Performance Ultrasonic MEMS Sensor</a:t>
            </a:r>
          </a:p>
          <a:p>
            <a:pPr algn="ctr"/>
            <a:r>
              <a:rPr lang="en-US" altLang="zh-CN" sz="1600" i="1" dirty="0">
                <a:latin typeface="Novecento wide Bold" panose="00000805000000000000"/>
              </a:rPr>
              <a:t>(</a:t>
            </a:r>
            <a:r>
              <a:rPr lang="en-US" altLang="zh-CN" sz="1600" i="1" dirty="0" err="1">
                <a:latin typeface="Novecento wide Bold" panose="00000805000000000000"/>
              </a:rPr>
              <a:t>AudioXpress</a:t>
            </a:r>
            <a:r>
              <a:rPr lang="en-US" altLang="zh-CN" sz="1600" i="1" dirty="0">
                <a:latin typeface="Novecento wide Bold" panose="00000805000000000000"/>
              </a:rPr>
              <a:t>, 2022)</a:t>
            </a:r>
            <a:endParaRPr kumimoji="0" lang="zh-CN" altLang="en-US" sz="1600" b="0" i="1"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endParaRPr>
          </a:p>
        </p:txBody>
      </p:sp>
      <p:sp>
        <p:nvSpPr>
          <p:cNvPr id="44" name="文本框 43">
            <a:extLst>
              <a:ext uri="{FF2B5EF4-FFF2-40B4-BE49-F238E27FC236}">
                <a16:creationId xmlns:a16="http://schemas.microsoft.com/office/drawing/2014/main" id="{996F9572-A434-95B8-46C5-ACA067FB6CE8}"/>
              </a:ext>
            </a:extLst>
          </p:cNvPr>
          <p:cNvSpPr txBox="1"/>
          <p:nvPr/>
        </p:nvSpPr>
        <p:spPr>
          <a:xfrm>
            <a:off x="5097264" y="2664917"/>
            <a:ext cx="2030367" cy="1631216"/>
          </a:xfrm>
          <a:prstGeom prst="rect">
            <a:avLst/>
          </a:prstGeom>
          <a:noFill/>
        </p:spPr>
        <p:txBody>
          <a:bodyPr wrap="square" rtlCol="0">
            <a:spAutoFit/>
          </a:bodyPr>
          <a:lstStyle/>
          <a:p>
            <a:pPr algn="ctr"/>
            <a:r>
              <a:rPr lang="en-US" sz="2500" b="1" dirty="0">
                <a:latin typeface="Novecento wide Bold" panose="00000805000000000000"/>
              </a:rPr>
              <a:t>M</a:t>
            </a:r>
            <a:r>
              <a:rPr lang="en-US" sz="2500" dirty="0">
                <a:latin typeface="Novecento wide Bold" panose="00000805000000000000"/>
              </a:rPr>
              <a:t>icro-</a:t>
            </a:r>
          </a:p>
          <a:p>
            <a:pPr algn="ctr"/>
            <a:r>
              <a:rPr lang="en-US" altLang="zh-CN" sz="2500" b="1" dirty="0">
                <a:solidFill>
                  <a:prstClr val="black"/>
                </a:solidFill>
                <a:latin typeface="Novecento wide Bold" panose="00000805000000000000"/>
                <a:ea typeface="等线" panose="02010600030101010101" pitchFamily="2" charset="-122"/>
              </a:rPr>
              <a:t>E</a:t>
            </a:r>
            <a:r>
              <a:rPr lang="en-US" altLang="zh-CN" sz="2500" dirty="0">
                <a:solidFill>
                  <a:prstClr val="black"/>
                </a:solidFill>
                <a:latin typeface="Novecento wide Bold" panose="00000805000000000000"/>
                <a:ea typeface="等线" panose="02010600030101010101" pitchFamily="2" charset="-122"/>
              </a:rPr>
              <a:t>lectro-</a:t>
            </a:r>
          </a:p>
          <a:p>
            <a:pPr algn="ctr"/>
            <a:r>
              <a:rPr kumimoji="0" lang="en-US" altLang="zh-CN" sz="2500" b="1"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M</a:t>
            </a:r>
            <a:r>
              <a:rPr kumimoji="0" lang="en-US" altLang="zh-CN" sz="2500" b="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rPr>
              <a:t>echanical-</a:t>
            </a:r>
          </a:p>
          <a:p>
            <a:pPr algn="ctr"/>
            <a:r>
              <a:rPr lang="en-US" altLang="zh-CN" sz="2500" b="1" dirty="0">
                <a:solidFill>
                  <a:prstClr val="black"/>
                </a:solidFill>
                <a:latin typeface="Novecento wide Bold" panose="00000805000000000000"/>
                <a:ea typeface="等线" panose="02010600030101010101" pitchFamily="2" charset="-122"/>
              </a:rPr>
              <a:t>S</a:t>
            </a:r>
            <a:r>
              <a:rPr lang="en-US" altLang="zh-CN" sz="2500" dirty="0">
                <a:solidFill>
                  <a:prstClr val="black"/>
                </a:solidFill>
                <a:latin typeface="Novecento wide Bold" panose="00000805000000000000"/>
                <a:ea typeface="等线" panose="02010600030101010101" pitchFamily="2" charset="-122"/>
              </a:rPr>
              <a:t>ystem</a:t>
            </a:r>
            <a:endParaRPr kumimoji="0" lang="zh-CN" altLang="en-US" sz="2500" b="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endParaRPr>
          </a:p>
        </p:txBody>
      </p:sp>
    </p:spTree>
    <p:extLst>
      <p:ext uri="{BB962C8B-B14F-4D97-AF65-F5344CB8AC3E}">
        <p14:creationId xmlns:p14="http://schemas.microsoft.com/office/powerpoint/2010/main" val="276812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effectLst/>
                <a:uLnTx/>
                <a:uFillTx/>
                <a:latin typeface="Novecento wide Bold" panose="00000805000000000000" charset="0"/>
                <a:ea typeface="微软雅黑" panose="020B0503020204020204" pitchFamily="34" charset="-122"/>
                <a:cs typeface="Novecento wide Bold" panose="00000805000000000000" charset="0"/>
              </a:rPr>
              <a:t>Introduction – MEMS Gas Sensor</a:t>
            </a:r>
          </a:p>
        </p:txBody>
      </p:sp>
      <p:pic>
        <p:nvPicPr>
          <p:cNvPr id="9" name="内容占位符 8">
            <a:extLst>
              <a:ext uri="{FF2B5EF4-FFF2-40B4-BE49-F238E27FC236}">
                <a16:creationId xmlns:a16="http://schemas.microsoft.com/office/drawing/2014/main" id="{9DB01B9E-F9D6-76C9-3CA2-15711641A75F}"/>
              </a:ext>
            </a:extLst>
          </p:cNvPr>
          <p:cNvPicPr>
            <a:picLocks noGrp="1" noChangeAspect="1"/>
          </p:cNvPicPr>
          <p:nvPr>
            <p:ph sz="half" idx="1"/>
          </p:nvPr>
        </p:nvPicPr>
        <p:blipFill>
          <a:blip r:embed="rId3"/>
          <a:stretch>
            <a:fillRect/>
          </a:stretch>
        </p:blipFill>
        <p:spPr>
          <a:xfrm>
            <a:off x="838201" y="1503372"/>
            <a:ext cx="5181600" cy="3502945"/>
          </a:xfrm>
          <a:prstGeom prst="rect">
            <a:avLst/>
          </a:prstGeom>
        </p:spPr>
      </p:pic>
      <p:sp>
        <p:nvSpPr>
          <p:cNvPr id="12" name="文本框 11">
            <a:extLst>
              <a:ext uri="{FF2B5EF4-FFF2-40B4-BE49-F238E27FC236}">
                <a16:creationId xmlns:a16="http://schemas.microsoft.com/office/drawing/2014/main" id="{ED94A593-B6A0-29B3-A321-9BF1CD31F618}"/>
              </a:ext>
            </a:extLst>
          </p:cNvPr>
          <p:cNvSpPr txBox="1"/>
          <p:nvPr/>
        </p:nvSpPr>
        <p:spPr>
          <a:xfrm>
            <a:off x="1244124" y="5181582"/>
            <a:ext cx="4369753" cy="646331"/>
          </a:xfrm>
          <a:prstGeom prst="rect">
            <a:avLst/>
          </a:prstGeom>
          <a:noFill/>
        </p:spPr>
        <p:txBody>
          <a:bodyPr wrap="square" rtlCol="0">
            <a:spAutoFit/>
          </a:bodyPr>
          <a:lstStyle/>
          <a:p>
            <a:pPr algn="ctr"/>
            <a:r>
              <a:rPr lang="en-US" altLang="zh-CN" sz="2000" dirty="0">
                <a:latin typeface="Novecento wide Bold" panose="00000805000000000000"/>
              </a:rPr>
              <a:t>Micro-Gravimetric Gas Sensor</a:t>
            </a:r>
          </a:p>
          <a:p>
            <a:pPr algn="ctr"/>
            <a:r>
              <a:rPr lang="en-US" altLang="zh-CN" sz="1600" i="1" dirty="0">
                <a:latin typeface="Novecento wide Bold" panose="00000805000000000000"/>
              </a:rPr>
              <a:t>Al-</a:t>
            </a:r>
            <a:r>
              <a:rPr lang="en-US" altLang="zh-CN" sz="1600" i="1" dirty="0" err="1">
                <a:latin typeface="Novecento wide Bold" panose="00000805000000000000"/>
              </a:rPr>
              <a:t>Ghamdi</a:t>
            </a:r>
            <a:r>
              <a:rPr lang="en-US" altLang="zh-CN" sz="1600" i="1" dirty="0">
                <a:latin typeface="Novecento wide Bold" panose="00000805000000000000"/>
              </a:rPr>
              <a:t> et al., 2019</a:t>
            </a:r>
            <a:endParaRPr lang="zh-CN" altLang="en-US" sz="1600" i="1" dirty="0">
              <a:latin typeface="Novecento wide Bold" panose="00000805000000000000"/>
            </a:endParaRPr>
          </a:p>
        </p:txBody>
      </p:sp>
      <p:sp>
        <p:nvSpPr>
          <p:cNvPr id="13" name="文本框 12">
            <a:extLst>
              <a:ext uri="{FF2B5EF4-FFF2-40B4-BE49-F238E27FC236}">
                <a16:creationId xmlns:a16="http://schemas.microsoft.com/office/drawing/2014/main" id="{0D43B33E-C25D-C691-C7BB-F71C29F3653D}"/>
              </a:ext>
            </a:extLst>
          </p:cNvPr>
          <p:cNvSpPr txBox="1"/>
          <p:nvPr/>
        </p:nvSpPr>
        <p:spPr>
          <a:xfrm>
            <a:off x="6578125" y="5156682"/>
            <a:ext cx="4369753" cy="646331"/>
          </a:xfrm>
          <a:prstGeom prst="rect">
            <a:avLst/>
          </a:prstGeom>
          <a:noFill/>
        </p:spPr>
        <p:txBody>
          <a:bodyPr wrap="square" rtlCol="0">
            <a:spAutoFit/>
          </a:bodyPr>
          <a:lstStyle/>
          <a:p>
            <a:pPr algn="ctr"/>
            <a:r>
              <a:rPr lang="en-US" altLang="zh-CN" sz="2000" dirty="0">
                <a:latin typeface="Novecento wide Bold" panose="00000805000000000000"/>
              </a:rPr>
              <a:t>Thermal Conductivity Gas Sensor</a:t>
            </a:r>
          </a:p>
          <a:p>
            <a:pPr algn="ctr"/>
            <a:r>
              <a:rPr lang="en-US" altLang="zh-CN" sz="1600" i="1" dirty="0">
                <a:latin typeface="Novecento wide Bold" panose="00000805000000000000"/>
              </a:rPr>
              <a:t>Amal et al., 2018</a:t>
            </a:r>
            <a:endParaRPr lang="zh-CN" altLang="en-US" sz="1600" i="1" dirty="0">
              <a:latin typeface="Novecento wide Bold" panose="00000805000000000000"/>
            </a:endParaRPr>
          </a:p>
        </p:txBody>
      </p:sp>
      <p:sp>
        <p:nvSpPr>
          <p:cNvPr id="17" name="矩形 16">
            <a:extLst>
              <a:ext uri="{FF2B5EF4-FFF2-40B4-BE49-F238E27FC236}">
                <a16:creationId xmlns:a16="http://schemas.microsoft.com/office/drawing/2014/main" id="{23D6CE05-5077-5B87-37BA-4431F75A3644}"/>
              </a:ext>
            </a:extLst>
          </p:cNvPr>
          <p:cNvSpPr/>
          <p:nvPr/>
        </p:nvSpPr>
        <p:spPr>
          <a:xfrm>
            <a:off x="11900711" y="6203950"/>
            <a:ext cx="286783" cy="75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a:extLst>
              <a:ext uri="{FF2B5EF4-FFF2-40B4-BE49-F238E27FC236}">
                <a16:creationId xmlns:a16="http://schemas.microsoft.com/office/drawing/2014/main" id="{8128D900-17FE-805B-B371-9C387D6FB51A}"/>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文本框 13">
            <a:extLst>
              <a:ext uri="{FF2B5EF4-FFF2-40B4-BE49-F238E27FC236}">
                <a16:creationId xmlns:a16="http://schemas.microsoft.com/office/drawing/2014/main" id="{B826D034-BE4D-81DC-631F-0438B0FA071E}"/>
              </a:ext>
            </a:extLst>
          </p:cNvPr>
          <p:cNvSpPr txBox="1"/>
          <p:nvPr/>
        </p:nvSpPr>
        <p:spPr>
          <a:xfrm>
            <a:off x="238125" y="6103232"/>
            <a:ext cx="16122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prstClr val="black"/>
                </a:solidFill>
                <a:latin typeface="Novecento wide Bold" panose="00000805000000000000" charset="0"/>
                <a:ea typeface="微软雅黑" panose="020B0503020204020204" pitchFamily="34" charset="-122"/>
                <a:cs typeface="Novecento wide Bold" panose="00000805000000000000" charset="0"/>
              </a:rPr>
              <a:t>Section 1: </a:t>
            </a: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Introduction</a:t>
            </a:r>
          </a:p>
        </p:txBody>
      </p:sp>
      <p:sp>
        <p:nvSpPr>
          <p:cNvPr id="15" name="椭圆 14">
            <a:extLst>
              <a:ext uri="{FF2B5EF4-FFF2-40B4-BE49-F238E27FC236}">
                <a16:creationId xmlns:a16="http://schemas.microsoft.com/office/drawing/2014/main" id="{FBC2CDC1-F301-DEE4-3F28-6D46C5085742}"/>
              </a:ext>
            </a:extLst>
          </p:cNvPr>
          <p:cNvSpPr/>
          <p:nvPr/>
        </p:nvSpPr>
        <p:spPr>
          <a:xfrm>
            <a:off x="811672" y="6408556"/>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8" name="椭圆 17">
            <a:extLst>
              <a:ext uri="{FF2B5EF4-FFF2-40B4-BE49-F238E27FC236}">
                <a16:creationId xmlns:a16="http://schemas.microsoft.com/office/drawing/2014/main" id="{A6B120D9-DBDB-9076-E727-16D1B35C71BC}"/>
              </a:ext>
            </a:extLst>
          </p:cNvPr>
          <p:cNvSpPr/>
          <p:nvPr/>
        </p:nvSpPr>
        <p:spPr>
          <a:xfrm>
            <a:off x="602122" y="6408556"/>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9" name="椭圆 18">
            <a:extLst>
              <a:ext uri="{FF2B5EF4-FFF2-40B4-BE49-F238E27FC236}">
                <a16:creationId xmlns:a16="http://schemas.microsoft.com/office/drawing/2014/main" id="{688A629E-86ED-9037-BFEE-2CE163A64054}"/>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0" name="椭圆 19">
            <a:extLst>
              <a:ext uri="{FF2B5EF4-FFF2-40B4-BE49-F238E27FC236}">
                <a16:creationId xmlns:a16="http://schemas.microsoft.com/office/drawing/2014/main" id="{3C709C82-BE53-2F53-4DAC-AE0061BE1608}"/>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21" name="直接连接符 20">
            <a:extLst>
              <a:ext uri="{FF2B5EF4-FFF2-40B4-BE49-F238E27FC236}">
                <a16:creationId xmlns:a16="http://schemas.microsoft.com/office/drawing/2014/main" id="{3C9F5C58-58B7-F142-56F7-A13DBAD7799F}"/>
              </a:ext>
            </a:extLst>
          </p:cNvPr>
          <p:cNvCxnSpPr>
            <a:cxnSpLocks/>
            <a:stCxn id="15" idx="2"/>
          </p:cNvCxnSpPr>
          <p:nvPr/>
        </p:nvCxnSpPr>
        <p:spPr>
          <a:xfrm flipH="1" flipV="1">
            <a:off x="687847" y="6451418"/>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22" name="文本框 21">
            <a:extLst>
              <a:ext uri="{FF2B5EF4-FFF2-40B4-BE49-F238E27FC236}">
                <a16:creationId xmlns:a16="http://schemas.microsoft.com/office/drawing/2014/main" id="{0CDD6249-1407-96E9-7B02-E231B14EC573}"/>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3</a:t>
            </a:r>
          </a:p>
        </p:txBody>
      </p:sp>
      <p:pic>
        <p:nvPicPr>
          <p:cNvPr id="6" name="图片 5">
            <a:extLst>
              <a:ext uri="{FF2B5EF4-FFF2-40B4-BE49-F238E27FC236}">
                <a16:creationId xmlns:a16="http://schemas.microsoft.com/office/drawing/2014/main" id="{F00F3220-063D-2A3B-03E1-173CF72CE124}"/>
              </a:ext>
            </a:extLst>
          </p:cNvPr>
          <p:cNvPicPr>
            <a:picLocks noChangeAspect="1"/>
          </p:cNvPicPr>
          <p:nvPr/>
        </p:nvPicPr>
        <p:blipFill>
          <a:blip r:embed="rId4"/>
          <a:stretch>
            <a:fillRect/>
          </a:stretch>
        </p:blipFill>
        <p:spPr>
          <a:xfrm>
            <a:off x="6227607" y="1692040"/>
            <a:ext cx="5501965" cy="3125608"/>
          </a:xfrm>
          <a:prstGeom prst="rect">
            <a:avLst/>
          </a:prstGeom>
        </p:spPr>
      </p:pic>
    </p:spTree>
    <p:extLst>
      <p:ext uri="{BB962C8B-B14F-4D97-AF65-F5344CB8AC3E}">
        <p14:creationId xmlns:p14="http://schemas.microsoft.com/office/powerpoint/2010/main" val="322817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effectLst/>
                <a:uLnTx/>
                <a:uFillTx/>
                <a:latin typeface="Novecento wide Bold" panose="00000805000000000000" charset="0"/>
                <a:ea typeface="微软雅黑" panose="020B0503020204020204" pitchFamily="34" charset="-122"/>
                <a:cs typeface="Novecento wide Bold" panose="00000805000000000000" charset="0"/>
              </a:rPr>
              <a:t>Introduction – Motivations and Objectives</a:t>
            </a:r>
          </a:p>
        </p:txBody>
      </p:sp>
      <p:graphicFrame>
        <p:nvGraphicFramePr>
          <p:cNvPr id="14" name="内容占位符 3">
            <a:extLst>
              <a:ext uri="{FF2B5EF4-FFF2-40B4-BE49-F238E27FC236}">
                <a16:creationId xmlns:a16="http://schemas.microsoft.com/office/drawing/2014/main" id="{1F2A6A36-FB66-FF9F-7292-79426D70BE66}"/>
              </a:ext>
            </a:extLst>
          </p:cNvPr>
          <p:cNvGraphicFramePr>
            <a:graphicFrameLocks/>
          </p:cNvGraphicFramePr>
          <p:nvPr>
            <p:extLst>
              <p:ext uri="{D42A27DB-BD31-4B8C-83A1-F6EECF244321}">
                <p14:modId xmlns:p14="http://schemas.microsoft.com/office/powerpoint/2010/main" val="2941710203"/>
              </p:ext>
            </p:extLst>
          </p:nvPr>
        </p:nvGraphicFramePr>
        <p:xfrm>
          <a:off x="838200" y="1478397"/>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a:extLst>
              <a:ext uri="{FF2B5EF4-FFF2-40B4-BE49-F238E27FC236}">
                <a16:creationId xmlns:a16="http://schemas.microsoft.com/office/drawing/2014/main" id="{C33F529C-6B15-D5E3-EA0E-27B2F4F6496C}"/>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文本框 8">
            <a:extLst>
              <a:ext uri="{FF2B5EF4-FFF2-40B4-BE49-F238E27FC236}">
                <a16:creationId xmlns:a16="http://schemas.microsoft.com/office/drawing/2014/main" id="{22C7E11F-8C1C-7846-27AB-3E96A5D662C2}"/>
              </a:ext>
            </a:extLst>
          </p:cNvPr>
          <p:cNvSpPr txBox="1"/>
          <p:nvPr/>
        </p:nvSpPr>
        <p:spPr>
          <a:xfrm>
            <a:off x="238125" y="6103232"/>
            <a:ext cx="16122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1: Introduction</a:t>
            </a:r>
          </a:p>
        </p:txBody>
      </p:sp>
      <p:sp>
        <p:nvSpPr>
          <p:cNvPr id="10" name="椭圆 9">
            <a:extLst>
              <a:ext uri="{FF2B5EF4-FFF2-40B4-BE49-F238E27FC236}">
                <a16:creationId xmlns:a16="http://schemas.microsoft.com/office/drawing/2014/main" id="{45381972-B93F-6A94-FCC9-8AFC51CB68B7}"/>
              </a:ext>
            </a:extLst>
          </p:cNvPr>
          <p:cNvSpPr/>
          <p:nvPr/>
        </p:nvSpPr>
        <p:spPr>
          <a:xfrm>
            <a:off x="811672" y="6408556"/>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1" name="椭圆 10">
            <a:extLst>
              <a:ext uri="{FF2B5EF4-FFF2-40B4-BE49-F238E27FC236}">
                <a16:creationId xmlns:a16="http://schemas.microsoft.com/office/drawing/2014/main" id="{83BB7D62-EA02-AF21-354E-9CE2FF700871}"/>
              </a:ext>
            </a:extLst>
          </p:cNvPr>
          <p:cNvSpPr/>
          <p:nvPr/>
        </p:nvSpPr>
        <p:spPr>
          <a:xfrm>
            <a:off x="602122" y="6408556"/>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FBCF9CEB-F265-6E1F-A85C-8EB9C65B8383}"/>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3" name="椭圆 12">
            <a:extLst>
              <a:ext uri="{FF2B5EF4-FFF2-40B4-BE49-F238E27FC236}">
                <a16:creationId xmlns:a16="http://schemas.microsoft.com/office/drawing/2014/main" id="{C1C6E0E5-6453-6023-9FDA-D1AD58B9A4AF}"/>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15" name="直接连接符 14">
            <a:extLst>
              <a:ext uri="{FF2B5EF4-FFF2-40B4-BE49-F238E27FC236}">
                <a16:creationId xmlns:a16="http://schemas.microsoft.com/office/drawing/2014/main" id="{8816826A-B323-28B3-1E7E-6FEC4D269240}"/>
              </a:ext>
            </a:extLst>
          </p:cNvPr>
          <p:cNvCxnSpPr>
            <a:cxnSpLocks/>
            <a:stCxn id="10" idx="2"/>
          </p:cNvCxnSpPr>
          <p:nvPr/>
        </p:nvCxnSpPr>
        <p:spPr>
          <a:xfrm flipH="1" flipV="1">
            <a:off x="687847" y="6451418"/>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16" name="文本框 15">
            <a:extLst>
              <a:ext uri="{FF2B5EF4-FFF2-40B4-BE49-F238E27FC236}">
                <a16:creationId xmlns:a16="http://schemas.microsoft.com/office/drawing/2014/main" id="{8ACBF96A-1717-76AC-2811-44BF8B07E3CE}"/>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4</a:t>
            </a:r>
          </a:p>
        </p:txBody>
      </p:sp>
    </p:spTree>
    <p:extLst>
      <p:ext uri="{BB962C8B-B14F-4D97-AF65-F5344CB8AC3E}">
        <p14:creationId xmlns:p14="http://schemas.microsoft.com/office/powerpoint/2010/main" val="1504464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0" normalizeH="0" baseline="0" noProof="0" dirty="0">
                <a:ln>
                  <a:noFill/>
                </a:ln>
                <a:effectLst/>
                <a:uLnTx/>
                <a:uFillTx/>
                <a:latin typeface="Novecento wide Bold" panose="00000805000000000000" charset="0"/>
                <a:ea typeface="微软雅黑" panose="020B0503020204020204" pitchFamily="34" charset="-122"/>
                <a:cs typeface="Novecento wide Bold" panose="00000805000000000000" charset="0"/>
              </a:rPr>
              <a:t>Sensor Modelling – Structure &amp; Methodology</a:t>
            </a:r>
          </a:p>
        </p:txBody>
      </p:sp>
      <p:sp>
        <p:nvSpPr>
          <p:cNvPr id="8" name="矩形 7">
            <a:extLst>
              <a:ext uri="{FF2B5EF4-FFF2-40B4-BE49-F238E27FC236}">
                <a16:creationId xmlns:a16="http://schemas.microsoft.com/office/drawing/2014/main" id="{5A3556F3-37BE-EBC0-8638-747DA1AFE26C}"/>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文本框 9">
            <a:extLst>
              <a:ext uri="{FF2B5EF4-FFF2-40B4-BE49-F238E27FC236}">
                <a16:creationId xmlns:a16="http://schemas.microsoft.com/office/drawing/2014/main" id="{E59F5838-D9DF-A398-646A-5D832897BC92}"/>
              </a:ext>
            </a:extLst>
          </p:cNvPr>
          <p:cNvSpPr txBox="1"/>
          <p:nvPr/>
        </p:nvSpPr>
        <p:spPr>
          <a:xfrm>
            <a:off x="238125" y="6103232"/>
            <a:ext cx="198964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2: Sensor Modelling </a:t>
            </a:r>
          </a:p>
        </p:txBody>
      </p:sp>
      <p:sp>
        <p:nvSpPr>
          <p:cNvPr id="11" name="椭圆 10">
            <a:extLst>
              <a:ext uri="{FF2B5EF4-FFF2-40B4-BE49-F238E27FC236}">
                <a16:creationId xmlns:a16="http://schemas.microsoft.com/office/drawing/2014/main" id="{48F6807A-0F11-8672-6AEC-D738835FC0E4}"/>
              </a:ext>
            </a:extLst>
          </p:cNvPr>
          <p:cNvSpPr/>
          <p:nvPr/>
        </p:nvSpPr>
        <p:spPr>
          <a:xfrm>
            <a:off x="102122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2" name="椭圆 11">
            <a:extLst>
              <a:ext uri="{FF2B5EF4-FFF2-40B4-BE49-F238E27FC236}">
                <a16:creationId xmlns:a16="http://schemas.microsoft.com/office/drawing/2014/main" id="{CC86B453-7F96-7104-7F90-6C4F9E689C52}"/>
              </a:ext>
            </a:extLst>
          </p:cNvPr>
          <p:cNvSpPr/>
          <p:nvPr/>
        </p:nvSpPr>
        <p:spPr>
          <a:xfrm>
            <a:off x="811672" y="6412525"/>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sp>
        <p:nvSpPr>
          <p:cNvPr id="14" name="椭圆 13">
            <a:extLst>
              <a:ext uri="{FF2B5EF4-FFF2-40B4-BE49-F238E27FC236}">
                <a16:creationId xmlns:a16="http://schemas.microsoft.com/office/drawing/2014/main" id="{CA38CFD6-B9C1-A864-F140-7445AD0F75E4}"/>
              </a:ext>
            </a:extLst>
          </p:cNvPr>
          <p:cNvSpPr/>
          <p:nvPr/>
        </p:nvSpPr>
        <p:spPr>
          <a:xfrm>
            <a:off x="1230772" y="6412525"/>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cxnSp>
        <p:nvCxnSpPr>
          <p:cNvPr id="15" name="直接连接符 14">
            <a:extLst>
              <a:ext uri="{FF2B5EF4-FFF2-40B4-BE49-F238E27FC236}">
                <a16:creationId xmlns:a16="http://schemas.microsoft.com/office/drawing/2014/main" id="{5C3D57C8-6A17-9489-7C4D-2037C682236F}"/>
              </a:ext>
            </a:extLst>
          </p:cNvPr>
          <p:cNvCxnSpPr>
            <a:cxnSpLocks/>
            <a:stCxn id="11" idx="2"/>
          </p:cNvCxnSpPr>
          <p:nvPr/>
        </p:nvCxnSpPr>
        <p:spPr>
          <a:xfrm flipH="1" flipV="1">
            <a:off x="897397" y="6455387"/>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16" name="椭圆 15">
            <a:extLst>
              <a:ext uri="{FF2B5EF4-FFF2-40B4-BE49-F238E27FC236}">
                <a16:creationId xmlns:a16="http://schemas.microsoft.com/office/drawing/2014/main" id="{CB891F50-8B96-F84C-58AB-D75E9C7B2D76}"/>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3" name="文本框 12">
            <a:extLst>
              <a:ext uri="{FF2B5EF4-FFF2-40B4-BE49-F238E27FC236}">
                <a16:creationId xmlns:a16="http://schemas.microsoft.com/office/drawing/2014/main" id="{6D67DDAA-430D-B0D3-5FCB-27BDCDFA381E}"/>
              </a:ext>
            </a:extLst>
          </p:cNvPr>
          <p:cNvSpPr txBox="1"/>
          <p:nvPr/>
        </p:nvSpPr>
        <p:spPr>
          <a:xfrm>
            <a:off x="5964393" y="6070040"/>
            <a:ext cx="26321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5</a:t>
            </a:r>
          </a:p>
        </p:txBody>
      </p:sp>
      <p:pic>
        <p:nvPicPr>
          <p:cNvPr id="2" name="图片 1">
            <a:extLst>
              <a:ext uri="{FF2B5EF4-FFF2-40B4-BE49-F238E27FC236}">
                <a16:creationId xmlns:a16="http://schemas.microsoft.com/office/drawing/2014/main" id="{61BC5555-263D-23D1-5A1A-A9EAC42EA4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30772" y="1008233"/>
            <a:ext cx="5129388" cy="2699414"/>
          </a:xfrm>
          <a:prstGeom prst="rect">
            <a:avLst/>
          </a:prstGeom>
        </p:spPr>
      </p:pic>
      <p:sp>
        <p:nvSpPr>
          <p:cNvPr id="3" name="文本框 2">
            <a:extLst>
              <a:ext uri="{FF2B5EF4-FFF2-40B4-BE49-F238E27FC236}">
                <a16:creationId xmlns:a16="http://schemas.microsoft.com/office/drawing/2014/main" id="{B5029002-1627-AD9A-64E8-9502F6973BA3}"/>
              </a:ext>
            </a:extLst>
          </p:cNvPr>
          <p:cNvSpPr txBox="1"/>
          <p:nvPr/>
        </p:nvSpPr>
        <p:spPr>
          <a:xfrm>
            <a:off x="7186966" y="1432349"/>
            <a:ext cx="3988277" cy="4093428"/>
          </a:xfrm>
          <a:prstGeom prst="rect">
            <a:avLst/>
          </a:prstGeom>
          <a:noFill/>
        </p:spPr>
        <p:txBody>
          <a:bodyPr wrap="square" rtlCol="0">
            <a:spAutoFit/>
          </a:bodyPr>
          <a:lstStyle/>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2000" b="0" i="0" u="none" strike="noStrike" kern="1200" cap="none" spc="0" normalizeH="0" baseline="0" noProof="0" dirty="0" err="1">
                <a:ln>
                  <a:noFill/>
                </a:ln>
                <a:solidFill>
                  <a:srgbClr val="FF0000"/>
                </a:solidFill>
                <a:effectLst/>
                <a:uLnTx/>
                <a:uFillTx/>
                <a:latin typeface="Novecento wide Bold" panose="00000805000000000000"/>
                <a:ea typeface="等线" panose="02010600030101010101" pitchFamily="2" charset="-122"/>
                <a:cs typeface="+mn-cs"/>
              </a:rPr>
              <a:t>AlN</a:t>
            </a:r>
            <a:r>
              <a:rPr kumimoji="0" lang="en-US" altLang="zh-CN" sz="2000" b="0" i="0" u="none" strike="noStrike" kern="1200" cap="none" spc="0" normalizeH="0" baseline="0" noProof="0" dirty="0">
                <a:ln>
                  <a:noFill/>
                </a:ln>
                <a:solidFill>
                  <a:srgbClr val="FF0000"/>
                </a:solidFill>
                <a:effectLst/>
                <a:uLnTx/>
                <a:uFillTx/>
                <a:latin typeface="Novecento wide Bold" panose="00000805000000000000"/>
                <a:ea typeface="等线" panose="02010600030101010101" pitchFamily="2" charset="-122"/>
                <a:cs typeface="+mn-cs"/>
              </a:rPr>
              <a:t> piezoelectric actuation</a:t>
            </a:r>
          </a:p>
          <a:p>
            <a:pPr marR="0" lvl="0" defTabSz="914400" rtl="0" eaLnBrk="1" fontAlgn="auto" latinLnBrk="0" hangingPunct="1">
              <a:lnSpc>
                <a:spcPct val="100000"/>
              </a:lnSpc>
              <a:spcBef>
                <a:spcPts val="0"/>
              </a:spcBef>
              <a:spcAft>
                <a:spcPts val="0"/>
              </a:spcAft>
              <a:buClrTx/>
              <a:buSzTx/>
              <a:tabLst/>
              <a:defRPr/>
            </a:pPr>
            <a:r>
              <a:rPr kumimoji="0" lang="en-US" altLang="zh-CN" sz="2000" b="0" i="0" u="none" strike="noStrike" kern="1200" cap="none" spc="0" normalizeH="0" baseline="0" noProof="0" dirty="0">
                <a:ln>
                  <a:noFill/>
                </a:ln>
                <a:effectLst/>
                <a:uLnTx/>
                <a:uFillTx/>
                <a:latin typeface="Novecento wide Bold" panose="00000805000000000000"/>
                <a:ea typeface="等线" panose="02010600030101010101" pitchFamily="2" charset="-122"/>
                <a:cs typeface="+mn-cs"/>
              </a:rPr>
              <a:t>The </a:t>
            </a:r>
            <a:r>
              <a:rPr kumimoji="0" lang="en-US" altLang="zh-CN" sz="2000" b="0" i="0" u="none" strike="noStrike" kern="1200" cap="none" spc="0" normalizeH="0" baseline="0" noProof="0" dirty="0" err="1">
                <a:ln>
                  <a:noFill/>
                </a:ln>
                <a:effectLst/>
                <a:uLnTx/>
                <a:uFillTx/>
                <a:latin typeface="Novecento wide Bold" panose="00000805000000000000"/>
                <a:ea typeface="等线" panose="02010600030101010101" pitchFamily="2" charset="-122"/>
                <a:cs typeface="+mn-cs"/>
              </a:rPr>
              <a:t>AlN</a:t>
            </a:r>
            <a:r>
              <a:rPr kumimoji="0" lang="en-US" altLang="zh-CN" sz="2000" b="0" i="0" u="none" strike="noStrike" kern="1200" cap="none" spc="0" normalizeH="0" baseline="0" noProof="0" dirty="0">
                <a:ln>
                  <a:noFill/>
                </a:ln>
                <a:effectLst/>
                <a:uLnTx/>
                <a:uFillTx/>
                <a:latin typeface="Novecento wide Bold" panose="00000805000000000000"/>
                <a:ea typeface="等线" panose="02010600030101010101" pitchFamily="2" charset="-122"/>
                <a:cs typeface="+mn-cs"/>
              </a:rPr>
              <a:t> piezoelectric layer coated on the bridge would experience periodic deformation under external AC actuation, therefore generate the vibration of the system.</a:t>
            </a:r>
            <a:endParaRPr lang="en-US" altLang="zh-CN" sz="1600" i="1" dirty="0">
              <a:latin typeface="Novecento wide Bold" panose="00000805000000000000"/>
              <a:ea typeface="等线" panose="02010600030101010101" pitchFamily="2" charset="-122"/>
            </a:endParaRPr>
          </a:p>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endParaRPr kumimoji="0" lang="en-US" altLang="zh-CN" sz="2000" b="0" i="0" u="none" strike="noStrike" kern="1200" cap="none" spc="0" normalizeH="0" baseline="0" noProof="0" dirty="0">
              <a:ln>
                <a:noFill/>
              </a:ln>
              <a:solidFill>
                <a:srgbClr val="00B0F0"/>
              </a:solidFill>
              <a:effectLst/>
              <a:uLnTx/>
              <a:uFillTx/>
              <a:latin typeface="Novecento wide Bold" panose="00000805000000000000"/>
              <a:ea typeface="等线" panose="02010600030101010101" pitchFamily="2" charset="-122"/>
              <a:cs typeface="+mn-cs"/>
            </a:endParaRPr>
          </a:p>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zh-CN" sz="2000" b="0" i="0" u="none" strike="noStrike" kern="1200" cap="none" spc="0" normalizeH="0" baseline="0" noProof="0" dirty="0">
                <a:ln>
                  <a:noFill/>
                </a:ln>
                <a:solidFill>
                  <a:srgbClr val="00B0F0"/>
                </a:solidFill>
                <a:effectLst/>
                <a:uLnTx/>
                <a:uFillTx/>
                <a:latin typeface="Novecento wide Bold" panose="00000805000000000000"/>
                <a:ea typeface="等线" panose="02010600030101010101" pitchFamily="2" charset="-122"/>
                <a:cs typeface="+mn-cs"/>
              </a:rPr>
              <a:t>Thermal Conductivity Sensing</a:t>
            </a:r>
          </a:p>
          <a:p>
            <a:pPr marR="0" lvl="0" defTabSz="914400" rtl="0" eaLnBrk="1" fontAlgn="auto" latinLnBrk="0" hangingPunct="1">
              <a:lnSpc>
                <a:spcPct val="100000"/>
              </a:lnSpc>
              <a:spcBef>
                <a:spcPts val="0"/>
              </a:spcBef>
              <a:spcAft>
                <a:spcPts val="0"/>
              </a:spcAft>
              <a:buClrTx/>
              <a:buSzTx/>
              <a:tabLst/>
              <a:defRPr/>
            </a:pPr>
            <a:r>
              <a:rPr kumimoji="0" lang="en-US" altLang="zh-CN"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The convective cooling from the ambient gas (</a:t>
            </a:r>
            <a:r>
              <a:rPr kumimoji="0" lang="en-US" altLang="zh-CN" sz="2000" b="0" i="0" u="none" strike="noStrike" kern="1200" cap="none" spc="0" normalizeH="0" baseline="0" noProof="0" dirty="0">
                <a:ln>
                  <a:noFill/>
                </a:ln>
                <a:solidFill>
                  <a:srgbClr val="00B0F0"/>
                </a:solidFill>
                <a:effectLst/>
                <a:uLnTx/>
                <a:uFillTx/>
                <a:latin typeface="Novecento wide Bold" panose="00000805000000000000"/>
                <a:ea typeface="等线" panose="02010600030101010101" pitchFamily="2" charset="-122"/>
                <a:cs typeface="+mn-cs"/>
              </a:rPr>
              <a:t>He/</a:t>
            </a:r>
            <a:r>
              <a:rPr lang="en-US" altLang="zh-CN" sz="2000" dirty="0">
                <a:solidFill>
                  <a:srgbClr val="00B0F0"/>
                </a:solidFill>
                <a:effectLst/>
                <a:latin typeface="Novecento wide Bold" panose="00000805000000000000"/>
                <a:ea typeface="等线" panose="02010600030101010101" pitchFamily="2" charset="-122"/>
              </a:rPr>
              <a:t>H</a:t>
            </a:r>
            <a:r>
              <a:rPr lang="en-US" altLang="zh-CN" sz="2000" baseline="-25000" dirty="0">
                <a:solidFill>
                  <a:srgbClr val="00B0F0"/>
                </a:solidFill>
                <a:effectLst/>
                <a:latin typeface="Novecento wide Bold" panose="00000805000000000000"/>
                <a:ea typeface="等线" panose="02010600030101010101" pitchFamily="2" charset="-122"/>
              </a:rPr>
              <a:t>2</a:t>
            </a:r>
            <a:r>
              <a:rPr kumimoji="0" lang="en-US" altLang="zh-CN"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 leads to the thermal expansion, which introduces the </a:t>
            </a:r>
            <a:r>
              <a:rPr kumimoji="0" lang="en-US" altLang="zh-CN" sz="2000" b="1"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stiffness perturbation </a:t>
            </a:r>
            <a:r>
              <a:rPr kumimoji="0" lang="en-US" altLang="zh-CN" sz="200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to bridge resonator</a:t>
            </a:r>
            <a:r>
              <a:rPr kumimoji="0" lang="en-US" altLang="zh-CN" sz="2000" b="0" i="0" u="none" strike="noStrike" kern="1200" cap="none" spc="0" normalizeH="0" baseline="0" noProof="0" dirty="0">
                <a:ln>
                  <a:noFill/>
                </a:ln>
                <a:solidFill>
                  <a:prstClr val="black"/>
                </a:solidFill>
                <a:effectLst/>
                <a:uLnTx/>
                <a:uFillTx/>
                <a:latin typeface="Novecento wide Bold" panose="00000805000000000000"/>
                <a:ea typeface="等线" panose="02010600030101010101" pitchFamily="2" charset="-122"/>
                <a:cs typeface="+mn-cs"/>
              </a:rPr>
              <a:t>.</a:t>
            </a:r>
            <a:endParaRPr lang="en-US" altLang="zh-CN" sz="1600" i="1" dirty="0">
              <a:solidFill>
                <a:prstClr val="black"/>
              </a:solidFill>
              <a:latin typeface="Novecento wide Bold" panose="00000805000000000000"/>
              <a:ea typeface="等线" panose="02010600030101010101" pitchFamily="2" charset="-122"/>
            </a:endParaRPr>
          </a:p>
        </p:txBody>
      </p:sp>
      <p:pic>
        <p:nvPicPr>
          <p:cNvPr id="4" name="图片 3">
            <a:extLst>
              <a:ext uri="{FF2B5EF4-FFF2-40B4-BE49-F238E27FC236}">
                <a16:creationId xmlns:a16="http://schemas.microsoft.com/office/drawing/2014/main" id="{C842C085-1CDB-5942-9567-4FECC83CD1D2}"/>
              </a:ext>
            </a:extLst>
          </p:cNvPr>
          <p:cNvPicPr>
            <a:picLocks noChangeAspect="1"/>
          </p:cNvPicPr>
          <p:nvPr/>
        </p:nvPicPr>
        <p:blipFill>
          <a:blip r:embed="rId4"/>
          <a:stretch>
            <a:fillRect/>
          </a:stretch>
        </p:blipFill>
        <p:spPr>
          <a:xfrm>
            <a:off x="1525150" y="3682661"/>
            <a:ext cx="4536883" cy="2312223"/>
          </a:xfrm>
          <a:prstGeom prst="rect">
            <a:avLst/>
          </a:prstGeom>
        </p:spPr>
      </p:pic>
    </p:spTree>
    <p:extLst>
      <p:ext uri="{BB962C8B-B14F-4D97-AF65-F5344CB8AC3E}">
        <p14:creationId xmlns:p14="http://schemas.microsoft.com/office/powerpoint/2010/main" val="98162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B183856-64D1-77D0-6D4F-CC37663665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2926" y="1421463"/>
            <a:ext cx="5798027" cy="4577390"/>
          </a:xfrm>
          <a:prstGeom prst="rect">
            <a:avLst/>
          </a:prstGeom>
        </p:spPr>
      </p:pic>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000" b="1" dirty="0">
                <a:latin typeface="Novecento wide Bold" panose="00000805000000000000" charset="0"/>
                <a:ea typeface="微软雅黑" panose="020B0503020204020204" pitchFamily="34" charset="-122"/>
                <a:cs typeface="Novecento wide Bold" panose="00000805000000000000" charset="0"/>
              </a:rPr>
              <a:t>Experiment</a:t>
            </a:r>
            <a:r>
              <a:rPr kumimoji="0" lang="en-US" altLang="zh-CN" sz="3000" b="1" i="0" u="none" strike="noStrike" kern="1200" cap="none" spc="0" normalizeH="0" baseline="0" noProof="0" dirty="0">
                <a:ln>
                  <a:noFill/>
                </a:ln>
                <a:effectLst/>
                <a:uLnTx/>
                <a:uFillTx/>
                <a:latin typeface="Novecento wide Bold" panose="00000805000000000000" charset="0"/>
                <a:ea typeface="微软雅黑" panose="020B0503020204020204" pitchFamily="34" charset="-122"/>
                <a:cs typeface="Novecento wide Bold" panose="00000805000000000000" charset="0"/>
              </a:rPr>
              <a:t> – Setup</a:t>
            </a:r>
          </a:p>
        </p:txBody>
      </p:sp>
      <p:sp>
        <p:nvSpPr>
          <p:cNvPr id="22" name="文本框 21">
            <a:extLst>
              <a:ext uri="{FF2B5EF4-FFF2-40B4-BE49-F238E27FC236}">
                <a16:creationId xmlns:a16="http://schemas.microsoft.com/office/drawing/2014/main" id="{4078A1F5-F81F-70B9-78A9-8A93EAFC4A05}"/>
              </a:ext>
            </a:extLst>
          </p:cNvPr>
          <p:cNvSpPr txBox="1"/>
          <p:nvPr/>
        </p:nvSpPr>
        <p:spPr>
          <a:xfrm>
            <a:off x="5964393" y="6070040"/>
            <a:ext cx="26321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6</a:t>
            </a:r>
          </a:p>
        </p:txBody>
      </p:sp>
      <p:sp>
        <p:nvSpPr>
          <p:cNvPr id="8" name="矩形 7">
            <a:extLst>
              <a:ext uri="{FF2B5EF4-FFF2-40B4-BE49-F238E27FC236}">
                <a16:creationId xmlns:a16="http://schemas.microsoft.com/office/drawing/2014/main" id="{297699F9-D2B4-98BE-FA62-D2790313D629}"/>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文本框 8">
            <a:extLst>
              <a:ext uri="{FF2B5EF4-FFF2-40B4-BE49-F238E27FC236}">
                <a16:creationId xmlns:a16="http://schemas.microsoft.com/office/drawing/2014/main" id="{8EF0F940-0D32-5E08-62B5-97488476D641}"/>
              </a:ext>
            </a:extLst>
          </p:cNvPr>
          <p:cNvSpPr txBox="1"/>
          <p:nvPr/>
        </p:nvSpPr>
        <p:spPr>
          <a:xfrm>
            <a:off x="238125" y="6103232"/>
            <a:ext cx="16163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3: Experiments</a:t>
            </a:r>
          </a:p>
        </p:txBody>
      </p:sp>
      <p:sp>
        <p:nvSpPr>
          <p:cNvPr id="10" name="椭圆 9">
            <a:extLst>
              <a:ext uri="{FF2B5EF4-FFF2-40B4-BE49-F238E27FC236}">
                <a16:creationId xmlns:a16="http://schemas.microsoft.com/office/drawing/2014/main" id="{CFF75D86-8829-3853-13ED-08F157C23784}"/>
              </a:ext>
            </a:extLst>
          </p:cNvPr>
          <p:cNvSpPr/>
          <p:nvPr/>
        </p:nvSpPr>
        <p:spPr>
          <a:xfrm>
            <a:off x="123077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1" name="椭圆 10">
            <a:extLst>
              <a:ext uri="{FF2B5EF4-FFF2-40B4-BE49-F238E27FC236}">
                <a16:creationId xmlns:a16="http://schemas.microsoft.com/office/drawing/2014/main" id="{8A3DA3E0-AECC-4926-F1A3-DEAC41903894}"/>
              </a:ext>
            </a:extLst>
          </p:cNvPr>
          <p:cNvSpPr/>
          <p:nvPr/>
        </p:nvSpPr>
        <p:spPr>
          <a:xfrm>
            <a:off x="1021222" y="6412524"/>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cxnSp>
        <p:nvCxnSpPr>
          <p:cNvPr id="13" name="直接连接符 12">
            <a:extLst>
              <a:ext uri="{FF2B5EF4-FFF2-40B4-BE49-F238E27FC236}">
                <a16:creationId xmlns:a16="http://schemas.microsoft.com/office/drawing/2014/main" id="{0237D2D0-5EAD-5A0C-B9B7-EC2E611F13A1}"/>
              </a:ext>
            </a:extLst>
          </p:cNvPr>
          <p:cNvCxnSpPr>
            <a:cxnSpLocks/>
            <a:stCxn id="10" idx="2"/>
          </p:cNvCxnSpPr>
          <p:nvPr/>
        </p:nvCxnSpPr>
        <p:spPr>
          <a:xfrm flipH="1" flipV="1">
            <a:off x="1106947" y="6455386"/>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14" name="椭圆 13">
            <a:extLst>
              <a:ext uri="{FF2B5EF4-FFF2-40B4-BE49-F238E27FC236}">
                <a16:creationId xmlns:a16="http://schemas.microsoft.com/office/drawing/2014/main" id="{B888DB03-710F-7FE8-0CB1-EA74E493AE2F}"/>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3" name="椭圆 22">
            <a:extLst>
              <a:ext uri="{FF2B5EF4-FFF2-40B4-BE49-F238E27FC236}">
                <a16:creationId xmlns:a16="http://schemas.microsoft.com/office/drawing/2014/main" id="{54B69008-3E9B-B856-E78A-15A093D07DD5}"/>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pic>
        <p:nvPicPr>
          <p:cNvPr id="2" name="图片 1">
            <a:extLst>
              <a:ext uri="{FF2B5EF4-FFF2-40B4-BE49-F238E27FC236}">
                <a16:creationId xmlns:a16="http://schemas.microsoft.com/office/drawing/2014/main" id="{A72E3A16-EE1E-8D51-0E28-FFF3FE0CC1CA}"/>
              </a:ext>
            </a:extLst>
          </p:cNvPr>
          <p:cNvPicPr>
            <a:picLocks noChangeAspect="1"/>
          </p:cNvPicPr>
          <p:nvPr/>
        </p:nvPicPr>
        <p:blipFill rotWithShape="1">
          <a:blip r:embed="rId4">
            <a:extLst>
              <a:ext uri="{28A0092B-C50C-407E-A947-70E740481C1C}">
                <a14:useLocalDpi xmlns:a14="http://schemas.microsoft.com/office/drawing/2010/main" val="0"/>
              </a:ext>
            </a:extLst>
          </a:blip>
          <a:srcRect b="17096"/>
          <a:stretch/>
        </p:blipFill>
        <p:spPr>
          <a:xfrm>
            <a:off x="6420953" y="1866550"/>
            <a:ext cx="5559458" cy="3687216"/>
          </a:xfrm>
          <a:prstGeom prst="rect">
            <a:avLst/>
          </a:prstGeom>
        </p:spPr>
      </p:pic>
    </p:spTree>
    <p:extLst>
      <p:ext uri="{BB962C8B-B14F-4D97-AF65-F5344CB8AC3E}">
        <p14:creationId xmlns:p14="http://schemas.microsoft.com/office/powerpoint/2010/main" val="25538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000" b="1" dirty="0">
                <a:latin typeface="Novecento wide Bold" panose="00000805000000000000" charset="0"/>
                <a:ea typeface="微软雅黑" panose="020B0503020204020204" pitchFamily="34" charset="-122"/>
                <a:cs typeface="Novecento wide Bold" panose="00000805000000000000" charset="0"/>
              </a:rPr>
              <a:t>Experiment</a:t>
            </a:r>
            <a:r>
              <a:rPr kumimoji="0" lang="en-US" altLang="zh-CN" sz="3000" b="1" i="0" u="none" strike="noStrike" kern="1200" cap="none" spc="0" normalizeH="0" baseline="0" noProof="0" dirty="0">
                <a:ln>
                  <a:noFill/>
                </a:ln>
                <a:effectLst/>
                <a:uLnTx/>
                <a:uFillTx/>
                <a:latin typeface="Novecento wide Bold" panose="00000805000000000000" charset="0"/>
                <a:ea typeface="微软雅黑" panose="020B0503020204020204" pitchFamily="34" charset="-122"/>
                <a:cs typeface="Novecento wide Bold" panose="00000805000000000000" charset="0"/>
              </a:rPr>
              <a:t> – Frequency Response</a:t>
            </a:r>
          </a:p>
        </p:txBody>
      </p:sp>
      <p:sp>
        <p:nvSpPr>
          <p:cNvPr id="22" name="文本框 21">
            <a:extLst>
              <a:ext uri="{FF2B5EF4-FFF2-40B4-BE49-F238E27FC236}">
                <a16:creationId xmlns:a16="http://schemas.microsoft.com/office/drawing/2014/main" id="{4078A1F5-F81F-70B9-78A9-8A93EAFC4A05}"/>
              </a:ext>
            </a:extLst>
          </p:cNvPr>
          <p:cNvSpPr txBox="1"/>
          <p:nvPr/>
        </p:nvSpPr>
        <p:spPr>
          <a:xfrm>
            <a:off x="5964393" y="6070040"/>
            <a:ext cx="26321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7</a:t>
            </a:r>
          </a:p>
        </p:txBody>
      </p:sp>
      <p:sp>
        <p:nvSpPr>
          <p:cNvPr id="8" name="矩形 7">
            <a:extLst>
              <a:ext uri="{FF2B5EF4-FFF2-40B4-BE49-F238E27FC236}">
                <a16:creationId xmlns:a16="http://schemas.microsoft.com/office/drawing/2014/main" id="{297699F9-D2B4-98BE-FA62-D2790313D629}"/>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文本框 8">
            <a:extLst>
              <a:ext uri="{FF2B5EF4-FFF2-40B4-BE49-F238E27FC236}">
                <a16:creationId xmlns:a16="http://schemas.microsoft.com/office/drawing/2014/main" id="{8EF0F940-0D32-5E08-62B5-97488476D641}"/>
              </a:ext>
            </a:extLst>
          </p:cNvPr>
          <p:cNvSpPr txBox="1"/>
          <p:nvPr/>
        </p:nvSpPr>
        <p:spPr>
          <a:xfrm>
            <a:off x="238125" y="6103232"/>
            <a:ext cx="16163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3: Experiments</a:t>
            </a:r>
          </a:p>
        </p:txBody>
      </p:sp>
      <p:sp>
        <p:nvSpPr>
          <p:cNvPr id="10" name="椭圆 9">
            <a:extLst>
              <a:ext uri="{FF2B5EF4-FFF2-40B4-BE49-F238E27FC236}">
                <a16:creationId xmlns:a16="http://schemas.microsoft.com/office/drawing/2014/main" id="{CFF75D86-8829-3853-13ED-08F157C23784}"/>
              </a:ext>
            </a:extLst>
          </p:cNvPr>
          <p:cNvSpPr/>
          <p:nvPr/>
        </p:nvSpPr>
        <p:spPr>
          <a:xfrm>
            <a:off x="123077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1" name="椭圆 10">
            <a:extLst>
              <a:ext uri="{FF2B5EF4-FFF2-40B4-BE49-F238E27FC236}">
                <a16:creationId xmlns:a16="http://schemas.microsoft.com/office/drawing/2014/main" id="{8A3DA3E0-AECC-4926-F1A3-DEAC41903894}"/>
              </a:ext>
            </a:extLst>
          </p:cNvPr>
          <p:cNvSpPr/>
          <p:nvPr/>
        </p:nvSpPr>
        <p:spPr>
          <a:xfrm>
            <a:off x="1021222" y="6412524"/>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cxnSp>
        <p:nvCxnSpPr>
          <p:cNvPr id="13" name="直接连接符 12">
            <a:extLst>
              <a:ext uri="{FF2B5EF4-FFF2-40B4-BE49-F238E27FC236}">
                <a16:creationId xmlns:a16="http://schemas.microsoft.com/office/drawing/2014/main" id="{0237D2D0-5EAD-5A0C-B9B7-EC2E611F13A1}"/>
              </a:ext>
            </a:extLst>
          </p:cNvPr>
          <p:cNvCxnSpPr>
            <a:cxnSpLocks/>
            <a:stCxn id="10" idx="2"/>
          </p:cNvCxnSpPr>
          <p:nvPr/>
        </p:nvCxnSpPr>
        <p:spPr>
          <a:xfrm flipH="1" flipV="1">
            <a:off x="1106947" y="6455386"/>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14" name="椭圆 13">
            <a:extLst>
              <a:ext uri="{FF2B5EF4-FFF2-40B4-BE49-F238E27FC236}">
                <a16:creationId xmlns:a16="http://schemas.microsoft.com/office/drawing/2014/main" id="{B888DB03-710F-7FE8-0CB1-EA74E493AE2F}"/>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3" name="椭圆 22">
            <a:extLst>
              <a:ext uri="{FF2B5EF4-FFF2-40B4-BE49-F238E27FC236}">
                <a16:creationId xmlns:a16="http://schemas.microsoft.com/office/drawing/2014/main" id="{54B69008-3E9B-B856-E78A-15A093D07DD5}"/>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7B957068-7A3C-0210-33C6-60B26755EBA3}"/>
                  </a:ext>
                </a:extLst>
              </p:cNvPr>
              <p:cNvSpPr txBox="1"/>
              <p:nvPr/>
            </p:nvSpPr>
            <p:spPr>
              <a:xfrm>
                <a:off x="7835610" y="1827406"/>
                <a:ext cx="3616140" cy="3203185"/>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en-US" altLang="zh-CN" sz="1800" dirty="0">
                    <a:latin typeface="Novecento wide Bold" panose="00000805000000000000"/>
                    <a:ea typeface="等线" panose="02010600030101010101" pitchFamily="2" charset="-122"/>
                  </a:rPr>
                  <a:t>External DC voltage Vth is used to tune the resonance frequencies</a:t>
                </a:r>
                <a:r>
                  <a:rPr lang="en-US" altLang="zh-CN" sz="1800" dirty="0">
                    <a:solidFill>
                      <a:prstClr val="black"/>
                    </a:solidFill>
                    <a:latin typeface="Novecento wide Bold" panose="00000805000000000000"/>
                    <a:ea typeface="等线" panose="02010600030101010101" pitchFamily="2" charset="-122"/>
                  </a:rPr>
                  <a:t>.</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endParaRPr lang="en-US" altLang="zh-CN" sz="1800" dirty="0">
                  <a:solidFill>
                    <a:prstClr val="black"/>
                  </a:solidFill>
                  <a:latin typeface="Novecento wide Bold" panose="00000805000000000000"/>
                  <a:ea typeface="等线" panose="02010600030101010101" pitchFamily="2" charset="-122"/>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en-US" altLang="zh-CN" sz="1800" dirty="0">
                    <a:solidFill>
                      <a:prstClr val="black"/>
                    </a:solidFill>
                    <a:latin typeface="Novecento wide Bold" panose="00000805000000000000"/>
                    <a:ea typeface="等线" panose="02010600030101010101" pitchFamily="2" charset="-122"/>
                  </a:rPr>
                  <a:t> 1</a:t>
                </a:r>
                <a:r>
                  <a:rPr lang="en-US" altLang="zh-CN" sz="1800" baseline="30000" dirty="0">
                    <a:solidFill>
                      <a:prstClr val="black"/>
                    </a:solidFill>
                    <a:latin typeface="Novecento wide Bold" panose="00000805000000000000"/>
                    <a:ea typeface="等线" panose="02010600030101010101" pitchFamily="2" charset="-122"/>
                  </a:rPr>
                  <a:t>st</a:t>
                </a:r>
                <a:r>
                  <a:rPr lang="en-US" altLang="zh-CN" sz="1800" dirty="0">
                    <a:solidFill>
                      <a:prstClr val="black"/>
                    </a:solidFill>
                    <a:latin typeface="Novecento wide Bold" panose="00000805000000000000"/>
                    <a:ea typeface="等线" panose="02010600030101010101" pitchFamily="2" charset="-122"/>
                  </a:rPr>
                  <a:t> Global Mode: Keeps same</a:t>
                </a:r>
              </a:p>
              <a:p>
                <a:pPr marR="0" lvl="0" defTabSz="914400" rtl="0" eaLnBrk="1" fontAlgn="auto" latinLnBrk="0" hangingPunct="1">
                  <a:lnSpc>
                    <a:spcPct val="100000"/>
                  </a:lnSpc>
                  <a:spcBef>
                    <a:spcPts val="0"/>
                  </a:spcBef>
                  <a:spcAft>
                    <a:spcPts val="0"/>
                  </a:spcAft>
                  <a:buClrTx/>
                  <a:buSzTx/>
                  <a:tabLst/>
                  <a:defRPr/>
                </a:pPr>
                <a:r>
                  <a:rPr lang="en-US" altLang="zh-CN" sz="1800" dirty="0">
                    <a:solidFill>
                      <a:prstClr val="black"/>
                    </a:solidFill>
                    <a:latin typeface="Novecento wide Bold" panose="00000805000000000000"/>
                    <a:ea typeface="等线" panose="02010600030101010101" pitchFamily="2" charset="-122"/>
                  </a:rPr>
                  <a:t>      2</a:t>
                </a:r>
                <a:r>
                  <a:rPr lang="en-US" altLang="zh-CN" sz="1800" baseline="30000" dirty="0">
                    <a:solidFill>
                      <a:prstClr val="black"/>
                    </a:solidFill>
                    <a:latin typeface="Novecento wide Bold" panose="00000805000000000000"/>
                    <a:ea typeface="等线" panose="02010600030101010101" pitchFamily="2" charset="-122"/>
                  </a:rPr>
                  <a:t>nd</a:t>
                </a:r>
                <a:r>
                  <a:rPr lang="en-US" altLang="zh-CN" sz="1800" dirty="0">
                    <a:solidFill>
                      <a:prstClr val="black"/>
                    </a:solidFill>
                    <a:latin typeface="Novecento wide Bold" panose="00000805000000000000"/>
                    <a:ea typeface="等线" panose="02010600030101010101" pitchFamily="2" charset="-122"/>
                  </a:rPr>
                  <a:t> Global Mode:</a:t>
                </a:r>
                <a:r>
                  <a:rPr lang="zh-CN" altLang="zh-CN" sz="1800" dirty="0"/>
                  <a:t> </a:t>
                </a:r>
                <a:r>
                  <a:rPr lang="en-US" altLang="zh-CN" sz="1800" dirty="0"/>
                  <a:t> </a:t>
                </a:r>
              </a:p>
              <a:p>
                <a:pPr marR="0" lvl="0" algn="ctr" defTabSz="914400" rtl="0" eaLnBrk="1" fontAlgn="auto" latinLnBrk="0" hangingPunct="1">
                  <a:lnSpc>
                    <a:spcPct val="100000"/>
                  </a:lnSpc>
                  <a:spcBef>
                    <a:spcPts val="0"/>
                  </a:spcBef>
                  <a:spcAft>
                    <a:spcPts val="0"/>
                  </a:spcAft>
                  <a:buClrTx/>
                  <a:buSzTx/>
                  <a:tabLst/>
                  <a:defRPr/>
                </a:pPr>
                <a:r>
                  <a:rPr lang="en-US" altLang="zh-CN" sz="1800" dirty="0"/>
                  <a:t> </a:t>
                </a:r>
                <a14:m>
                  <m:oMath xmlns:m="http://schemas.openxmlformats.org/officeDocument/2006/math">
                    <m:d>
                      <m:dPr>
                        <m:begChr m:val="{"/>
                        <m:endChr m:val=""/>
                        <m:ctrlPr>
                          <a:rPr lang="zh-CN" altLang="zh-CN" sz="1800" i="1">
                            <a:latin typeface="Cambria Math" panose="02040503050406030204" pitchFamily="18" charset="0"/>
                          </a:rPr>
                        </m:ctrlPr>
                      </m:dPr>
                      <m:e>
                        <m:eqArr>
                          <m:eqArrPr>
                            <m:ctrlPr>
                              <a:rPr lang="zh-CN" altLang="zh-CN" sz="1800" i="1">
                                <a:latin typeface="Cambria Math" panose="02040503050406030204" pitchFamily="18" charset="0"/>
                              </a:rPr>
                            </m:ctrlPr>
                          </m:eqArrPr>
                          <m:e>
                            <m:r>
                              <a:rPr lang="en-US" altLang="zh-CN" sz="1800" b="0" i="1" smtClean="0">
                                <a:latin typeface="Cambria Math" panose="02040503050406030204" pitchFamily="18" charset="0"/>
                              </a:rPr>
                              <m:t>𝐷𝑒𝑐𝑟𝑒𝑎𝑠𝑒</m:t>
                            </m:r>
                            <m:r>
                              <a:rPr lang="en-US" altLang="zh-CN" sz="1800" i="1">
                                <a:latin typeface="Cambria Math" panose="02040503050406030204" pitchFamily="18" charset="0"/>
                              </a:rPr>
                              <m:t> (</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i="1">
                                    <a:latin typeface="Cambria Math" panose="02040503050406030204" pitchFamily="18" charset="0"/>
                                  </a:rPr>
                                  <m:t>𝑇𝐻</m:t>
                                </m:r>
                              </m:sub>
                            </m:sSub>
                            <m:r>
                              <a:rPr lang="en-GB" altLang="zh-CN" sz="1800" i="1">
                                <a:latin typeface="Cambria Math" panose="02040503050406030204" pitchFamily="18" charset="0"/>
                              </a:rPr>
                              <m:t>&lt;</m:t>
                            </m:r>
                            <m:r>
                              <a:rPr lang="en-US" altLang="zh-CN" sz="1800" i="1">
                                <a:latin typeface="Cambria Math" panose="02040503050406030204" pitchFamily="18" charset="0"/>
                              </a:rPr>
                              <m:t>6.15</m:t>
                            </m:r>
                            <m:r>
                              <a:rPr lang="en-US" altLang="zh-CN" sz="1800" i="1">
                                <a:latin typeface="Cambria Math" panose="02040503050406030204" pitchFamily="18" charset="0"/>
                              </a:rPr>
                              <m:t>𝑉</m:t>
                            </m:r>
                            <m:r>
                              <a:rPr lang="en-US" altLang="zh-CN" sz="1800" i="1">
                                <a:latin typeface="Cambria Math" panose="02040503050406030204" pitchFamily="18" charset="0"/>
                              </a:rPr>
                              <m:t>)</m:t>
                            </m:r>
                          </m:e>
                          <m:e>
                            <m:r>
                              <a:rPr lang="en-US" altLang="zh-CN" sz="1800" b="0" i="1" smtClean="0">
                                <a:latin typeface="Cambria Math" panose="02040503050406030204" pitchFamily="18" charset="0"/>
                              </a:rPr>
                              <m:t>𝐼𝑛𝑐𝑟𝑒𝑎𝑠𝑒</m:t>
                            </m:r>
                            <m:r>
                              <a:rPr lang="en-US" altLang="zh-CN" sz="1800" b="0" i="1" smtClean="0">
                                <a:latin typeface="Cambria Math" panose="02040503050406030204" pitchFamily="18" charset="0"/>
                              </a:rPr>
                              <m:t> (</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i="1">
                                    <a:latin typeface="Cambria Math" panose="02040503050406030204" pitchFamily="18" charset="0"/>
                                  </a:rPr>
                                  <m:t>𝑇𝐻</m:t>
                                </m:r>
                              </m:sub>
                            </m:sSub>
                            <m:r>
                              <a:rPr lang="en-GB" altLang="zh-CN" sz="1800" i="1">
                                <a:latin typeface="Cambria Math" panose="02040503050406030204" pitchFamily="18" charset="0"/>
                              </a:rPr>
                              <m:t>&gt;</m:t>
                            </m:r>
                            <m:r>
                              <a:rPr lang="en-US" altLang="zh-CN" sz="1800" i="1">
                                <a:latin typeface="Cambria Math" panose="02040503050406030204" pitchFamily="18" charset="0"/>
                              </a:rPr>
                              <m:t>6.15</m:t>
                            </m:r>
                            <m:r>
                              <a:rPr lang="en-US" altLang="zh-CN" sz="1800" i="1">
                                <a:latin typeface="Cambria Math" panose="02040503050406030204" pitchFamily="18" charset="0"/>
                              </a:rPr>
                              <m:t>𝑉</m:t>
                            </m:r>
                            <m:r>
                              <a:rPr lang="en-US" altLang="zh-CN" sz="1800" i="1">
                                <a:latin typeface="Cambria Math" panose="02040503050406030204" pitchFamily="18" charset="0"/>
                              </a:rPr>
                              <m:t>)</m:t>
                            </m:r>
                          </m:e>
                        </m:eqArr>
                      </m:e>
                    </m:d>
                    <m:r>
                      <a:rPr lang="en-US" altLang="zh-CN" sz="1800" i="1">
                        <a:latin typeface="Cambria Math" panose="02040503050406030204" pitchFamily="18" charset="0"/>
                      </a:rPr>
                      <m:t> </m:t>
                    </m:r>
                  </m:oMath>
                </a14:m>
                <a:r>
                  <a:rPr lang="en-US" altLang="zh-CN" sz="1800" dirty="0">
                    <a:solidFill>
                      <a:prstClr val="black"/>
                    </a:solidFill>
                    <a:latin typeface="Novecento wide Bold" panose="00000805000000000000"/>
                    <a:ea typeface="等线" panose="02010600030101010101" pitchFamily="2" charset="-122"/>
                  </a:rPr>
                  <a:t>	</a:t>
                </a: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endParaRPr lang="en-US" altLang="zh-CN" dirty="0">
                  <a:solidFill>
                    <a:prstClr val="black"/>
                  </a:solidFill>
                  <a:latin typeface="Novecento wide Bold" panose="00000805000000000000"/>
                  <a:ea typeface="等线" panose="02010600030101010101" pitchFamily="2" charset="-122"/>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en-US" altLang="zh-CN" sz="1800" dirty="0">
                    <a:solidFill>
                      <a:prstClr val="black"/>
                    </a:solidFill>
                    <a:latin typeface="Novecento wide Bold" panose="00000805000000000000"/>
                    <a:ea typeface="等线" panose="02010600030101010101" pitchFamily="2" charset="-122"/>
                  </a:rPr>
                  <a:t>Buckling Point: </a:t>
                </a:r>
                <a14:m>
                  <m:oMath xmlns:m="http://schemas.openxmlformats.org/officeDocument/2006/math">
                    <m:sSub>
                      <m:sSubPr>
                        <m:ctrlPr>
                          <a:rPr lang="zh-CN" altLang="zh-CN" sz="1800" i="1" smtClean="0">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i="1">
                            <a:latin typeface="Cambria Math" panose="02040503050406030204" pitchFamily="18" charset="0"/>
                          </a:rPr>
                          <m:t>𝑇𝐻</m:t>
                        </m:r>
                      </m:sub>
                    </m:sSub>
                    <m:r>
                      <a:rPr lang="en-US" altLang="zh-CN" sz="1800" b="0" i="1" smtClean="0">
                        <a:latin typeface="Cambria Math" panose="02040503050406030204" pitchFamily="18" charset="0"/>
                      </a:rPr>
                      <m:t>=6.15</m:t>
                    </m:r>
                    <m:r>
                      <a:rPr lang="en-US" altLang="zh-CN" sz="1800" i="1">
                        <a:latin typeface="Cambria Math" panose="02040503050406030204" pitchFamily="18" charset="0"/>
                      </a:rPr>
                      <m:t>𝑉</m:t>
                    </m:r>
                  </m:oMath>
                </a14:m>
                <a:endParaRPr lang="en-US" altLang="zh-CN" dirty="0">
                  <a:solidFill>
                    <a:prstClr val="black"/>
                  </a:solidFill>
                  <a:latin typeface="Novecento wide Bold" panose="00000805000000000000"/>
                  <a:ea typeface="等线" panose="02010600030101010101" pitchFamily="2" charset="-122"/>
                </a:endParaRPr>
              </a:p>
              <a:p>
                <a:pPr lvl="0">
                  <a:defRPr/>
                </a:pPr>
                <a:r>
                  <a:rPr lang="en-US" altLang="zh-CN" dirty="0">
                    <a:solidFill>
                      <a:prstClr val="black"/>
                    </a:solidFill>
                    <a:latin typeface="Novecento wide Bold" panose="00000805000000000000"/>
                    <a:ea typeface="等线" panose="02010600030101010101" pitchFamily="2" charset="-122"/>
                  </a:rPr>
                  <a:t>      Veering Point: </a:t>
                </a:r>
                <a:endParaRPr lang="en-US" altLang="zh-CN" sz="1800" i="1" dirty="0">
                  <a:latin typeface="Cambria Math" panose="02040503050406030204" pitchFamily="18" charset="0"/>
                </a:endParaRPr>
              </a:p>
              <a:p>
                <a:pPr lvl="0">
                  <a:defRPr/>
                </a:pPr>
                <a14:m>
                  <m:oMath xmlns:m="http://schemas.openxmlformats.org/officeDocument/2006/math">
                    <m:r>
                      <a:rPr lang="en-US" altLang="zh-CN" sz="1800" b="0" i="1" smtClean="0">
                        <a:latin typeface="Cambria Math" panose="02040503050406030204" pitchFamily="18" charset="0"/>
                      </a:rPr>
                      <m:t>      </m:t>
                    </m:r>
                    <m:sSub>
                      <m:sSubPr>
                        <m:ctrlPr>
                          <a:rPr lang="zh-CN" altLang="zh-CN" sz="1800" i="1" smtClean="0">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i="1">
                            <a:latin typeface="Cambria Math" panose="02040503050406030204" pitchFamily="18" charset="0"/>
                          </a:rPr>
                          <m:t>𝑇𝐻</m:t>
                        </m:r>
                      </m:sub>
                    </m:sSub>
                    <m:r>
                      <a:rPr lang="en-US" altLang="zh-CN" sz="1800" b="0" i="1" smtClean="0">
                        <a:latin typeface="Cambria Math" panose="02040503050406030204" pitchFamily="18" charset="0"/>
                      </a:rPr>
                      <m:t>=4.49</m:t>
                    </m:r>
                    <m:r>
                      <a:rPr lang="en-US" altLang="zh-CN" sz="1800" i="1">
                        <a:latin typeface="Cambria Math" panose="02040503050406030204" pitchFamily="18" charset="0"/>
                      </a:rPr>
                      <m:t>𝑉</m:t>
                    </m:r>
                  </m:oMath>
                </a14:m>
                <a:r>
                  <a:rPr lang="en-US" altLang="zh-CN" dirty="0">
                    <a:solidFill>
                      <a:prstClr val="black"/>
                    </a:solidFill>
                    <a:latin typeface="Novecento wide Bold" panose="00000805000000000000"/>
                    <a:ea typeface="等线" panose="02010600030101010101" pitchFamily="2" charset="-122"/>
                  </a:rPr>
                  <a:t>/</a:t>
                </a:r>
                <a:r>
                  <a:rPr lang="zh-CN" altLang="zh-CN" dirty="0"/>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𝑇𝐻</m:t>
                        </m:r>
                      </m:sub>
                    </m:sSub>
                    <m:r>
                      <a:rPr lang="en-US" altLang="zh-CN" i="1">
                        <a:latin typeface="Cambria Math" panose="02040503050406030204" pitchFamily="18" charset="0"/>
                      </a:rPr>
                      <m:t>=</m:t>
                    </m:r>
                    <m:r>
                      <a:rPr lang="en-US" altLang="zh-CN" b="0" i="1" smtClean="0">
                        <a:latin typeface="Cambria Math" panose="02040503050406030204" pitchFamily="18" charset="0"/>
                      </a:rPr>
                      <m:t>6.91</m:t>
                    </m:r>
                    <m:r>
                      <a:rPr lang="en-US" altLang="zh-CN" i="1">
                        <a:latin typeface="Cambria Math" panose="02040503050406030204" pitchFamily="18" charset="0"/>
                      </a:rPr>
                      <m:t>𝑉</m:t>
                    </m:r>
                  </m:oMath>
                </a14:m>
                <a:endParaRPr lang="en-US" altLang="zh-CN" dirty="0">
                  <a:solidFill>
                    <a:prstClr val="black"/>
                  </a:solidFill>
                  <a:latin typeface="Novecento wide Bold" panose="00000805000000000000"/>
                  <a:ea typeface="等线" panose="02010600030101010101" pitchFamily="2" charset="-122"/>
                </a:endParaRPr>
              </a:p>
            </p:txBody>
          </p:sp>
        </mc:Choice>
        <mc:Fallback xmlns="">
          <p:sp>
            <p:nvSpPr>
              <p:cNvPr id="2" name="文本框 1">
                <a:extLst>
                  <a:ext uri="{FF2B5EF4-FFF2-40B4-BE49-F238E27FC236}">
                    <a16:creationId xmlns:a16="http://schemas.microsoft.com/office/drawing/2014/main" id="{7B957068-7A3C-0210-33C6-60B26755EBA3}"/>
                  </a:ext>
                </a:extLst>
              </p:cNvPr>
              <p:cNvSpPr txBox="1">
                <a:spLocks noRot="1" noChangeAspect="1" noMove="1" noResize="1" noEditPoints="1" noAdjustHandles="1" noChangeArrowheads="1" noChangeShapeType="1" noTextEdit="1"/>
              </p:cNvSpPr>
              <p:nvPr/>
            </p:nvSpPr>
            <p:spPr>
              <a:xfrm>
                <a:off x="7835610" y="1827406"/>
                <a:ext cx="3616140" cy="3203185"/>
              </a:xfrm>
              <a:prstGeom prst="rect">
                <a:avLst/>
              </a:prstGeom>
              <a:blipFill>
                <a:blip r:embed="rId3"/>
                <a:stretch>
                  <a:fillRect l="-1010" t="-1143" r="-2189" b="-2286"/>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BE723B8C-4A51-EC13-7277-766A025B4F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54609" y="1208475"/>
            <a:ext cx="6544704" cy="4441049"/>
          </a:xfrm>
          <a:prstGeom prst="rect">
            <a:avLst/>
          </a:prstGeom>
        </p:spPr>
      </p:pic>
    </p:spTree>
    <p:extLst>
      <p:ext uri="{BB962C8B-B14F-4D97-AF65-F5344CB8AC3E}">
        <p14:creationId xmlns:p14="http://schemas.microsoft.com/office/powerpoint/2010/main" val="3753285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B183856-64D1-77D0-6D4F-CC37663665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2122" y="1101743"/>
            <a:ext cx="3616140" cy="4754637"/>
          </a:xfrm>
          <a:prstGeom prst="rect">
            <a:avLst/>
          </a:prstGeom>
        </p:spPr>
      </p:pic>
      <p:sp>
        <p:nvSpPr>
          <p:cNvPr id="5" name="文本框 4">
            <a:extLst>
              <a:ext uri="{FF2B5EF4-FFF2-40B4-BE49-F238E27FC236}">
                <a16:creationId xmlns:a16="http://schemas.microsoft.com/office/drawing/2014/main" id="{8EBFA208-9751-BDA2-A218-071E883E29C1}"/>
              </a:ext>
            </a:extLst>
          </p:cNvPr>
          <p:cNvSpPr txBox="1"/>
          <p:nvPr/>
        </p:nvSpPr>
        <p:spPr>
          <a:xfrm>
            <a:off x="350048" y="298332"/>
            <a:ext cx="8010181" cy="556563"/>
          </a:xfrm>
          <a:prstGeom prst="rect">
            <a:avLst/>
          </a:prstGeom>
          <a:noFill/>
        </p:spPr>
        <p:txBody>
          <a:bodyPr wrap="square" lIns="46990" tIns="46990" rIns="46990" bIns="4699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3000" b="1" dirty="0">
                <a:latin typeface="Novecento wide Bold" panose="00000805000000000000" charset="0"/>
                <a:ea typeface="微软雅黑" panose="020B0503020204020204" pitchFamily="34" charset="-122"/>
                <a:cs typeface="Novecento wide Bold" panose="00000805000000000000" charset="0"/>
              </a:rPr>
              <a:t>Experiment</a:t>
            </a:r>
            <a:r>
              <a:rPr kumimoji="0" lang="en-US" altLang="zh-CN" sz="3000" b="1" i="0" u="none" strike="noStrike" kern="1200" cap="none" spc="0" normalizeH="0" baseline="0" noProof="0" dirty="0">
                <a:ln>
                  <a:noFill/>
                </a:ln>
                <a:effectLst/>
                <a:uLnTx/>
                <a:uFillTx/>
                <a:latin typeface="Novecento wide Bold" panose="00000805000000000000" charset="0"/>
                <a:ea typeface="微软雅黑" panose="020B0503020204020204" pitchFamily="34" charset="-122"/>
                <a:cs typeface="Novecento wide Bold" panose="00000805000000000000" charset="0"/>
              </a:rPr>
              <a:t> – Veering Point &amp; Buckling Point</a:t>
            </a:r>
          </a:p>
        </p:txBody>
      </p:sp>
      <p:sp>
        <p:nvSpPr>
          <p:cNvPr id="22" name="文本框 21">
            <a:extLst>
              <a:ext uri="{FF2B5EF4-FFF2-40B4-BE49-F238E27FC236}">
                <a16:creationId xmlns:a16="http://schemas.microsoft.com/office/drawing/2014/main" id="{4078A1F5-F81F-70B9-78A9-8A93EAFC4A05}"/>
              </a:ext>
            </a:extLst>
          </p:cNvPr>
          <p:cNvSpPr txBox="1"/>
          <p:nvPr/>
        </p:nvSpPr>
        <p:spPr>
          <a:xfrm>
            <a:off x="5964393" y="6070040"/>
            <a:ext cx="26321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8</a:t>
            </a:r>
          </a:p>
        </p:txBody>
      </p:sp>
      <p:sp>
        <p:nvSpPr>
          <p:cNvPr id="8" name="矩形 7">
            <a:extLst>
              <a:ext uri="{FF2B5EF4-FFF2-40B4-BE49-F238E27FC236}">
                <a16:creationId xmlns:a16="http://schemas.microsoft.com/office/drawing/2014/main" id="{297699F9-D2B4-98BE-FA62-D2790313D629}"/>
              </a:ext>
            </a:extLst>
          </p:cNvPr>
          <p:cNvSpPr/>
          <p:nvPr/>
        </p:nvSpPr>
        <p:spPr>
          <a:xfrm>
            <a:off x="0" y="6187687"/>
            <a:ext cx="23812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文本框 8">
            <a:extLst>
              <a:ext uri="{FF2B5EF4-FFF2-40B4-BE49-F238E27FC236}">
                <a16:creationId xmlns:a16="http://schemas.microsoft.com/office/drawing/2014/main" id="{8EF0F940-0D32-5E08-62B5-97488476D641}"/>
              </a:ext>
            </a:extLst>
          </p:cNvPr>
          <p:cNvSpPr txBox="1"/>
          <p:nvPr/>
        </p:nvSpPr>
        <p:spPr>
          <a:xfrm>
            <a:off x="238125" y="6103232"/>
            <a:ext cx="16163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Novecento wide Bold" panose="00000805000000000000" charset="0"/>
                <a:ea typeface="微软雅黑" panose="020B0503020204020204" pitchFamily="34" charset="-122"/>
                <a:cs typeface="Novecento wide Bold" panose="00000805000000000000" charset="0"/>
              </a:rPr>
              <a:t>Section 3: Experiments</a:t>
            </a:r>
          </a:p>
        </p:txBody>
      </p:sp>
      <p:sp>
        <p:nvSpPr>
          <p:cNvPr id="10" name="椭圆 9">
            <a:extLst>
              <a:ext uri="{FF2B5EF4-FFF2-40B4-BE49-F238E27FC236}">
                <a16:creationId xmlns:a16="http://schemas.microsoft.com/office/drawing/2014/main" id="{CFF75D86-8829-3853-13ED-08F157C23784}"/>
              </a:ext>
            </a:extLst>
          </p:cNvPr>
          <p:cNvSpPr/>
          <p:nvPr/>
        </p:nvSpPr>
        <p:spPr>
          <a:xfrm>
            <a:off x="123077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11" name="椭圆 10">
            <a:extLst>
              <a:ext uri="{FF2B5EF4-FFF2-40B4-BE49-F238E27FC236}">
                <a16:creationId xmlns:a16="http://schemas.microsoft.com/office/drawing/2014/main" id="{8A3DA3E0-AECC-4926-F1A3-DEAC41903894}"/>
              </a:ext>
            </a:extLst>
          </p:cNvPr>
          <p:cNvSpPr/>
          <p:nvPr/>
        </p:nvSpPr>
        <p:spPr>
          <a:xfrm>
            <a:off x="1021222" y="6412524"/>
            <a:ext cx="85725" cy="85725"/>
          </a:xfrm>
          <a:prstGeom prst="ellipse">
            <a:avLst/>
          </a:prstGeom>
          <a:noFill/>
          <a:ln>
            <a:solidFill>
              <a:srgbClr val="7030A0"/>
            </a:solidFill>
          </a:ln>
          <a:extLst>
            <a:ext uri="{909E8E84-426E-40DD-AFC4-6F175D3DCCD1}">
              <a14:hiddenFill xmlns:a14="http://schemas.microsoft.com/office/drawing/2010/main">
                <a:solidFill>
                  <a:srgbClr val="FFC000"/>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highlight>
                <a:srgbClr val="FFFF00"/>
              </a:highlight>
              <a:uLnTx/>
              <a:uFillTx/>
              <a:latin typeface="Calibri"/>
              <a:ea typeface="微软雅黑" panose="020B0503020204020204" pitchFamily="34" charset="-122"/>
              <a:cs typeface="+mn-cs"/>
            </a:endParaRPr>
          </a:p>
        </p:txBody>
      </p:sp>
      <p:cxnSp>
        <p:nvCxnSpPr>
          <p:cNvPr id="13" name="直接连接符 12">
            <a:extLst>
              <a:ext uri="{FF2B5EF4-FFF2-40B4-BE49-F238E27FC236}">
                <a16:creationId xmlns:a16="http://schemas.microsoft.com/office/drawing/2014/main" id="{0237D2D0-5EAD-5A0C-B9B7-EC2E611F13A1}"/>
              </a:ext>
            </a:extLst>
          </p:cNvPr>
          <p:cNvCxnSpPr>
            <a:cxnSpLocks/>
            <a:stCxn id="10" idx="2"/>
          </p:cNvCxnSpPr>
          <p:nvPr/>
        </p:nvCxnSpPr>
        <p:spPr>
          <a:xfrm flipH="1" flipV="1">
            <a:off x="1106947" y="6455386"/>
            <a:ext cx="123825" cy="1"/>
          </a:xfrm>
          <a:prstGeom prst="line">
            <a:avLst/>
          </a:prstGeom>
          <a:ln w="9525">
            <a:solidFill>
              <a:srgbClr val="7030A0"/>
            </a:solidFill>
          </a:ln>
        </p:spPr>
        <p:style>
          <a:lnRef idx="1">
            <a:schemeClr val="accent2"/>
          </a:lnRef>
          <a:fillRef idx="0">
            <a:schemeClr val="accent2"/>
          </a:fillRef>
          <a:effectRef idx="0">
            <a:schemeClr val="accent2"/>
          </a:effectRef>
          <a:fontRef idx="minor">
            <a:schemeClr val="tx1"/>
          </a:fontRef>
        </p:style>
      </p:cxnSp>
      <p:sp>
        <p:nvSpPr>
          <p:cNvPr id="14" name="椭圆 13">
            <a:extLst>
              <a:ext uri="{FF2B5EF4-FFF2-40B4-BE49-F238E27FC236}">
                <a16:creationId xmlns:a16="http://schemas.microsoft.com/office/drawing/2014/main" id="{B888DB03-710F-7FE8-0CB1-EA74E493AE2F}"/>
              </a:ext>
            </a:extLst>
          </p:cNvPr>
          <p:cNvSpPr/>
          <p:nvPr/>
        </p:nvSpPr>
        <p:spPr>
          <a:xfrm>
            <a:off x="602122" y="6412524"/>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p:sp>
        <p:nvSpPr>
          <p:cNvPr id="23" name="椭圆 22">
            <a:extLst>
              <a:ext uri="{FF2B5EF4-FFF2-40B4-BE49-F238E27FC236}">
                <a16:creationId xmlns:a16="http://schemas.microsoft.com/office/drawing/2014/main" id="{54B69008-3E9B-B856-E78A-15A093D07DD5}"/>
              </a:ext>
            </a:extLst>
          </p:cNvPr>
          <p:cNvSpPr/>
          <p:nvPr/>
        </p:nvSpPr>
        <p:spPr>
          <a:xfrm>
            <a:off x="811672" y="6412523"/>
            <a:ext cx="85725" cy="85725"/>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highlight>
                <a:srgbClr val="008000"/>
              </a:highlight>
              <a:uLnTx/>
              <a:uFillTx/>
              <a:latin typeface="Calibri"/>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7B957068-7A3C-0210-33C6-60B26755EBA3}"/>
                  </a:ext>
                </a:extLst>
              </p:cNvPr>
              <p:cNvSpPr txBox="1"/>
              <p:nvPr/>
            </p:nvSpPr>
            <p:spPr>
              <a:xfrm>
                <a:off x="4521359" y="4482437"/>
                <a:ext cx="3149279" cy="1200329"/>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en-US" altLang="zh-CN" dirty="0">
                    <a:solidFill>
                      <a:prstClr val="black"/>
                    </a:solidFill>
                    <a:latin typeface="Novecento wide Bold" panose="00000805000000000000"/>
                    <a:ea typeface="等线" panose="02010600030101010101" pitchFamily="2" charset="-122"/>
                  </a:rPr>
                  <a:t>Veering Point: </a:t>
                </a:r>
                <a14:m>
                  <m:oMath xmlns:m="http://schemas.openxmlformats.org/officeDocument/2006/math">
                    <m:sSub>
                      <m:sSubPr>
                        <m:ctrlPr>
                          <a:rPr lang="zh-CN" altLang="zh-CN" sz="1800" i="1" smtClean="0">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i="1">
                            <a:latin typeface="Cambria Math" panose="02040503050406030204" pitchFamily="18" charset="0"/>
                          </a:rPr>
                          <m:t>𝑇𝐻</m:t>
                        </m:r>
                      </m:sub>
                    </m:sSub>
                    <m:r>
                      <a:rPr lang="en-US" altLang="zh-CN" sz="1800" b="0" i="1" smtClean="0">
                        <a:latin typeface="Cambria Math" panose="02040503050406030204" pitchFamily="18" charset="0"/>
                      </a:rPr>
                      <m:t>=4.49</m:t>
                    </m:r>
                    <m:r>
                      <a:rPr lang="en-US" altLang="zh-CN" sz="1800" i="1">
                        <a:latin typeface="Cambria Math" panose="02040503050406030204" pitchFamily="18" charset="0"/>
                      </a:rPr>
                      <m:t>𝑉</m:t>
                    </m:r>
                  </m:oMath>
                </a14:m>
                <a:endParaRPr lang="en-US" altLang="zh-CN" dirty="0">
                  <a:solidFill>
                    <a:prstClr val="black"/>
                  </a:solidFill>
                  <a:latin typeface="Novecento wide Bold" panose="00000805000000000000"/>
                  <a:ea typeface="等线" panose="02010600030101010101" pitchFamily="2" charset="-122"/>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endParaRPr lang="en-US" altLang="zh-CN" dirty="0">
                  <a:solidFill>
                    <a:prstClr val="black"/>
                  </a:solidFill>
                  <a:latin typeface="Novecento wide Bold" panose="00000805000000000000"/>
                  <a:ea typeface="等线" panose="02010600030101010101" pitchFamily="2" charset="-122"/>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en-US" altLang="zh-CN" sz="1800" dirty="0">
                    <a:solidFill>
                      <a:prstClr val="black"/>
                    </a:solidFill>
                    <a:latin typeface="Novecento wide Bold" panose="00000805000000000000"/>
                    <a:ea typeface="等线" panose="02010600030101010101" pitchFamily="2" charset="-122"/>
                  </a:rPr>
                  <a:t>Buckling Point: </a:t>
                </a:r>
                <a14:m>
                  <m:oMath xmlns:m="http://schemas.openxmlformats.org/officeDocument/2006/math">
                    <m:sSub>
                      <m:sSubPr>
                        <m:ctrlPr>
                          <a:rPr lang="zh-CN" altLang="zh-CN" sz="1800" i="1" smtClean="0">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i="1">
                            <a:latin typeface="Cambria Math" panose="02040503050406030204" pitchFamily="18" charset="0"/>
                          </a:rPr>
                          <m:t>𝑇𝐻</m:t>
                        </m:r>
                      </m:sub>
                    </m:sSub>
                    <m:r>
                      <a:rPr lang="en-US" altLang="zh-CN" sz="1800" b="0" i="1" smtClean="0">
                        <a:latin typeface="Cambria Math" panose="02040503050406030204" pitchFamily="18" charset="0"/>
                      </a:rPr>
                      <m:t>=6.15</m:t>
                    </m:r>
                    <m:r>
                      <a:rPr lang="en-US" altLang="zh-CN" sz="1800" i="1">
                        <a:latin typeface="Cambria Math" panose="02040503050406030204" pitchFamily="18" charset="0"/>
                      </a:rPr>
                      <m:t>𝑉</m:t>
                    </m:r>
                  </m:oMath>
                </a14:m>
                <a:endParaRPr lang="en-US" altLang="zh-CN" dirty="0">
                  <a:solidFill>
                    <a:prstClr val="black"/>
                  </a:solidFill>
                  <a:latin typeface="Novecento wide Bold" panose="00000805000000000000"/>
                  <a:ea typeface="等线" panose="02010600030101010101" pitchFamily="2" charset="-122"/>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endParaRPr lang="en-US" altLang="zh-CN" dirty="0">
                  <a:solidFill>
                    <a:prstClr val="black"/>
                  </a:solidFill>
                  <a:latin typeface="Novecento wide Bold" panose="00000805000000000000"/>
                  <a:ea typeface="等线" panose="02010600030101010101" pitchFamily="2" charset="-122"/>
                </a:endParaRPr>
              </a:p>
            </p:txBody>
          </p:sp>
        </mc:Choice>
        <mc:Fallback xmlns="">
          <p:sp>
            <p:nvSpPr>
              <p:cNvPr id="2" name="文本框 1">
                <a:extLst>
                  <a:ext uri="{FF2B5EF4-FFF2-40B4-BE49-F238E27FC236}">
                    <a16:creationId xmlns:a16="http://schemas.microsoft.com/office/drawing/2014/main" id="{7B957068-7A3C-0210-33C6-60B26755EBA3}"/>
                  </a:ext>
                </a:extLst>
              </p:cNvPr>
              <p:cNvSpPr txBox="1">
                <a:spLocks noRot="1" noChangeAspect="1" noMove="1" noResize="1" noEditPoints="1" noAdjustHandles="1" noChangeArrowheads="1" noChangeShapeType="1" noTextEdit="1"/>
              </p:cNvSpPr>
              <p:nvPr/>
            </p:nvSpPr>
            <p:spPr>
              <a:xfrm>
                <a:off x="4521359" y="4482437"/>
                <a:ext cx="3149279" cy="1200329"/>
              </a:xfrm>
              <a:prstGeom prst="rect">
                <a:avLst/>
              </a:prstGeom>
              <a:blipFill>
                <a:blip r:embed="rId4"/>
                <a:stretch>
                  <a:fillRect l="-1357" t="-2538"/>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EB02E27A-DE4A-6320-6E5E-CBE58622DE1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42081" y="1101744"/>
            <a:ext cx="3565977" cy="4754637"/>
          </a:xfrm>
          <a:prstGeom prst="rect">
            <a:avLst/>
          </a:prstGeom>
        </p:spPr>
      </p:pic>
      <p:pic>
        <p:nvPicPr>
          <p:cNvPr id="7" name="图片 6">
            <a:extLst>
              <a:ext uri="{FF2B5EF4-FFF2-40B4-BE49-F238E27FC236}">
                <a16:creationId xmlns:a16="http://schemas.microsoft.com/office/drawing/2014/main" id="{3377EA33-A874-647C-8B21-F2542340FB7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72909" y="1858858"/>
            <a:ext cx="3046182" cy="2435869"/>
          </a:xfrm>
          <a:prstGeom prst="rect">
            <a:avLst/>
          </a:prstGeom>
        </p:spPr>
      </p:pic>
      <p:cxnSp>
        <p:nvCxnSpPr>
          <p:cNvPr id="15" name="直接箭头连接符 14">
            <a:extLst>
              <a:ext uri="{FF2B5EF4-FFF2-40B4-BE49-F238E27FC236}">
                <a16:creationId xmlns:a16="http://schemas.microsoft.com/office/drawing/2014/main" id="{49A74E64-787D-9DC3-3F77-00F75A78EDEB}"/>
              </a:ext>
            </a:extLst>
          </p:cNvPr>
          <p:cNvCxnSpPr>
            <a:cxnSpLocks/>
            <a:endCxn id="3" idx="3"/>
          </p:cNvCxnSpPr>
          <p:nvPr/>
        </p:nvCxnSpPr>
        <p:spPr>
          <a:xfrm flipH="1">
            <a:off x="4218262" y="3076792"/>
            <a:ext cx="1877737" cy="402270"/>
          </a:xfrm>
          <a:prstGeom prst="straightConnector1">
            <a:avLst/>
          </a:prstGeom>
          <a:ln>
            <a:solidFill>
              <a:srgbClr val="00DC00"/>
            </a:solidFill>
            <a:tailEnd type="triangle"/>
          </a:ln>
        </p:spPr>
        <p:style>
          <a:lnRef idx="3">
            <a:schemeClr val="accent6"/>
          </a:lnRef>
          <a:fillRef idx="0">
            <a:schemeClr val="accent6"/>
          </a:fillRef>
          <a:effectRef idx="2">
            <a:schemeClr val="accent6"/>
          </a:effectRef>
          <a:fontRef idx="minor">
            <a:schemeClr val="tx1"/>
          </a:fontRef>
        </p:style>
      </p:cxnSp>
      <p:cxnSp>
        <p:nvCxnSpPr>
          <p:cNvPr id="17" name="直接箭头连接符 16">
            <a:extLst>
              <a:ext uri="{FF2B5EF4-FFF2-40B4-BE49-F238E27FC236}">
                <a16:creationId xmlns:a16="http://schemas.microsoft.com/office/drawing/2014/main" id="{6E77183D-D879-BAFD-2E75-5EDC863BD44D}"/>
              </a:ext>
            </a:extLst>
          </p:cNvPr>
          <p:cNvCxnSpPr>
            <a:cxnSpLocks/>
            <a:endCxn id="6" idx="1"/>
          </p:cNvCxnSpPr>
          <p:nvPr/>
        </p:nvCxnSpPr>
        <p:spPr>
          <a:xfrm flipV="1">
            <a:off x="7261860" y="3479063"/>
            <a:ext cx="680221" cy="132817"/>
          </a:xfrm>
          <a:prstGeom prst="straightConnector1">
            <a:avLst/>
          </a:prstGeom>
          <a:ln>
            <a:solidFill>
              <a:srgbClr val="00DC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99489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6A64DED06D37438E243B12AEEDB80B" ma:contentTypeVersion="15" ma:contentTypeDescription="Create a new document." ma:contentTypeScope="" ma:versionID="f1db50f73c55c909551c4d24313058cc">
  <xsd:schema xmlns:xsd="http://www.w3.org/2001/XMLSchema" xmlns:xs="http://www.w3.org/2001/XMLSchema" xmlns:p="http://schemas.microsoft.com/office/2006/metadata/properties" xmlns:ns3="db900f1a-178f-4426-a51d-152a9a87b9a2" xmlns:ns4="6ac90446-0f9d-428a-8b92-159d8fa3b781" targetNamespace="http://schemas.microsoft.com/office/2006/metadata/properties" ma:root="true" ma:fieldsID="201420930477c112a7ffad633e6dfdbb" ns3:_="" ns4:_="">
    <xsd:import namespace="db900f1a-178f-4426-a51d-152a9a87b9a2"/>
    <xsd:import namespace="6ac90446-0f9d-428a-8b92-159d8fa3b78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0f1a-178f-4426-a51d-152a9a87b9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c90446-0f9d-428a-8b92-159d8fa3b78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b900f1a-178f-4426-a51d-152a9a87b9a2" xsi:nil="true"/>
  </documentManagement>
</p:properties>
</file>

<file path=customXml/itemProps1.xml><?xml version="1.0" encoding="utf-8"?>
<ds:datastoreItem xmlns:ds="http://schemas.openxmlformats.org/officeDocument/2006/customXml" ds:itemID="{1417FD96-D322-4BB0-B625-4359A587D8FF}">
  <ds:schemaRefs>
    <ds:schemaRef ds:uri="http://schemas.microsoft.com/sharepoint/v3/contenttype/forms"/>
  </ds:schemaRefs>
</ds:datastoreItem>
</file>

<file path=customXml/itemProps2.xml><?xml version="1.0" encoding="utf-8"?>
<ds:datastoreItem xmlns:ds="http://schemas.openxmlformats.org/officeDocument/2006/customXml" ds:itemID="{FB7140CD-275A-4440-AFAF-136A36D29D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00f1a-178f-4426-a51d-152a9a87b9a2"/>
    <ds:schemaRef ds:uri="6ac90446-0f9d-428a-8b92-159d8fa3b7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2C1500-52E8-4732-95FA-0D65568627AF}">
  <ds:schemaRefs>
    <ds:schemaRef ds:uri="http://purl.org/dc/dcmitype/"/>
    <ds:schemaRef ds:uri="http://schemas.microsoft.com/office/2006/documentManagement/types"/>
    <ds:schemaRef ds:uri="http://purl.org/dc/terms/"/>
    <ds:schemaRef ds:uri="6ac90446-0f9d-428a-8b92-159d8fa3b781"/>
    <ds:schemaRef ds:uri="http://purl.org/dc/elements/1.1/"/>
    <ds:schemaRef ds:uri="http://schemas.openxmlformats.org/package/2006/metadata/core-properties"/>
    <ds:schemaRef ds:uri="http://schemas.microsoft.com/office/infopath/2007/PartnerControls"/>
    <ds:schemaRef ds:uri="db900f1a-178f-4426-a51d-152a9a87b9a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260</TotalTime>
  <Words>1863</Words>
  <Application>Microsoft Office PowerPoint</Application>
  <PresentationFormat>宽屏</PresentationFormat>
  <Paragraphs>116</Paragraphs>
  <Slides>12</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vt:i4>
      </vt:variant>
    </vt:vector>
  </HeadingPairs>
  <TitlesOfParts>
    <vt:vector size="22" baseType="lpstr">
      <vt:lpstr>Novecento wide Bold</vt:lpstr>
      <vt:lpstr>等线</vt:lpstr>
      <vt:lpstr>arial</vt:lpstr>
      <vt:lpstr>arial</vt:lpstr>
      <vt:lpstr>Calibri</vt:lpstr>
      <vt:lpstr>Calibri Light</vt:lpstr>
      <vt:lpstr>Cambria Math</vt:lpstr>
      <vt:lpstr>Times New Roman</vt:lpstr>
      <vt:lpstr>Wingdings</vt:lpstr>
      <vt:lpstr>Office Theme</vt:lpstr>
      <vt:lpstr>Gas Sensor Based on Nonlinear Coupled AlN-Piezoelectric Micromachined Resonators</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Conclusions</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 Hough</dc:creator>
  <cp:lastModifiedBy>Zhengliang Fang</cp:lastModifiedBy>
  <cp:revision>6</cp:revision>
  <dcterms:created xsi:type="dcterms:W3CDTF">2023-08-10T14:05:03Z</dcterms:created>
  <dcterms:modified xsi:type="dcterms:W3CDTF">2023-10-31T23:46:39Z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0x010100F76A64DED06D37438E243B12AEEDB80B</vt:lpwstr>
  </property>
</Properties>
</file>