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4"/>
  </p:notesMasterIdLst>
  <p:sldIdLst>
    <p:sldId id="256" r:id="rId5"/>
    <p:sldId id="874" r:id="rId6"/>
    <p:sldId id="875" r:id="rId7"/>
    <p:sldId id="879" r:id="rId8"/>
    <p:sldId id="883" r:id="rId9"/>
    <p:sldId id="884" r:id="rId10"/>
    <p:sldId id="885" r:id="rId11"/>
    <p:sldId id="846" r:id="rId12"/>
    <p:sldId id="882" r:id="rId13"/>
  </p:sldIdLst>
  <p:sldSz cx="12192000" cy="6858000"/>
  <p:notesSz cx="6858000" cy="994568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Bradbury" initials="SB" lastIdx="2" clrIdx="0">
    <p:extLst>
      <p:ext uri="{19B8F6BF-5375-455C-9EA6-DF929625EA0E}">
        <p15:presenceInfo xmlns:p15="http://schemas.microsoft.com/office/powerpoint/2012/main" userId="S::pssb7@lunet.lboro.ac.uk::ceada423-92f1-4418-bf9b-d82f95c761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600000"/>
    <a:srgbClr val="C0F5F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4660"/>
  </p:normalViewPr>
  <p:slideViewPr>
    <p:cSldViewPr snapToGrid="0">
      <p:cViewPr varScale="1">
        <p:scale>
          <a:sx n="107" d="100"/>
          <a:sy n="107" d="100"/>
        </p:scale>
        <p:origin x="822" y="10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5" d="100"/>
          <a:sy n="75" d="100"/>
        </p:scale>
        <p:origin x="3306"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848" tIns="45925" rIns="91848" bIns="45925" rtlCol="0"/>
          <a:lstStyle>
            <a:lvl1pPr algn="l">
              <a:defRPr sz="1200"/>
            </a:lvl1pPr>
          </a:lstStyle>
          <a:p>
            <a:endParaRPr lang="en-GB"/>
          </a:p>
        </p:txBody>
      </p:sp>
      <p:sp>
        <p:nvSpPr>
          <p:cNvPr id="3" name="Date Placeholder 2"/>
          <p:cNvSpPr>
            <a:spLocks noGrp="1"/>
          </p:cNvSpPr>
          <p:nvPr>
            <p:ph type="dt" idx="1"/>
          </p:nvPr>
        </p:nvSpPr>
        <p:spPr>
          <a:xfrm>
            <a:off x="3884616" y="0"/>
            <a:ext cx="2971800" cy="499012"/>
          </a:xfrm>
          <a:prstGeom prst="rect">
            <a:avLst/>
          </a:prstGeom>
        </p:spPr>
        <p:txBody>
          <a:bodyPr vert="horz" lIns="91848" tIns="45925" rIns="91848" bIns="45925" rtlCol="0"/>
          <a:lstStyle>
            <a:lvl1pPr algn="r">
              <a:defRPr sz="1200"/>
            </a:lvl1pPr>
          </a:lstStyle>
          <a:p>
            <a:fld id="{52692534-9B2A-4F3F-BAB4-74FC7C176733}" type="datetimeFigureOut">
              <a:rPr lang="en-GB" smtClean="0"/>
              <a:t>03/03/2024</a:t>
            </a:fld>
            <a:endParaRPr lang="en-GB"/>
          </a:p>
        </p:txBody>
      </p:sp>
      <p:sp>
        <p:nvSpPr>
          <p:cNvPr id="4" name="Slide Image Placeholder 3"/>
          <p:cNvSpPr>
            <a:spLocks noGrp="1" noRot="1" noChangeAspect="1"/>
          </p:cNvSpPr>
          <p:nvPr>
            <p:ph type="sldImg" idx="2"/>
          </p:nvPr>
        </p:nvSpPr>
        <p:spPr>
          <a:xfrm>
            <a:off x="446088" y="1244600"/>
            <a:ext cx="5965825" cy="3355975"/>
          </a:xfrm>
          <a:prstGeom prst="rect">
            <a:avLst/>
          </a:prstGeom>
          <a:noFill/>
          <a:ln w="12700">
            <a:solidFill>
              <a:prstClr val="black"/>
            </a:solidFill>
          </a:ln>
        </p:spPr>
        <p:txBody>
          <a:bodyPr vert="horz" lIns="91848" tIns="45925" rIns="91848" bIns="45925" rtlCol="0" anchor="ctr"/>
          <a:lstStyle/>
          <a:p>
            <a:endParaRPr lang="en-GB"/>
          </a:p>
        </p:txBody>
      </p:sp>
      <p:sp>
        <p:nvSpPr>
          <p:cNvPr id="5" name="Notes Placeholder 4"/>
          <p:cNvSpPr>
            <a:spLocks noGrp="1"/>
          </p:cNvSpPr>
          <p:nvPr>
            <p:ph type="body" sz="quarter" idx="3"/>
          </p:nvPr>
        </p:nvSpPr>
        <p:spPr>
          <a:xfrm>
            <a:off x="685801" y="4786364"/>
            <a:ext cx="5486400" cy="3916115"/>
          </a:xfrm>
          <a:prstGeom prst="rect">
            <a:avLst/>
          </a:prstGeom>
        </p:spPr>
        <p:txBody>
          <a:bodyPr vert="horz" lIns="91848" tIns="45925" rIns="91848" bIns="459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81"/>
            <a:ext cx="2971800" cy="499011"/>
          </a:xfrm>
          <a:prstGeom prst="rect">
            <a:avLst/>
          </a:prstGeom>
        </p:spPr>
        <p:txBody>
          <a:bodyPr vert="horz" lIns="91848" tIns="45925" rIns="91848" bIns="45925" rtlCol="0" anchor="b"/>
          <a:lstStyle>
            <a:lvl1pPr algn="l">
              <a:defRPr sz="1200"/>
            </a:lvl1pPr>
          </a:lstStyle>
          <a:p>
            <a:endParaRPr lang="en-GB"/>
          </a:p>
        </p:txBody>
      </p:sp>
      <p:sp>
        <p:nvSpPr>
          <p:cNvPr id="7" name="Slide Number Placeholder 6"/>
          <p:cNvSpPr>
            <a:spLocks noGrp="1"/>
          </p:cNvSpPr>
          <p:nvPr>
            <p:ph type="sldNum" sz="quarter" idx="5"/>
          </p:nvPr>
        </p:nvSpPr>
        <p:spPr>
          <a:xfrm>
            <a:off x="3884616" y="9446681"/>
            <a:ext cx="2971800" cy="499011"/>
          </a:xfrm>
          <a:prstGeom prst="rect">
            <a:avLst/>
          </a:prstGeom>
        </p:spPr>
        <p:txBody>
          <a:bodyPr vert="horz" lIns="91848" tIns="45925" rIns="91848" bIns="45925" rtlCol="0" anchor="b"/>
          <a:lstStyle>
            <a:lvl1pPr algn="r">
              <a:defRPr sz="1200"/>
            </a:lvl1pPr>
          </a:lstStyle>
          <a:p>
            <a:fld id="{304A8CF8-AB23-427C-86C4-99F7B355AB21}" type="slidenum">
              <a:rPr lang="en-GB" smtClean="0"/>
              <a:t>‹#›</a:t>
            </a:fld>
            <a:endParaRPr lang="en-GB"/>
          </a:p>
        </p:txBody>
      </p:sp>
    </p:spTree>
    <p:extLst>
      <p:ext uri="{BB962C8B-B14F-4D97-AF65-F5344CB8AC3E}">
        <p14:creationId xmlns:p14="http://schemas.microsoft.com/office/powerpoint/2010/main" val="2676183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1</a:t>
            </a:fld>
            <a:endParaRPr lang="en-GB" dirty="0"/>
          </a:p>
        </p:txBody>
      </p:sp>
    </p:spTree>
    <p:extLst>
      <p:ext uri="{BB962C8B-B14F-4D97-AF65-F5344CB8AC3E}">
        <p14:creationId xmlns:p14="http://schemas.microsoft.com/office/powerpoint/2010/main" val="42163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4</a:t>
            </a:fld>
            <a:endParaRPr lang="en-GB" dirty="0"/>
          </a:p>
        </p:txBody>
      </p:sp>
    </p:spTree>
    <p:extLst>
      <p:ext uri="{BB962C8B-B14F-4D97-AF65-F5344CB8AC3E}">
        <p14:creationId xmlns:p14="http://schemas.microsoft.com/office/powerpoint/2010/main" val="1532234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5</a:t>
            </a:fld>
            <a:endParaRPr lang="en-GB" dirty="0"/>
          </a:p>
        </p:txBody>
      </p:sp>
    </p:spTree>
    <p:extLst>
      <p:ext uri="{BB962C8B-B14F-4D97-AF65-F5344CB8AC3E}">
        <p14:creationId xmlns:p14="http://schemas.microsoft.com/office/powerpoint/2010/main" val="283744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6</a:t>
            </a:fld>
            <a:endParaRPr lang="en-GB" dirty="0"/>
          </a:p>
        </p:txBody>
      </p:sp>
    </p:spTree>
    <p:extLst>
      <p:ext uri="{BB962C8B-B14F-4D97-AF65-F5344CB8AC3E}">
        <p14:creationId xmlns:p14="http://schemas.microsoft.com/office/powerpoint/2010/main" val="2999389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7</a:t>
            </a:fld>
            <a:endParaRPr lang="en-GB" dirty="0"/>
          </a:p>
        </p:txBody>
      </p:sp>
    </p:spTree>
    <p:extLst>
      <p:ext uri="{BB962C8B-B14F-4D97-AF65-F5344CB8AC3E}">
        <p14:creationId xmlns:p14="http://schemas.microsoft.com/office/powerpoint/2010/main" val="2946657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9</a:t>
            </a:fld>
            <a:endParaRPr lang="en-GB" dirty="0"/>
          </a:p>
        </p:txBody>
      </p:sp>
    </p:spTree>
    <p:extLst>
      <p:ext uri="{BB962C8B-B14F-4D97-AF65-F5344CB8AC3E}">
        <p14:creationId xmlns:p14="http://schemas.microsoft.com/office/powerpoint/2010/main" val="396639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58748-89E7-48EA-BC48-693BC65F5E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69F4B3-9233-4F93-8491-71C313AB4E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3A8D82-ECEF-484C-B6EF-966A283226FA}"/>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EB3CFC9A-D73E-40B1-AF1A-93F2DF21E2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A9FF8F-6C6B-480F-88B1-4C7E7F3D3D02}"/>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1374954618"/>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AB34-3DE8-4352-8B54-D9DCBDF536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B8B2D3-F577-4C49-8933-45A2103F02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3B6E8C-2264-42F9-8FD4-8718F104FC70}"/>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3FDFF0E8-B937-4B26-989B-95FFE3692C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BBF742-B4FF-410D-BA9D-E1AC18B18693}"/>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4059248062"/>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154A25-9767-4E3F-9E57-46FB0FB17C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E04A0B-C96A-4230-BF8E-19FF14DAB0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B9452C-38A2-40CE-8E2A-8F37C6FBB3FC}"/>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5399647E-9577-4AB8-9E5D-B3853F0ADD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C7CBDF-BA57-4F8B-A462-25AD5A6412C9}"/>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2995737283"/>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DF7C5-B0A4-4E2D-9DCA-475D543CE1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7E1467-6A95-4793-BA54-D09DBABAD9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61A789-FBF6-4EF6-AC07-F1BC32821FC2}"/>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A97B1443-B3E2-495D-9D0A-E743BE3ED4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2E0376-8704-4FC4-B4E2-69C75F5A27F8}"/>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4083962543"/>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06BDD-BB56-4E2D-B52E-3F3C18653F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1CADEA-A289-49EC-BF5D-E3E9C89EEA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815663-0136-4508-B010-0451D72DFC7D}"/>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D5BA0CF4-53F8-4894-A2CD-F37B050949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57DEBF-C463-4018-8CC5-1D10F9AE62AA}"/>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341009992"/>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A0DD4-8471-4163-942E-C8809124BA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A7524F-BCE9-4EB2-B100-8796A92EE2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472F3D-6CD3-4A8D-99DE-2EE4C04A61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5B1394-58A4-4126-9D9D-1DCDC0104876}"/>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6" name="Footer Placeholder 5">
            <a:extLst>
              <a:ext uri="{FF2B5EF4-FFF2-40B4-BE49-F238E27FC236}">
                <a16:creationId xmlns:a16="http://schemas.microsoft.com/office/drawing/2014/main" id="{86880071-4BA9-461E-8CB8-003B8F5C86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244369-3A77-4B49-833E-2B7C042E4FFD}"/>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449297701"/>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D0328-F321-405D-B39C-B437EACAD8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E3C12A-3317-4A5A-ACC0-2D7EDFBF63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4914B7-6F70-42AA-827C-675E252BF0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1E08FB-3F76-45D2-AE23-7C45A8FDDE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6A3D01-B768-4141-B6AB-E966AC2F64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E776D9-1680-4D54-B64D-73882BB9A5E1}"/>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8" name="Footer Placeholder 7">
            <a:extLst>
              <a:ext uri="{FF2B5EF4-FFF2-40B4-BE49-F238E27FC236}">
                <a16:creationId xmlns:a16="http://schemas.microsoft.com/office/drawing/2014/main" id="{F4AAE295-4F87-461C-B6BE-AF892B60E4B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D60E5C-F687-42AC-A4B6-769938D728F7}"/>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556289257"/>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F72BA-AE9A-4C66-B94C-B98D1888C9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BAE923-91A8-4074-A6CA-18A2C49184B0}"/>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4" name="Footer Placeholder 3">
            <a:extLst>
              <a:ext uri="{FF2B5EF4-FFF2-40B4-BE49-F238E27FC236}">
                <a16:creationId xmlns:a16="http://schemas.microsoft.com/office/drawing/2014/main" id="{9681062A-8F03-4B83-938B-1E81FCE4E9A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7E6A0D-37F6-4D1D-BB11-FEE568416528}"/>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1926261204"/>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5983F-997B-4C26-8168-C21597F04264}"/>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3" name="Footer Placeholder 2">
            <a:extLst>
              <a:ext uri="{FF2B5EF4-FFF2-40B4-BE49-F238E27FC236}">
                <a16:creationId xmlns:a16="http://schemas.microsoft.com/office/drawing/2014/main" id="{0FC1DF08-2A3A-4D68-864D-E4D27C04AA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BCE0304-661B-426E-9CB5-1323259D769B}"/>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2893091435"/>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3C004-6AEE-4F6C-A93C-D61AA1653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48BB43-4D2C-4B04-B98D-DEF3671C5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33E384-546E-4049-9779-E1B3C3241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A2FF09-1917-4259-B100-09B6055BCBA7}"/>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6" name="Footer Placeholder 5">
            <a:extLst>
              <a:ext uri="{FF2B5EF4-FFF2-40B4-BE49-F238E27FC236}">
                <a16:creationId xmlns:a16="http://schemas.microsoft.com/office/drawing/2014/main" id="{198250AB-9909-48BE-AA1B-CB786D84AC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1272E7-629E-4D34-9E18-4003567EC06F}"/>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2593129982"/>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B008-60FC-487C-A7E4-FC4C0DC3D8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7AA0877-8C34-4E58-8AAB-453674E243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219412-B6E0-47BF-8C72-94566D236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3FB7DA-802E-47C4-859D-A5B3626F6455}"/>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6" name="Footer Placeholder 5">
            <a:extLst>
              <a:ext uri="{FF2B5EF4-FFF2-40B4-BE49-F238E27FC236}">
                <a16:creationId xmlns:a16="http://schemas.microsoft.com/office/drawing/2014/main" id="{15A093F8-4744-4BB1-8614-2106BA77CB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FCF3A1-9887-4314-810E-15FE8DBDBA0B}"/>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1370674609"/>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091441-B07A-43D9-8877-7B18CAF6C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5E573B-A6BE-4570-8BD2-7E0A94DC77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9F790E-74DD-4A90-9BA5-8BECC2481C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7D2FC9A4-B4B3-4FE3-84E7-47A86A2AE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0BDDB9D-C038-4ABC-9B56-BF2EC215D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1CF3D-0707-47D7-8C33-9F8993AA39A3}" type="slidenum">
              <a:rPr lang="en-GB" smtClean="0"/>
              <a:t>‹#›</a:t>
            </a:fld>
            <a:endParaRPr lang="en-GB"/>
          </a:p>
        </p:txBody>
      </p:sp>
    </p:spTree>
    <p:extLst>
      <p:ext uri="{BB962C8B-B14F-4D97-AF65-F5344CB8AC3E}">
        <p14:creationId xmlns:p14="http://schemas.microsoft.com/office/powerpoint/2010/main" val="3488726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conricode@mmu.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bradbury@lboro.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d.conricode@mmu.ac.uk" TargetMode="External"/><Relationship Id="rId5" Type="http://schemas.openxmlformats.org/officeDocument/2006/relationships/hyperlink" Target="mailto:s.bradbury@lboro.ac.uk" TargetMode="Externa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8" name="Title 7">
            <a:extLst>
              <a:ext uri="{FF2B5EF4-FFF2-40B4-BE49-F238E27FC236}">
                <a16:creationId xmlns:a16="http://schemas.microsoft.com/office/drawing/2014/main" id="{862D4592-330D-1219-E1E4-AD37BEE14E89}"/>
              </a:ext>
            </a:extLst>
          </p:cNvPr>
          <p:cNvSpPr>
            <a:spLocks noGrp="1"/>
          </p:cNvSpPr>
          <p:nvPr>
            <p:ph type="ctrTitle"/>
          </p:nvPr>
        </p:nvSpPr>
        <p:spPr>
          <a:xfrm>
            <a:off x="6217639" y="4536833"/>
            <a:ext cx="5543726" cy="1840198"/>
          </a:xfrm>
        </p:spPr>
        <p:txBody>
          <a:bodyPr>
            <a:normAutofit fontScale="90000"/>
          </a:bodyPr>
          <a:lstStyle/>
          <a:p>
            <a:r>
              <a:rPr lang="en-GB" sz="2000" dirty="0">
                <a:latin typeface="+mn-lt"/>
              </a:rPr>
              <a:t>Dr Dominic Conricode </a:t>
            </a:r>
            <a:br>
              <a:rPr lang="en-GB" sz="2000" dirty="0">
                <a:latin typeface="+mn-lt"/>
              </a:rPr>
            </a:br>
            <a:r>
              <a:rPr lang="en-GB" sz="2000" dirty="0">
                <a:latin typeface="+mn-lt"/>
              </a:rPr>
              <a:t>Lecturer in Sport Management</a:t>
            </a:r>
            <a:br>
              <a:rPr lang="en-GB" sz="2000" dirty="0">
                <a:latin typeface="+mn-lt"/>
              </a:rPr>
            </a:br>
            <a:r>
              <a:rPr lang="en-GB" sz="2000" dirty="0">
                <a:latin typeface="+mn-lt"/>
              </a:rPr>
              <a:t>Dept of Economics, Policy and International Business </a:t>
            </a:r>
            <a:br>
              <a:rPr lang="en-GB" sz="2000" dirty="0">
                <a:latin typeface="+mn-lt"/>
              </a:rPr>
            </a:br>
            <a:r>
              <a:rPr lang="en-GB" sz="2000" dirty="0">
                <a:latin typeface="+mn-lt"/>
              </a:rPr>
              <a:t>Manchester Metropolitan University, UK</a:t>
            </a:r>
            <a:br>
              <a:rPr lang="en-GB" sz="2000" dirty="0">
                <a:latin typeface="+mn-lt"/>
              </a:rPr>
            </a:br>
            <a:r>
              <a:rPr lang="en-GB" sz="2000" i="0" u="sng" dirty="0">
                <a:solidFill>
                  <a:srgbClr val="33CCFF"/>
                </a:solidFill>
                <a:effectLst/>
                <a:latin typeface="+mn-lt"/>
                <a:hlinkClick r:id="rId3">
                  <a:extLst>
                    <a:ext uri="{A12FA001-AC4F-418D-AE19-62706E023703}">
                      <ahyp:hlinkClr xmlns:ahyp="http://schemas.microsoft.com/office/drawing/2018/hyperlinkcolor" val="tx"/>
                    </a:ext>
                  </a:extLst>
                </a:hlinkClick>
              </a:rPr>
              <a:t>d.conricode@mmu.ac.uk</a:t>
            </a:r>
            <a:br>
              <a:rPr lang="en-GB" sz="1800" dirty="0"/>
            </a:br>
            <a:br>
              <a:rPr lang="en-GB" sz="1400" dirty="0"/>
            </a:br>
            <a:endParaRPr lang="en-GB" sz="1400" dirty="0"/>
          </a:p>
        </p:txBody>
      </p:sp>
      <p:sp>
        <p:nvSpPr>
          <p:cNvPr id="15" name="Title 1">
            <a:extLst>
              <a:ext uri="{FF2B5EF4-FFF2-40B4-BE49-F238E27FC236}">
                <a16:creationId xmlns:a16="http://schemas.microsoft.com/office/drawing/2014/main" id="{40EA7348-64FC-7688-C9DC-19D10CD827F9}"/>
              </a:ext>
            </a:extLst>
          </p:cNvPr>
          <p:cNvSpPr txBox="1">
            <a:spLocks/>
          </p:cNvSpPr>
          <p:nvPr/>
        </p:nvSpPr>
        <p:spPr>
          <a:xfrm>
            <a:off x="1175658" y="763400"/>
            <a:ext cx="9884228" cy="285312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br>
              <a:rPr lang="en-GB" sz="4900" b="1" dirty="0"/>
            </a:br>
            <a:br>
              <a:rPr lang="en-GB" sz="10700" b="1" dirty="0">
                <a:latin typeface="+mn-lt"/>
              </a:rPr>
            </a:br>
            <a:r>
              <a:rPr lang="en-GB" sz="9600" b="1" dirty="0">
                <a:solidFill>
                  <a:srgbClr val="FFC000"/>
                </a:solidFill>
                <a:latin typeface="+mn-lt"/>
              </a:rPr>
              <a:t>Racialisation and the inequitable experiences of racialised minority coaches in men’s professional football youth academies in England </a:t>
            </a:r>
            <a:endParaRPr lang="en-GB" sz="9600" b="1" dirty="0">
              <a:solidFill>
                <a:srgbClr val="FFC000"/>
              </a:solidFill>
              <a:latin typeface="+mn-lt"/>
              <a:ea typeface="Calibri" panose="020F0502020204030204" pitchFamily="34" charset="0"/>
            </a:endParaRPr>
          </a:p>
          <a:p>
            <a:pPr>
              <a:lnSpc>
                <a:spcPct val="120000"/>
              </a:lnSpc>
            </a:pPr>
            <a:endParaRPr lang="en-GB" sz="10700" dirty="0">
              <a:latin typeface="+mn-lt"/>
              <a:ea typeface="Times New Roman" panose="02020603050405020304" pitchFamily="18" charset="0"/>
            </a:endParaRPr>
          </a:p>
          <a:p>
            <a:pPr>
              <a:lnSpc>
                <a:spcPct val="120000"/>
              </a:lnSpc>
            </a:pPr>
            <a:br>
              <a:rPr lang="en-GB" sz="10700" dirty="0">
                <a:latin typeface="+mn-lt"/>
                <a:ea typeface="Times New Roman" panose="02020603050405020304" pitchFamily="18" charset="0"/>
              </a:rPr>
            </a:br>
            <a:endParaRPr lang="en-GB" sz="107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430635" y="4434475"/>
            <a:ext cx="5787004" cy="19425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1800" dirty="0">
                <a:latin typeface="+mn-lt"/>
              </a:rPr>
              <a:t>Dr Steven Bradbury</a:t>
            </a:r>
            <a:br>
              <a:rPr lang="en-GB" sz="1800" dirty="0">
                <a:latin typeface="+mn-lt"/>
              </a:rPr>
            </a:br>
            <a:r>
              <a:rPr lang="en-GB" sz="1800" dirty="0">
                <a:latin typeface="+mn-lt"/>
              </a:rPr>
              <a:t>Senior Lecturer in Sport, Equality, and Diversity </a:t>
            </a:r>
            <a:br>
              <a:rPr lang="en-GB" sz="1800" dirty="0">
                <a:latin typeface="+mn-lt"/>
              </a:rPr>
            </a:br>
            <a:r>
              <a:rPr lang="en-GB" sz="1800" dirty="0">
                <a:latin typeface="+mn-lt"/>
              </a:rPr>
              <a:t>School of Sport, Exercise and Health Sciences </a:t>
            </a:r>
            <a:br>
              <a:rPr lang="en-GB" sz="1800" dirty="0">
                <a:latin typeface="+mn-lt"/>
              </a:rPr>
            </a:br>
            <a:r>
              <a:rPr lang="en-GB" sz="1800" dirty="0">
                <a:latin typeface="+mn-lt"/>
              </a:rPr>
              <a:t>Loughborough University, UK</a:t>
            </a:r>
            <a:br>
              <a:rPr lang="en-GB" sz="1800" dirty="0">
                <a:latin typeface="+mn-lt"/>
              </a:rPr>
            </a:br>
            <a:r>
              <a:rPr lang="en-GB" sz="1800" dirty="0">
                <a:solidFill>
                  <a:srgbClr val="33CCFF"/>
                </a:solidFill>
                <a:latin typeface="+mn-lt"/>
                <a:hlinkClick r:id="rId4">
                  <a:extLst>
                    <a:ext uri="{A12FA001-AC4F-418D-AE19-62706E023703}">
                      <ahyp:hlinkClr xmlns:ahyp="http://schemas.microsoft.com/office/drawing/2018/hyperlinkcolor" val="tx"/>
                    </a:ext>
                  </a:extLst>
                </a:hlinkClick>
              </a:rPr>
              <a:t>s.bradbury@lboro.ac.uk</a:t>
            </a:r>
            <a:endParaRPr lang="en-GB" sz="1800" dirty="0">
              <a:solidFill>
                <a:srgbClr val="33CCFF"/>
              </a:solidFill>
              <a:latin typeface="+mn-lt"/>
            </a:endParaRPr>
          </a:p>
          <a:p>
            <a:br>
              <a:rPr lang="en-GB" sz="1400" dirty="0"/>
            </a:br>
            <a:endParaRPr lang="en-GB" sz="1400" dirty="0"/>
          </a:p>
        </p:txBody>
      </p:sp>
    </p:spTree>
    <p:extLst>
      <p:ext uri="{BB962C8B-B14F-4D97-AF65-F5344CB8AC3E}">
        <p14:creationId xmlns:p14="http://schemas.microsoft.com/office/powerpoint/2010/main" val="164907499"/>
      </p:ext>
    </p:extLst>
  </p:cSld>
  <p:clrMapOvr>
    <a:overrideClrMapping bg1="dk1" tx1="lt1" bg2="dk2" tx2="lt2" accent1="accent1" accent2="accent2" accent3="accent3" accent4="accent4" accent5="accent5" accent6="accent6" hlink="hlink" folHlink="folHlink"/>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244" name="Rectangle 3">
            <a:extLst>
              <a:ext uri="{FF2B5EF4-FFF2-40B4-BE49-F238E27FC236}">
                <a16:creationId xmlns:a16="http://schemas.microsoft.com/office/drawing/2014/main" id="{DB626ED3-D788-40A4-AC4C-BE2674E14184}"/>
              </a:ext>
            </a:extLst>
          </p:cNvPr>
          <p:cNvSpPr>
            <a:spLocks noGrp="1" noChangeArrowheads="1"/>
          </p:cNvSpPr>
          <p:nvPr>
            <p:ph idx="4294967295"/>
          </p:nvPr>
        </p:nvSpPr>
        <p:spPr>
          <a:xfrm>
            <a:off x="254977" y="259742"/>
            <a:ext cx="6073395" cy="6393063"/>
          </a:xfrm>
        </p:spPr>
        <p:txBody>
          <a:bodyPr vert="horz" lIns="91440" tIns="45720" rIns="91440" bIns="45720" rtlCol="0" anchor="t">
            <a:noAutofit/>
          </a:bodyPr>
          <a:lstStyle/>
          <a:p>
            <a:pPr marL="0" lvl="0" indent="0">
              <a:lnSpc>
                <a:spcPct val="100000"/>
              </a:lnSpc>
              <a:spcBef>
                <a:spcPts val="0"/>
              </a:spcBef>
              <a:buNone/>
            </a:pPr>
            <a:r>
              <a:rPr lang="en-US" sz="2000" b="1" dirty="0"/>
              <a:t>1. Research Context </a:t>
            </a:r>
          </a:p>
          <a:p>
            <a:pPr marL="0" lvl="0" indent="0">
              <a:lnSpc>
                <a:spcPct val="100000"/>
              </a:lnSpc>
              <a:spcBef>
                <a:spcPts val="0"/>
              </a:spcBef>
              <a:buNone/>
            </a:pPr>
            <a:endParaRPr lang="en-US" sz="1600" dirty="0"/>
          </a:p>
          <a:p>
            <a:pPr marL="0" lvl="0" indent="0">
              <a:lnSpc>
                <a:spcPct val="100000"/>
              </a:lnSpc>
              <a:spcBef>
                <a:spcPts val="0"/>
              </a:spcBef>
              <a:buNone/>
            </a:pPr>
            <a:endParaRPr lang="en-US" sz="1600" dirty="0"/>
          </a:p>
          <a:p>
            <a:pPr marL="0" lvl="0" indent="0">
              <a:lnSpc>
                <a:spcPct val="100000"/>
              </a:lnSpc>
              <a:spcBef>
                <a:spcPts val="0"/>
              </a:spcBef>
              <a:buNone/>
            </a:pPr>
            <a:r>
              <a:rPr lang="en-US" sz="1800" dirty="0"/>
              <a:t>Elite sport, racial formation, and racialisation </a:t>
            </a:r>
          </a:p>
          <a:p>
            <a:pPr marL="0" lvl="0" indent="0">
              <a:lnSpc>
                <a:spcPct val="100000"/>
              </a:lnSpc>
              <a:spcBef>
                <a:spcPts val="0"/>
              </a:spcBef>
              <a:buNone/>
            </a:pPr>
            <a:endParaRPr lang="en-US" sz="1200" dirty="0"/>
          </a:p>
          <a:p>
            <a:pPr>
              <a:lnSpc>
                <a:spcPct val="100000"/>
              </a:lnSpc>
              <a:spcBef>
                <a:spcPts val="0"/>
              </a:spcBef>
              <a:buFont typeface="Wingdings" panose="05000000000000000000" pitchFamily="2" charset="2"/>
              <a:buChar char="§"/>
            </a:pPr>
            <a:r>
              <a:rPr lang="en-US" sz="1500" dirty="0">
                <a:solidFill>
                  <a:srgbClr val="33CCFF"/>
                </a:solidFill>
              </a:rPr>
              <a:t>Ideologies, discourses, populations, structures, and spaces racialised </a:t>
            </a:r>
          </a:p>
          <a:p>
            <a:pPr marL="0" lvl="0" indent="0">
              <a:lnSpc>
                <a:spcPct val="100000"/>
              </a:lnSpc>
              <a:spcBef>
                <a:spcPts val="0"/>
              </a:spcBef>
              <a:buNone/>
            </a:pPr>
            <a:endParaRPr lang="en-US" sz="1200" dirty="0">
              <a:solidFill>
                <a:srgbClr val="33CCFF"/>
              </a:solidFill>
            </a:endParaRPr>
          </a:p>
          <a:p>
            <a:pPr lvl="0">
              <a:lnSpc>
                <a:spcPct val="100000"/>
              </a:lnSpc>
              <a:spcBef>
                <a:spcPts val="0"/>
              </a:spcBef>
              <a:buFont typeface="Wingdings" panose="05000000000000000000" pitchFamily="2" charset="2"/>
              <a:buChar char="Ø"/>
            </a:pPr>
            <a:r>
              <a:rPr lang="en-US" sz="1200" dirty="0">
                <a:solidFill>
                  <a:srgbClr val="FFC000"/>
                </a:solidFill>
              </a:rPr>
              <a:t>(Bradbury 2013, Carrington 2010, Harrison 2013, Hartmann 2000, Hylton 2009, 2018, Omi and Winant 1994)</a:t>
            </a:r>
          </a:p>
          <a:p>
            <a:pPr marL="0" lvl="0" indent="0">
              <a:lnSpc>
                <a:spcPct val="100000"/>
              </a:lnSpc>
              <a:spcBef>
                <a:spcPts val="0"/>
              </a:spcBef>
              <a:buNone/>
            </a:pPr>
            <a:endParaRPr lang="en-US" sz="1600" dirty="0"/>
          </a:p>
          <a:p>
            <a:pPr marL="0" lvl="0" indent="0">
              <a:lnSpc>
                <a:spcPct val="100000"/>
              </a:lnSpc>
              <a:spcBef>
                <a:spcPts val="0"/>
              </a:spcBef>
              <a:buNone/>
            </a:pPr>
            <a:endParaRPr lang="en-US" sz="1600" dirty="0"/>
          </a:p>
          <a:p>
            <a:pPr marL="0" lvl="0" indent="0">
              <a:lnSpc>
                <a:spcPct val="100000"/>
              </a:lnSpc>
              <a:spcBef>
                <a:spcPts val="0"/>
              </a:spcBef>
              <a:buNone/>
            </a:pPr>
            <a:r>
              <a:rPr lang="en-US" sz="1800" dirty="0"/>
              <a:t>Elite sport, ‘race logic’, and racialised stereotypes </a:t>
            </a:r>
          </a:p>
          <a:p>
            <a:pPr marL="0" lvl="0" indent="0">
              <a:lnSpc>
                <a:spcPct val="100000"/>
              </a:lnSpc>
              <a:spcBef>
                <a:spcPts val="0"/>
              </a:spcBef>
              <a:buNone/>
            </a:pPr>
            <a:endParaRPr lang="en-US" sz="1200" dirty="0"/>
          </a:p>
          <a:p>
            <a:pPr lvl="0">
              <a:lnSpc>
                <a:spcPct val="100000"/>
              </a:lnSpc>
              <a:spcBef>
                <a:spcPts val="0"/>
              </a:spcBef>
              <a:buFont typeface="Wingdings" panose="05000000000000000000" pitchFamily="2" charset="2"/>
              <a:buChar char="§"/>
            </a:pPr>
            <a:r>
              <a:rPr lang="en-US" sz="1500" dirty="0">
                <a:solidFill>
                  <a:srgbClr val="33CCFF"/>
                </a:solidFill>
              </a:rPr>
              <a:t>Mediated discourse/representations, internalisation/propagation </a:t>
            </a:r>
          </a:p>
          <a:p>
            <a:pPr marL="0" lvl="0" indent="0">
              <a:lnSpc>
                <a:spcPct val="100000"/>
              </a:lnSpc>
              <a:spcBef>
                <a:spcPts val="0"/>
              </a:spcBef>
              <a:buNone/>
            </a:pPr>
            <a:endParaRPr lang="en-US" sz="1200" dirty="0"/>
          </a:p>
          <a:p>
            <a:pPr marL="285750" lvl="1" indent="-285750">
              <a:lnSpc>
                <a:spcPct val="100000"/>
              </a:lnSpc>
              <a:spcBef>
                <a:spcPts val="0"/>
              </a:spcBef>
              <a:buFont typeface="Wingdings" panose="05000000000000000000" pitchFamily="2" charset="2"/>
              <a:buChar char="Ø"/>
            </a:pPr>
            <a:r>
              <a:rPr lang="en-GB" sz="1200" kern="0" dirty="0">
                <a:solidFill>
                  <a:srgbClr val="FFC000"/>
                </a:solidFill>
                <a:effectLst/>
                <a:ea typeface="Calibri" panose="020F0502020204030204" pitchFamily="34" charset="0"/>
                <a:cs typeface="Times New Roman" panose="02020603050405020304" pitchFamily="18" charset="0"/>
              </a:rPr>
              <a:t>(Azzarito and Harrison 2008, Buffington and Fraley 2008, Comeaux 2018, Eastman and Billings 2004, Farringdon et al 2012, Feagin 2013, Ferruci and Tandoc 2017, Furley and Dicks 2013, Harrison 2001, Hextrum 2020, Hylton 2020, McDonald 2015, McDonald and Spaaij 2021, Mercurio and Filak 2010, Parry et al 2020, St Louis 2004)</a:t>
            </a:r>
            <a:endParaRPr lang="en-GB" sz="1200" kern="100" dirty="0">
              <a:solidFill>
                <a:srgbClr val="FFC000"/>
              </a:solidFill>
              <a:effectLst/>
              <a:ea typeface="Calibri" panose="020F0502020204030204" pitchFamily="34" charset="0"/>
              <a:cs typeface="Times New Roman" panose="02020603050405020304" pitchFamily="18" charset="0"/>
            </a:endParaRPr>
          </a:p>
          <a:p>
            <a:pPr marL="0" lvl="1" indent="0">
              <a:lnSpc>
                <a:spcPct val="100000"/>
              </a:lnSpc>
              <a:spcBef>
                <a:spcPts val="0"/>
              </a:spcBef>
              <a:buNone/>
            </a:pPr>
            <a:endParaRPr lang="en-US" sz="1600" dirty="0"/>
          </a:p>
          <a:p>
            <a:pPr marL="0" lvl="1" indent="0">
              <a:lnSpc>
                <a:spcPct val="100000"/>
              </a:lnSpc>
              <a:spcBef>
                <a:spcPts val="0"/>
              </a:spcBef>
              <a:buNone/>
            </a:pPr>
            <a:endParaRPr lang="en-US" sz="1600" dirty="0"/>
          </a:p>
          <a:p>
            <a:pPr marL="0" lvl="1" indent="0">
              <a:lnSpc>
                <a:spcPct val="100000"/>
              </a:lnSpc>
              <a:spcBef>
                <a:spcPts val="0"/>
              </a:spcBef>
              <a:buNone/>
            </a:pPr>
            <a:r>
              <a:rPr lang="en-US" sz="1800" dirty="0"/>
              <a:t>Elite sport, racialised stereotypes and sports coaching </a:t>
            </a:r>
          </a:p>
          <a:p>
            <a:pPr marL="0" lvl="1" indent="0">
              <a:lnSpc>
                <a:spcPct val="100000"/>
              </a:lnSpc>
              <a:spcBef>
                <a:spcPts val="0"/>
              </a:spcBef>
              <a:buNone/>
            </a:pPr>
            <a:endParaRPr lang="en-US" sz="1200" dirty="0"/>
          </a:p>
          <a:p>
            <a:pPr marL="285750" lvl="1" indent="-285750">
              <a:lnSpc>
                <a:spcPct val="100000"/>
              </a:lnSpc>
              <a:spcBef>
                <a:spcPts val="0"/>
              </a:spcBef>
              <a:buFont typeface="Wingdings" panose="05000000000000000000" pitchFamily="2" charset="2"/>
              <a:buChar char="§"/>
            </a:pPr>
            <a:r>
              <a:rPr lang="en-US" sz="1500" dirty="0">
                <a:solidFill>
                  <a:srgbClr val="33CCFF"/>
                </a:solidFill>
              </a:rPr>
              <a:t>Transposition of stereotypes, negative experiential/vocational outcomes </a:t>
            </a:r>
            <a:endParaRPr lang="en-US" sz="1500" dirty="0"/>
          </a:p>
          <a:p>
            <a:pPr lvl="0">
              <a:lnSpc>
                <a:spcPct val="100000"/>
              </a:lnSpc>
              <a:spcBef>
                <a:spcPts val="0"/>
              </a:spcBef>
              <a:buFont typeface="Wingdings" panose="05000000000000000000" pitchFamily="2" charset="2"/>
              <a:buChar char="§"/>
            </a:pPr>
            <a:endParaRPr lang="en-US" sz="1200" dirty="0"/>
          </a:p>
          <a:p>
            <a:pPr>
              <a:spcBef>
                <a:spcPts val="0"/>
              </a:spcBef>
              <a:buFont typeface="Wingdings" panose="05000000000000000000" pitchFamily="2" charset="2"/>
              <a:buChar char="Ø"/>
            </a:pPr>
            <a:r>
              <a:rPr lang="en-GB" sz="1200" kern="0" dirty="0">
                <a:solidFill>
                  <a:srgbClr val="FFC000"/>
                </a:solidFill>
                <a:effectLst/>
                <a:ea typeface="Calibri" panose="020F0502020204030204" pitchFamily="34" charset="0"/>
                <a:cs typeface="Times New Roman" panose="02020603050405020304" pitchFamily="18" charset="0"/>
              </a:rPr>
              <a:t>(Apofis et al 2017, Bradbury 2021, Bradbury et al 2018, Borland and Bruening 2010, Heim et al 2021, Kilvington 2021, Rankin-Wright et al 2017, Sartore and Cunningham 2006, Van Sterkenburg 2021)</a:t>
            </a:r>
            <a:endParaRPr lang="en-GB" sz="1200" kern="100" dirty="0">
              <a:solidFill>
                <a:srgbClr val="FFC000"/>
              </a:solidFill>
              <a:effectLst/>
              <a:ea typeface="Calibri" panose="020F0502020204030204" pitchFamily="34" charset="0"/>
              <a:cs typeface="Times New Roman" panose="02020603050405020304" pitchFamily="18" charset="0"/>
            </a:endParaRPr>
          </a:p>
          <a:p>
            <a:pPr marL="0" lvl="0" indent="0">
              <a:spcBef>
                <a:spcPts val="0"/>
              </a:spcBef>
              <a:buNone/>
            </a:pPr>
            <a:endParaRPr lang="en-US" sz="1200" dirty="0">
              <a:solidFill>
                <a:srgbClr val="FFC000"/>
              </a:solidFill>
            </a:endParaRPr>
          </a:p>
          <a:p>
            <a:pPr marL="0" lvl="0" indent="0">
              <a:spcBef>
                <a:spcPts val="0"/>
              </a:spcBef>
              <a:buNone/>
            </a:pPr>
            <a:endParaRPr lang="en-US" sz="1200" dirty="0">
              <a:solidFill>
                <a:srgbClr val="FFC000"/>
              </a:solidFill>
            </a:endParaRPr>
          </a:p>
          <a:p>
            <a:pPr lvl="1">
              <a:spcBef>
                <a:spcPts val="0"/>
              </a:spcBef>
              <a:buFont typeface="Wingdings" panose="05000000000000000000" pitchFamily="2" charset="2"/>
              <a:buChar char="Ø"/>
            </a:pPr>
            <a:endParaRPr lang="en-US" altLang="en-US" sz="1200" i="1" dirty="0">
              <a:solidFill>
                <a:srgbClr val="FFC000"/>
              </a:solidFill>
            </a:endParaRPr>
          </a:p>
          <a:p>
            <a:pPr marL="0">
              <a:spcBef>
                <a:spcPct val="0"/>
              </a:spcBef>
              <a:spcAft>
                <a:spcPts val="600"/>
              </a:spcAft>
            </a:pPr>
            <a:endParaRPr lang="en-US" altLang="en-US" sz="1200" dirty="0">
              <a:solidFill>
                <a:srgbClr val="FFC000"/>
              </a:solidFill>
            </a:endParaRPr>
          </a:p>
          <a:p>
            <a:pPr marL="0">
              <a:spcBef>
                <a:spcPct val="0"/>
              </a:spcBef>
              <a:spcAft>
                <a:spcPts val="600"/>
              </a:spcAft>
            </a:pPr>
            <a:endParaRPr lang="en-US" altLang="en-US" sz="1300" dirty="0"/>
          </a:p>
          <a:p>
            <a:pPr marL="0">
              <a:spcBef>
                <a:spcPct val="0"/>
              </a:spcBef>
              <a:spcAft>
                <a:spcPts val="600"/>
              </a:spcAft>
            </a:pPr>
            <a:endParaRPr lang="en-US" altLang="en-US" sz="1300" dirty="0"/>
          </a:p>
        </p:txBody>
      </p:sp>
      <p:sp>
        <p:nvSpPr>
          <p:cNvPr id="137" name="Freeform: Shape 13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D5C093B1-3D3F-47C5-B330-DB547C3516B9}"/>
              </a:ext>
            </a:extLst>
          </p:cNvPr>
          <p:cNvPicPr>
            <a:picLocks noChangeAspect="1"/>
          </p:cNvPicPr>
          <p:nvPr/>
        </p:nvPicPr>
        <p:blipFill>
          <a:blip r:embed="rId3">
            <a:extLst>
              <a:ext uri="{28A0092B-C50C-407E-A947-70E740481C1C}">
                <a14:useLocalDpi xmlns:a14="http://schemas.microsoft.com/office/drawing/2010/main" val="0"/>
              </a:ext>
            </a:extLst>
          </a:blip>
          <a:srcRect l="18029" r="18029"/>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0242" name="Slide Number Placeholder 5">
            <a:extLst>
              <a:ext uri="{FF2B5EF4-FFF2-40B4-BE49-F238E27FC236}">
                <a16:creationId xmlns:a16="http://schemas.microsoft.com/office/drawing/2014/main" id="{876055A2-8782-40F5-A7C3-A51AC390B3AC}"/>
              </a:ext>
            </a:extLst>
          </p:cNvPr>
          <p:cNvSpPr>
            <a:spLocks noGrp="1"/>
          </p:cNvSpPr>
          <p:nvPr>
            <p:ph type="sldNum" sz="quarter" idx="11"/>
          </p:nvPr>
        </p:nvSpPr>
        <p:spPr>
          <a:xfrm>
            <a:off x="11000232" y="6108192"/>
            <a:ext cx="548640" cy="548640"/>
          </a:xfrm>
          <a:prstGeom prst="ellipse">
            <a:avLst/>
          </a:prstGeom>
          <a:solidFill>
            <a:srgbClr val="3C5839"/>
          </a:solidFill>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lr>
                <a:schemeClr val="hlink"/>
              </a:buClr>
              <a:buSzPct val="10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hlink"/>
              </a:buClr>
              <a:buSzPct val="100000"/>
              <a:buFont typeface="Wingdings" panose="05000000000000000000" pitchFamily="2" charset="2"/>
              <a:buChar char="§"/>
              <a:defRPr sz="2600">
                <a:solidFill>
                  <a:schemeClr val="tx1"/>
                </a:solidFill>
                <a:latin typeface="Arial" panose="020B0604020202020204" pitchFamily="34" charset="0"/>
              </a:defRPr>
            </a:lvl2pPr>
            <a:lvl3pPr marL="1143000" indent="-228600">
              <a:spcBef>
                <a:spcPct val="20000"/>
              </a:spcBef>
              <a:buClr>
                <a:schemeClr val="hlink"/>
              </a:buClr>
              <a:buSzPct val="10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fld id="{7D1023CF-D9C5-468D-B38A-1B0B4475F11A}" type="slidenum">
              <a:rPr kumimoji="0" lang="en-US" altLang="en-US" sz="15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t>2</a:t>
            </a:fld>
            <a:endParaRPr kumimoji="0" lang="en-US" altLang="en-US" sz="15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57203691"/>
      </p:ext>
    </p:extLst>
  </p:cSld>
  <p:clrMapOvr>
    <a:overrideClrMapping bg1="dk1" tx1="lt1" bg2="dk2" tx2="lt2" accent1="accent1" accent2="accent2" accent3="accent3" accent4="accent4" accent5="accent5" accent6="accent6" hlink="hlink" folHlink="folHlink"/>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249" name="Freeform: Shape 1024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D5C093B1-3D3F-47C5-B330-DB547C3516B9}"/>
              </a:ext>
            </a:extLst>
          </p:cNvPr>
          <p:cNvPicPr>
            <a:picLocks noChangeAspect="1"/>
          </p:cNvPicPr>
          <p:nvPr/>
        </p:nvPicPr>
        <p:blipFill rotWithShape="1">
          <a:blip r:embed="rId3">
            <a:extLst>
              <a:ext uri="{28A0092B-C50C-407E-A947-70E740481C1C}">
                <a14:useLocalDpi xmlns:a14="http://schemas.microsoft.com/office/drawing/2010/main" val="0"/>
              </a:ext>
            </a:extLst>
          </a:blip>
          <a:srcRect l="42999" r="21876"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0242" name="Slide Number Placeholder 5">
            <a:extLst>
              <a:ext uri="{FF2B5EF4-FFF2-40B4-BE49-F238E27FC236}">
                <a16:creationId xmlns:a16="http://schemas.microsoft.com/office/drawing/2014/main" id="{876055A2-8782-40F5-A7C3-A51AC390B3AC}"/>
              </a:ext>
            </a:extLst>
          </p:cNvPr>
          <p:cNvSpPr>
            <a:spLocks noGrp="1"/>
          </p:cNvSpPr>
          <p:nvPr>
            <p:ph type="sldNum" sz="quarter" idx="11"/>
          </p:nvPr>
        </p:nvSpPr>
        <p:spPr>
          <a:xfrm>
            <a:off x="11000232" y="6108192"/>
            <a:ext cx="548640" cy="548640"/>
          </a:xfrm>
          <a:prstGeom prst="ellipse">
            <a:avLst/>
          </a:prstGeom>
          <a:solidFill>
            <a:srgbClr val="5D7FA6"/>
          </a:solidFill>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lr>
                <a:schemeClr val="hlink"/>
              </a:buClr>
              <a:buSzPct val="10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hlink"/>
              </a:buClr>
              <a:buSzPct val="100000"/>
              <a:buFont typeface="Wingdings" panose="05000000000000000000" pitchFamily="2" charset="2"/>
              <a:buChar char="§"/>
              <a:defRPr sz="2600">
                <a:solidFill>
                  <a:schemeClr val="tx1"/>
                </a:solidFill>
                <a:latin typeface="Arial" panose="020B0604020202020204" pitchFamily="34" charset="0"/>
              </a:defRPr>
            </a:lvl2pPr>
            <a:lvl3pPr marL="1143000" indent="-228600">
              <a:spcBef>
                <a:spcPct val="20000"/>
              </a:spcBef>
              <a:buClr>
                <a:schemeClr val="hlink"/>
              </a:buClr>
              <a:buSzPct val="10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9pPr>
          </a:lstStyle>
          <a:p>
            <a:pPr>
              <a:spcBef>
                <a:spcPts val="0"/>
              </a:spcBef>
              <a:spcAft>
                <a:spcPts val="600"/>
              </a:spcAft>
              <a:buClrTx/>
              <a:buSzTx/>
              <a:buNone/>
              <a:defRPr/>
            </a:pPr>
            <a:fld id="{7D1023CF-D9C5-468D-B38A-1B0B4475F11A}" type="slidenum">
              <a:rPr lang="en-US" altLang="en-US" sz="1500">
                <a:solidFill>
                  <a:srgbClr val="FFFFFF"/>
                </a:solidFill>
                <a:latin typeface="Calibri" panose="020F0502020204030204"/>
              </a:rPr>
              <a:pPr>
                <a:spcBef>
                  <a:spcPts val="0"/>
                </a:spcBef>
                <a:spcAft>
                  <a:spcPts val="600"/>
                </a:spcAft>
                <a:buClrTx/>
                <a:buSzTx/>
                <a:buNone/>
                <a:defRPr/>
              </a:pPr>
              <a:t>3</a:t>
            </a:fld>
            <a:endParaRPr lang="en-US" altLang="en-US" sz="1500">
              <a:solidFill>
                <a:srgbClr val="FFFFFF"/>
              </a:solidFill>
              <a:latin typeface="Calibri" panose="020F0502020204030204"/>
            </a:endParaRPr>
          </a:p>
        </p:txBody>
      </p:sp>
      <p:sp>
        <p:nvSpPr>
          <p:cNvPr id="7" name="Rectangle 3">
            <a:extLst>
              <a:ext uri="{FF2B5EF4-FFF2-40B4-BE49-F238E27FC236}">
                <a16:creationId xmlns:a16="http://schemas.microsoft.com/office/drawing/2014/main" id="{F492642A-FE96-C00F-A2B4-90DFBFC5BA62}"/>
              </a:ext>
            </a:extLst>
          </p:cNvPr>
          <p:cNvSpPr txBox="1">
            <a:spLocks noChangeArrowheads="1"/>
          </p:cNvSpPr>
          <p:nvPr/>
        </p:nvSpPr>
        <p:spPr>
          <a:xfrm>
            <a:off x="254977" y="259742"/>
            <a:ext cx="6495164" cy="639306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000" b="1" dirty="0"/>
              <a:t>2. Study and Methods</a:t>
            </a:r>
          </a:p>
          <a:p>
            <a:pPr marL="0" indent="0">
              <a:lnSpc>
                <a:spcPct val="100000"/>
              </a:lnSpc>
              <a:spcBef>
                <a:spcPts val="0"/>
              </a:spcBef>
              <a:buFont typeface="Arial" panose="020B0604020202020204" pitchFamily="34" charset="0"/>
              <a:buNone/>
            </a:pPr>
            <a:endParaRPr lang="en-US" sz="1600" dirty="0"/>
          </a:p>
          <a:p>
            <a:pPr marL="0" indent="0">
              <a:lnSpc>
                <a:spcPct val="100000"/>
              </a:lnSpc>
              <a:spcBef>
                <a:spcPts val="0"/>
              </a:spcBef>
              <a:buFont typeface="Arial" panose="020B0604020202020204" pitchFamily="34" charset="0"/>
              <a:buNone/>
            </a:pPr>
            <a:endParaRPr lang="en-US" sz="1600" dirty="0"/>
          </a:p>
          <a:p>
            <a:pPr marL="0" indent="0">
              <a:lnSpc>
                <a:spcPct val="100000"/>
              </a:lnSpc>
              <a:spcBef>
                <a:spcPts val="0"/>
              </a:spcBef>
              <a:buNone/>
            </a:pPr>
            <a:r>
              <a:rPr lang="en-GB" sz="1800" dirty="0">
                <a:ea typeface="Calibri" panose="020F0502020204030204" pitchFamily="34" charset="0"/>
              </a:rPr>
              <a:t>Club academies and coaching infrastructures</a:t>
            </a:r>
          </a:p>
          <a:p>
            <a:pPr marL="0" indent="0">
              <a:lnSpc>
                <a:spcPct val="100000"/>
              </a:lnSpc>
              <a:spcBef>
                <a:spcPts val="0"/>
              </a:spcBef>
              <a:buNone/>
            </a:pPr>
            <a:endParaRPr lang="en-GB" sz="1200" dirty="0">
              <a:ea typeface="Calibri" panose="020F0502020204030204" pitchFamily="34" charset="0"/>
            </a:endParaRPr>
          </a:p>
          <a:p>
            <a:pPr>
              <a:lnSpc>
                <a:spcPct val="100000"/>
              </a:lnSpc>
              <a:spcBef>
                <a:spcPts val="0"/>
              </a:spcBef>
              <a:buFont typeface="Wingdings" panose="05000000000000000000" pitchFamily="2" charset="2"/>
              <a:buChar char="§"/>
            </a:pPr>
            <a:r>
              <a:rPr lang="en-GB" sz="1400" dirty="0">
                <a:solidFill>
                  <a:srgbClr val="33CCFF"/>
                </a:solidFill>
                <a:ea typeface="Calibri" panose="020F0502020204030204" pitchFamily="34" charset="0"/>
              </a:rPr>
              <a:t>Elite young players 9-21 years old; senior, middle, lower-level coaches </a:t>
            </a:r>
          </a:p>
          <a:p>
            <a:pPr marL="0" indent="0">
              <a:lnSpc>
                <a:spcPct val="100000"/>
              </a:lnSpc>
              <a:spcBef>
                <a:spcPts val="0"/>
              </a:spcBef>
              <a:buNone/>
            </a:pPr>
            <a:endParaRPr lang="en-GB" sz="1400" dirty="0">
              <a:ea typeface="Calibri" panose="020F0502020204030204" pitchFamily="34" charset="0"/>
            </a:endParaRPr>
          </a:p>
          <a:p>
            <a:pPr marL="0" indent="0">
              <a:lnSpc>
                <a:spcPct val="100000"/>
              </a:lnSpc>
              <a:spcBef>
                <a:spcPts val="0"/>
              </a:spcBef>
              <a:buNone/>
            </a:pPr>
            <a:r>
              <a:rPr lang="en-GB" sz="1800" dirty="0">
                <a:ea typeface="Calibri" panose="020F0502020204030204" pitchFamily="34" charset="0"/>
              </a:rPr>
              <a:t>Semi-structured interviews </a:t>
            </a:r>
          </a:p>
          <a:p>
            <a:pPr marL="0" lvl="1" indent="0">
              <a:lnSpc>
                <a:spcPct val="100000"/>
              </a:lnSpc>
              <a:spcBef>
                <a:spcPts val="0"/>
              </a:spcBef>
              <a:buFont typeface="Arial" panose="020B0604020202020204" pitchFamily="34" charset="0"/>
              <a:buNone/>
            </a:pPr>
            <a:endParaRPr lang="en-GB" sz="1200" dirty="0"/>
          </a:p>
          <a:p>
            <a:pPr marL="285750" lvl="1" indent="-285750">
              <a:lnSpc>
                <a:spcPct val="100000"/>
              </a:lnSpc>
              <a:spcBef>
                <a:spcPts val="0"/>
              </a:spcBef>
              <a:buFont typeface="Wingdings" panose="05000000000000000000" pitchFamily="2" charset="2"/>
              <a:buChar char="§"/>
            </a:pPr>
            <a:r>
              <a:rPr lang="en-GB" sz="1400" dirty="0">
                <a:solidFill>
                  <a:srgbClr val="33CCFF"/>
                </a:solidFill>
              </a:rPr>
              <a:t>10 academy managers (white and racialised minority)</a:t>
            </a:r>
          </a:p>
          <a:p>
            <a:pPr marL="285750" lvl="1" indent="-285750">
              <a:lnSpc>
                <a:spcPct val="100000"/>
              </a:lnSpc>
              <a:spcBef>
                <a:spcPts val="0"/>
              </a:spcBef>
              <a:buFont typeface="Wingdings" panose="05000000000000000000" pitchFamily="2" charset="2"/>
              <a:buChar char="§"/>
            </a:pPr>
            <a:r>
              <a:rPr lang="en-GB" sz="1400" dirty="0">
                <a:solidFill>
                  <a:srgbClr val="33CCFF"/>
                </a:solidFill>
              </a:rPr>
              <a:t>26 academy coaches (racialised minority)</a:t>
            </a:r>
          </a:p>
          <a:p>
            <a:pPr marL="285750" lvl="1" indent="-285750">
              <a:lnSpc>
                <a:spcPct val="100000"/>
              </a:lnSpc>
              <a:spcBef>
                <a:spcPts val="0"/>
              </a:spcBef>
              <a:buFont typeface="Wingdings" panose="05000000000000000000" pitchFamily="2" charset="2"/>
              <a:buChar char="§"/>
            </a:pPr>
            <a:endParaRPr lang="en-GB" sz="1400" dirty="0"/>
          </a:p>
          <a:p>
            <a:pPr marL="0" lvl="1" indent="0">
              <a:lnSpc>
                <a:spcPct val="100000"/>
              </a:lnSpc>
              <a:spcBef>
                <a:spcPts val="0"/>
              </a:spcBef>
              <a:buFont typeface="Arial" panose="020B0604020202020204" pitchFamily="34" charset="0"/>
              <a:buNone/>
            </a:pPr>
            <a:r>
              <a:rPr lang="en-US" sz="1800" dirty="0"/>
              <a:t>Focus on application of racialised ideologies, discourses, practices </a:t>
            </a:r>
          </a:p>
          <a:p>
            <a:pPr marL="0" lvl="1" indent="0">
              <a:lnSpc>
                <a:spcPct val="100000"/>
              </a:lnSpc>
              <a:spcBef>
                <a:spcPts val="0"/>
              </a:spcBef>
              <a:buFont typeface="Arial" panose="020B0604020202020204" pitchFamily="34" charset="0"/>
              <a:buNone/>
            </a:pPr>
            <a:endParaRPr lang="en-US" sz="1200" dirty="0"/>
          </a:p>
          <a:p>
            <a:pPr marL="285750" lvl="1" indent="-285750">
              <a:lnSpc>
                <a:spcPct val="100000"/>
              </a:lnSpc>
              <a:spcBef>
                <a:spcPts val="0"/>
              </a:spcBef>
              <a:buFont typeface="Wingdings" panose="05000000000000000000" pitchFamily="2" charset="2"/>
              <a:buChar char="§"/>
            </a:pPr>
            <a:r>
              <a:rPr lang="en-US" sz="1400" dirty="0">
                <a:solidFill>
                  <a:srgbClr val="33CCFF"/>
                </a:solidFill>
              </a:rPr>
              <a:t>Inequitable interactions, representations, evaluations, outcomes</a:t>
            </a:r>
          </a:p>
          <a:p>
            <a:pPr marL="0" lvl="1" indent="0">
              <a:lnSpc>
                <a:spcPct val="100000"/>
              </a:lnSpc>
              <a:spcBef>
                <a:spcPts val="0"/>
              </a:spcBef>
              <a:buNone/>
            </a:pPr>
            <a:endParaRPr lang="en-US" sz="1800" dirty="0"/>
          </a:p>
          <a:p>
            <a:pPr marL="0" lvl="1" indent="0">
              <a:lnSpc>
                <a:spcPct val="100000"/>
              </a:lnSpc>
              <a:spcBef>
                <a:spcPts val="0"/>
              </a:spcBef>
              <a:buNone/>
            </a:pPr>
            <a:r>
              <a:rPr lang="en-US" sz="1800" dirty="0"/>
              <a:t>Four key themes</a:t>
            </a:r>
          </a:p>
          <a:p>
            <a:pPr marL="0" lvl="1" indent="0">
              <a:lnSpc>
                <a:spcPct val="100000"/>
              </a:lnSpc>
              <a:spcBef>
                <a:spcPts val="0"/>
              </a:spcBef>
              <a:buNone/>
            </a:pPr>
            <a:endParaRPr lang="en-US" sz="1600" dirty="0"/>
          </a:p>
          <a:p>
            <a:pPr marL="342900" lvl="1" indent="-342900">
              <a:lnSpc>
                <a:spcPct val="100000"/>
              </a:lnSpc>
              <a:spcBef>
                <a:spcPts val="0"/>
              </a:spcBef>
              <a:buFont typeface="+mj-lt"/>
              <a:buAutoNum type="alphaUcPeriod"/>
            </a:pPr>
            <a:r>
              <a:rPr lang="en-US" sz="1600" dirty="0"/>
              <a:t>Club academies as racialised spaces</a:t>
            </a:r>
          </a:p>
          <a:p>
            <a:pPr marL="342900" lvl="1" indent="-342900">
              <a:lnSpc>
                <a:spcPct val="100000"/>
              </a:lnSpc>
              <a:spcBef>
                <a:spcPts val="0"/>
              </a:spcBef>
              <a:buFont typeface="+mj-lt"/>
              <a:buAutoNum type="alphaUcPeriod"/>
            </a:pPr>
            <a:endParaRPr lang="en-US" sz="1600" dirty="0"/>
          </a:p>
          <a:p>
            <a:pPr marL="342900" lvl="1" indent="-342900">
              <a:lnSpc>
                <a:spcPct val="100000"/>
              </a:lnSpc>
              <a:spcBef>
                <a:spcPts val="0"/>
              </a:spcBef>
              <a:buFont typeface="+mj-lt"/>
              <a:buAutoNum type="alphaUcPeriod"/>
            </a:pPr>
            <a:r>
              <a:rPr lang="en-US" sz="1600" dirty="0"/>
              <a:t>Club academies and racialised stereotypes</a:t>
            </a:r>
          </a:p>
          <a:p>
            <a:pPr marL="342900" lvl="1" indent="-342900">
              <a:lnSpc>
                <a:spcPct val="100000"/>
              </a:lnSpc>
              <a:spcBef>
                <a:spcPts val="0"/>
              </a:spcBef>
              <a:buFont typeface="+mj-lt"/>
              <a:buAutoNum type="alphaUcPeriod"/>
            </a:pPr>
            <a:endParaRPr lang="en-US" sz="1600" dirty="0"/>
          </a:p>
          <a:p>
            <a:pPr marL="342900" lvl="1" indent="-342900">
              <a:lnSpc>
                <a:spcPct val="100000"/>
              </a:lnSpc>
              <a:spcBef>
                <a:spcPts val="0"/>
              </a:spcBef>
              <a:buFont typeface="+mj-lt"/>
              <a:buAutoNum type="alphaUcPeriod"/>
            </a:pPr>
            <a:r>
              <a:rPr lang="en-US" sz="1600" dirty="0"/>
              <a:t>Club academies and racialised assessments</a:t>
            </a:r>
          </a:p>
          <a:p>
            <a:pPr marL="342900" lvl="1" indent="-342900">
              <a:lnSpc>
                <a:spcPct val="100000"/>
              </a:lnSpc>
              <a:spcBef>
                <a:spcPts val="0"/>
              </a:spcBef>
              <a:buFont typeface="+mj-lt"/>
              <a:buAutoNum type="alphaUcPeriod"/>
            </a:pPr>
            <a:endParaRPr lang="en-US" sz="1600" dirty="0"/>
          </a:p>
          <a:p>
            <a:pPr marL="342900" lvl="1" indent="-342900">
              <a:lnSpc>
                <a:spcPct val="100000"/>
              </a:lnSpc>
              <a:spcBef>
                <a:spcPts val="0"/>
              </a:spcBef>
              <a:buFont typeface="+mj-lt"/>
              <a:buAutoNum type="alphaUcPeriod"/>
            </a:pPr>
            <a:r>
              <a:rPr lang="en-US" sz="1600" dirty="0"/>
              <a:t>Club academies and racialised outcomes </a:t>
            </a:r>
          </a:p>
          <a:p>
            <a:pPr marL="285750" lvl="1" indent="-285750">
              <a:lnSpc>
                <a:spcPct val="100000"/>
              </a:lnSpc>
              <a:spcBef>
                <a:spcPts val="0"/>
              </a:spcBef>
              <a:buFont typeface="Wingdings" panose="05000000000000000000" pitchFamily="2" charset="2"/>
              <a:buChar char="Ø"/>
            </a:pPr>
            <a:endParaRPr lang="en-US" sz="1600" dirty="0">
              <a:solidFill>
                <a:srgbClr val="33CCFF"/>
              </a:solidFill>
            </a:endParaRPr>
          </a:p>
          <a:p>
            <a:pPr marL="285750" lvl="1" indent="-285750">
              <a:lnSpc>
                <a:spcPct val="100000"/>
              </a:lnSpc>
              <a:spcBef>
                <a:spcPts val="0"/>
              </a:spcBef>
              <a:buFont typeface="Wingdings" panose="05000000000000000000" pitchFamily="2" charset="2"/>
              <a:buChar char="§"/>
            </a:pPr>
            <a:endParaRPr lang="en-US" sz="1800" dirty="0"/>
          </a:p>
          <a:p>
            <a:pPr marL="0" indent="0">
              <a:spcBef>
                <a:spcPts val="0"/>
              </a:spcBef>
              <a:buFont typeface="Arial" panose="020B0604020202020204" pitchFamily="34" charset="0"/>
              <a:buNone/>
            </a:pPr>
            <a:endParaRPr lang="en-US" sz="1800" dirty="0"/>
          </a:p>
          <a:p>
            <a:pPr marL="0" indent="0">
              <a:spcBef>
                <a:spcPts val="0"/>
              </a:spcBef>
              <a:buFont typeface="Arial" panose="020B0604020202020204" pitchFamily="34" charset="0"/>
              <a:buNone/>
            </a:pPr>
            <a:endParaRPr lang="en-US" sz="1800" dirty="0"/>
          </a:p>
          <a:p>
            <a:pPr lvl="1">
              <a:spcBef>
                <a:spcPts val="0"/>
              </a:spcBef>
              <a:buFont typeface="Wingdings" panose="05000000000000000000" pitchFamily="2" charset="2"/>
              <a:buChar char="Ø"/>
            </a:pPr>
            <a:endParaRPr lang="en-US" altLang="en-US" sz="1600" i="1" dirty="0">
              <a:solidFill>
                <a:srgbClr val="FFC000"/>
              </a:solidFill>
            </a:endParaRPr>
          </a:p>
          <a:p>
            <a:pPr marL="0">
              <a:spcBef>
                <a:spcPct val="0"/>
              </a:spcBef>
              <a:spcAft>
                <a:spcPts val="600"/>
              </a:spcAft>
            </a:pPr>
            <a:endParaRPr lang="en-US" altLang="en-US" sz="1300" dirty="0"/>
          </a:p>
          <a:p>
            <a:pPr marL="0">
              <a:spcBef>
                <a:spcPct val="0"/>
              </a:spcBef>
              <a:spcAft>
                <a:spcPts val="600"/>
              </a:spcAft>
            </a:pPr>
            <a:endParaRPr lang="en-US" altLang="en-US" sz="1300" dirty="0"/>
          </a:p>
          <a:p>
            <a:pPr marL="0">
              <a:spcBef>
                <a:spcPct val="0"/>
              </a:spcBef>
              <a:spcAft>
                <a:spcPts val="600"/>
              </a:spcAft>
            </a:pPr>
            <a:endParaRPr lang="en-US" altLang="en-US" sz="1300" dirty="0"/>
          </a:p>
        </p:txBody>
      </p:sp>
    </p:spTree>
    <p:custDataLst>
      <p:tags r:id="rId1"/>
    </p:custDataLst>
    <p:extLst>
      <p:ext uri="{BB962C8B-B14F-4D97-AF65-F5344CB8AC3E}">
        <p14:creationId xmlns:p14="http://schemas.microsoft.com/office/powerpoint/2010/main" val="2028089695"/>
      </p:ext>
    </p:extLst>
  </p:cSld>
  <p:clrMapOvr>
    <a:overrideClrMapping bg1="dk1" tx1="lt1" bg2="dk2" tx2="lt2" accent1="accent1" accent2="accent2" accent3="accent3" accent4="accent4" accent5="accent5" accent6="accent6" hlink="hlink" folHlink="folHlink"/>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251670" y="285226"/>
            <a:ext cx="6392411" cy="6333688"/>
          </a:xfrm>
          <a:prstGeom prst="rect">
            <a:avLst/>
          </a:prstGeom>
        </p:spPr>
        <p:txBody>
          <a:bodyPr vert="horz" wrap="square"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2000" b="1" dirty="0">
                <a:latin typeface="+mn-lt"/>
                <a:ea typeface="Calibri" panose="020F0502020204030204" pitchFamily="34" charset="0"/>
              </a:rPr>
              <a:t>A. Club academies as racialised spaces </a:t>
            </a:r>
          </a:p>
          <a:p>
            <a:pPr algn="l">
              <a:lnSpc>
                <a:spcPct val="100000"/>
              </a:lnSpc>
            </a:pPr>
            <a:endParaRPr lang="en-GB" sz="1800" b="1" dirty="0">
              <a:latin typeface="+mn-lt"/>
              <a:ea typeface="Calibri" panose="020F0502020204030204" pitchFamily="34" charset="0"/>
            </a:endParaRPr>
          </a:p>
          <a:p>
            <a:pPr algn="l">
              <a:lnSpc>
                <a:spcPct val="100000"/>
              </a:lnSpc>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Colour-blind perspectives </a:t>
            </a:r>
          </a:p>
          <a:p>
            <a:pPr algn="l">
              <a:lnSpc>
                <a:spcPct val="100000"/>
              </a:lnSpc>
            </a:pPr>
            <a:endParaRPr lang="en-GB" sz="1800" b="1" dirty="0">
              <a:solidFill>
                <a:srgbClr val="33CCFF"/>
              </a:solidFill>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500" dirty="0">
                <a:solidFill>
                  <a:srgbClr val="33CCFF"/>
                </a:solidFill>
                <a:latin typeface="+mn-lt"/>
                <a:ea typeface="Calibri" panose="020F0502020204030204" pitchFamily="34" charset="0"/>
              </a:rPr>
              <a:t>Academies as meritocratic, egalitarian, and impartial</a:t>
            </a: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‘Race’ conscious perspectives</a:t>
            </a:r>
          </a:p>
          <a:p>
            <a:pPr algn="l">
              <a:lnSpc>
                <a:spcPct val="100000"/>
              </a:lnSpc>
            </a:pPr>
            <a:endParaRPr lang="en-GB" sz="1800"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500" dirty="0">
                <a:solidFill>
                  <a:srgbClr val="33CCFF"/>
                </a:solidFill>
                <a:latin typeface="+mn-lt"/>
                <a:ea typeface="Times New Roman" panose="02020603050405020304" pitchFamily="18" charset="0"/>
              </a:rPr>
              <a:t>Academies as site of racialised inequities, thinking, discourse</a:t>
            </a: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algn="l">
              <a:lnSpc>
                <a:spcPct val="100000"/>
              </a:lnSpc>
            </a:pPr>
            <a:r>
              <a:rPr lang="en-GB" sz="1800" dirty="0">
                <a:latin typeface="+mn-lt"/>
                <a:ea typeface="Times New Roman" panose="02020603050405020304" pitchFamily="18" charset="0"/>
              </a:rPr>
              <a:t>Academies as racialised spaces  </a:t>
            </a:r>
          </a:p>
          <a:p>
            <a:pPr algn="l">
              <a:lnSpc>
                <a:spcPct val="100000"/>
              </a:lnSpc>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
            </a:pPr>
            <a:r>
              <a:rPr lang="en-GB" sz="1500" dirty="0">
                <a:solidFill>
                  <a:srgbClr val="33CCFF"/>
                </a:solidFill>
                <a:latin typeface="+mn-lt"/>
                <a:ea typeface="Times New Roman" panose="02020603050405020304" pitchFamily="18" charset="0"/>
              </a:rPr>
              <a:t>Experiences of inferential racisms and racialised microaggressions</a:t>
            </a: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algn="l">
              <a:lnSpc>
                <a:spcPct val="100000"/>
              </a:lnSpc>
            </a:pPr>
            <a:br>
              <a:rPr lang="en-GB" sz="1800" dirty="0">
                <a:latin typeface="+mn-lt"/>
                <a:ea typeface="Times New Roman" panose="02020603050405020304" pitchFamily="18" charset="0"/>
              </a:rPr>
            </a:br>
            <a:endParaRPr lang="en-GB" sz="18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6727972" y="360727"/>
            <a:ext cx="5342110" cy="6048782"/>
          </a:xfrm>
          <a:prstGeom prst="rect">
            <a:avLst/>
          </a:prstGeom>
          <a:solidFill>
            <a:schemeClr val="bg1">
              <a:lumMod val="75000"/>
              <a:lumOff val="25000"/>
            </a:schemeClr>
          </a:solidFill>
        </p:spPr>
        <p:txBody>
          <a:bodyPr vert="horz" wrap="square" lIns="91440" tIns="45720" rIns="91440" bIns="45720" rtlCol="0" anchor="t">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10000"/>
              </a:lnSpc>
            </a:pPr>
            <a:r>
              <a:rPr lang="en-CA" sz="2900" b="1" dirty="0">
                <a:solidFill>
                  <a:srgbClr val="FFC000"/>
                </a:solidFill>
                <a:effectLst/>
                <a:latin typeface="+mn-lt"/>
                <a:ea typeface="Arial" panose="020B0604020202020204" pitchFamily="34" charset="0"/>
              </a:rPr>
              <a:t>Interviewee narratives</a:t>
            </a:r>
          </a:p>
          <a:p>
            <a:pPr marR="331470" algn="l">
              <a:lnSpc>
                <a:spcPct val="110000"/>
              </a:lnSpc>
            </a:pPr>
            <a:endParaRPr lang="en-CA" sz="2600" i="1" dirty="0">
              <a:solidFill>
                <a:srgbClr val="FFC000"/>
              </a:solidFill>
              <a:latin typeface="+mn-lt"/>
              <a:ea typeface="Arial" panose="020B0604020202020204" pitchFamily="34" charset="0"/>
            </a:endParaRPr>
          </a:p>
          <a:p>
            <a:pPr marR="331470" algn="l">
              <a:lnSpc>
                <a:spcPct val="110000"/>
              </a:lnSpc>
            </a:pPr>
            <a:endParaRPr lang="en-GB" sz="26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r>
              <a:rPr lang="en-GB" sz="2100" dirty="0">
                <a:solidFill>
                  <a:srgbClr val="FFC000"/>
                </a:solidFill>
                <a:effectLst/>
                <a:latin typeface="+mn-lt"/>
                <a:ea typeface="Calibri" panose="020F0502020204030204" pitchFamily="34" charset="0"/>
                <a:cs typeface="Times New Roman" panose="02020603050405020304" pitchFamily="18" charset="0"/>
              </a:rPr>
              <a:t>‘</a:t>
            </a:r>
            <a:r>
              <a:rPr lang="en-GB" sz="2100" i="1" dirty="0">
                <a:solidFill>
                  <a:srgbClr val="FFC000"/>
                </a:solidFill>
                <a:effectLst/>
                <a:latin typeface="+mn-lt"/>
                <a:ea typeface="Calibri" panose="020F0502020204030204" pitchFamily="34" charset="0"/>
                <a:cs typeface="Times New Roman" panose="02020603050405020304" pitchFamily="18" charset="0"/>
              </a:rPr>
              <a:t>For me, it’s not about you have to have diversity, I don’t think we do, I don’t think that’s important in my opinion, I think what is important is we have the right people in the right places who can do the jobs</a:t>
            </a:r>
            <a:r>
              <a:rPr lang="en-GB" sz="2100" dirty="0">
                <a:solidFill>
                  <a:srgbClr val="FFC000"/>
                </a:solidFill>
                <a:effectLst/>
                <a:latin typeface="+mn-lt"/>
                <a:ea typeface="Calibri" panose="020F0502020204030204" pitchFamily="34" charset="0"/>
                <a:cs typeface="Times New Roman" panose="02020603050405020304" pitchFamily="18" charset="0"/>
              </a:rPr>
              <a:t>’ (White, Academy Manager)</a:t>
            </a:r>
          </a:p>
          <a:p>
            <a:pPr marR="331470" algn="l">
              <a:lnSpc>
                <a:spcPct val="110000"/>
              </a:lnSpc>
            </a:pPr>
            <a:endParaRPr lang="en-GB" sz="22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endParaRPr lang="en-GB" sz="3200" i="1"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3200" i="1"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r>
              <a:rPr lang="en-GB" sz="2200" i="1" dirty="0">
                <a:solidFill>
                  <a:srgbClr val="FFC000"/>
                </a:solidFill>
                <a:latin typeface="+mn-lt"/>
                <a:ea typeface="Calibri" panose="020F0502020204030204" pitchFamily="34" charset="0"/>
                <a:cs typeface="Times New Roman" panose="02020603050405020304" pitchFamily="18" charset="0"/>
              </a:rPr>
              <a:t>‘</a:t>
            </a:r>
            <a:r>
              <a:rPr lang="en-GB" sz="2100" i="1" dirty="0">
                <a:solidFill>
                  <a:srgbClr val="FFC000"/>
                </a:solidFill>
                <a:effectLst/>
                <a:latin typeface="+mn-lt"/>
                <a:ea typeface="Calibri" panose="020F0502020204030204" pitchFamily="34" charset="0"/>
                <a:cs typeface="Times New Roman" panose="02020603050405020304" pitchFamily="18" charset="0"/>
              </a:rPr>
              <a:t>A lot of this stuff, it’s not wilful, it’s not intended. Just lazy stuff, you know, about how they think black people are. You know, the other coaches, the sports science guys, analysis guys, whoever. Not everyone, not all the time. But it’s always there. Kind of small everyday stuff, just in conversation or interactions with certain people.</a:t>
            </a:r>
            <a:r>
              <a:rPr lang="en-GB" sz="2100" dirty="0">
                <a:solidFill>
                  <a:srgbClr val="FFC000"/>
                </a:solidFill>
                <a:effectLst/>
                <a:latin typeface="+mn-lt"/>
                <a:ea typeface="Calibri" panose="020F0502020204030204" pitchFamily="34" charset="0"/>
                <a:cs typeface="Times New Roman" panose="02020603050405020304" pitchFamily="18" charset="0"/>
              </a:rPr>
              <a:t>’ (Racialised Minority Coach) </a:t>
            </a:r>
          </a:p>
          <a:p>
            <a:pPr marR="331470" algn="l">
              <a:lnSpc>
                <a:spcPct val="110000"/>
              </a:lnSpc>
            </a:pPr>
            <a:endParaRPr lang="en-GB" sz="22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endParaRPr lang="en-GB" sz="26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endParaRPr lang="en-GB" sz="26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r>
              <a:rPr lang="en-GB" sz="2100" i="1" dirty="0">
                <a:solidFill>
                  <a:srgbClr val="FFC000"/>
                </a:solidFill>
                <a:effectLst/>
                <a:latin typeface="+mn-lt"/>
                <a:ea typeface="Calibri" panose="020F0502020204030204" pitchFamily="34" charset="0"/>
                <a:cs typeface="Times New Roman" panose="02020603050405020304" pitchFamily="18" charset="0"/>
              </a:rPr>
              <a:t>‘I go to coaching events and its full of academy people, coaches, phase leads, managers and so on, and they are surprised. They ‘double take’. You can see them asking themselves ‘should he be here, is he in the right place’. You get that feeling, by the way they look at you. It’s not blatant in your face, like in the past, but it’s still there. You still feel it’.</a:t>
            </a:r>
            <a:r>
              <a:rPr lang="en-GB" sz="2100" dirty="0">
                <a:solidFill>
                  <a:srgbClr val="FFC000"/>
                </a:solidFill>
                <a:effectLst/>
                <a:latin typeface="+mn-lt"/>
                <a:ea typeface="Calibri" panose="020F0502020204030204" pitchFamily="34" charset="0"/>
                <a:cs typeface="Times New Roman" panose="02020603050405020304" pitchFamily="18" charset="0"/>
              </a:rPr>
              <a:t> (Racialised Minority Academy Manager)</a:t>
            </a:r>
          </a:p>
          <a:p>
            <a:pPr marR="331470" algn="l">
              <a:lnSpc>
                <a:spcPct val="110000"/>
              </a:lnSpc>
            </a:pPr>
            <a:endParaRPr lang="en-GB"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700" dirty="0">
              <a:solidFill>
                <a:srgbClr val="002060"/>
              </a:solidFill>
              <a:effectLst/>
              <a:latin typeface="+mn-lt"/>
              <a:ea typeface="Times New Roman" panose="02020603050405020304" pitchFamily="18" charset="0"/>
            </a:endParaRPr>
          </a:p>
        </p:txBody>
      </p:sp>
    </p:spTree>
    <p:extLst>
      <p:ext uri="{BB962C8B-B14F-4D97-AF65-F5344CB8AC3E}">
        <p14:creationId xmlns:p14="http://schemas.microsoft.com/office/powerpoint/2010/main" val="53318880"/>
      </p:ext>
    </p:extLst>
  </p:cSld>
  <p:clrMapOvr>
    <a:overrideClrMapping bg1="dk1" tx1="lt1" bg2="dk2" tx2="lt2" accent1="accent1" accent2="accent2" accent3="accent3" accent4="accent4" accent5="accent5" accent6="accent6" hlink="hlink" folHlink="folHlink"/>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226503" y="285226"/>
            <a:ext cx="6459524" cy="6333688"/>
          </a:xfrm>
          <a:prstGeom prst="rect">
            <a:avLst/>
          </a:prstGeom>
        </p:spPr>
        <p:txBody>
          <a:bodyPr vert="horz" wrap="square"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2000" b="1" dirty="0">
                <a:latin typeface="+mn-lt"/>
                <a:ea typeface="Calibri" panose="020F0502020204030204" pitchFamily="34" charset="0"/>
              </a:rPr>
              <a:t>B. Club academies and racialised stereotypes  </a:t>
            </a:r>
          </a:p>
          <a:p>
            <a:pPr algn="l">
              <a:lnSpc>
                <a:spcPct val="100000"/>
              </a:lnSpc>
            </a:pPr>
            <a:endParaRPr lang="en-GB" sz="1800" b="1" dirty="0">
              <a:latin typeface="+mn-lt"/>
              <a:ea typeface="Calibri" panose="020F0502020204030204" pitchFamily="34" charset="0"/>
            </a:endParaRPr>
          </a:p>
          <a:p>
            <a:pPr algn="l">
              <a:lnSpc>
                <a:spcPct val="100000"/>
              </a:lnSpc>
            </a:pPr>
            <a:endParaRPr lang="en-GB" sz="1800" b="1" dirty="0">
              <a:latin typeface="+mn-lt"/>
              <a:ea typeface="Calibri" panose="020F0502020204030204" pitchFamily="34" charset="0"/>
            </a:endParaRPr>
          </a:p>
          <a:p>
            <a:pPr algn="l">
              <a:lnSpc>
                <a:spcPct val="100000"/>
              </a:lnSpc>
            </a:pPr>
            <a:r>
              <a:rPr lang="en-GB" sz="1900" dirty="0">
                <a:latin typeface="+mn-lt"/>
                <a:ea typeface="Calibri" panose="020F0502020204030204" pitchFamily="34" charset="0"/>
              </a:rPr>
              <a:t>Physical and cognitive </a:t>
            </a:r>
          </a:p>
          <a:p>
            <a:pPr algn="l">
              <a:lnSpc>
                <a:spcPct val="100000"/>
              </a:lnSpc>
            </a:pPr>
            <a:endParaRPr lang="en-GB" sz="1600" dirty="0">
              <a:solidFill>
                <a:srgbClr val="33CCFF"/>
              </a:solidFill>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400" dirty="0">
                <a:solidFill>
                  <a:srgbClr val="33CCFF"/>
                </a:solidFill>
                <a:latin typeface="+mn-lt"/>
                <a:ea typeface="Calibri" panose="020F0502020204030204" pitchFamily="34" charset="0"/>
              </a:rPr>
              <a:t>Black coaches: physical capital vs intellectual acumen</a:t>
            </a: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Behavioural and attitudinal </a:t>
            </a:r>
          </a:p>
          <a:p>
            <a:pPr algn="l">
              <a:lnSpc>
                <a:spcPct val="100000"/>
              </a:lnSpc>
            </a:pPr>
            <a:endParaRPr lang="en-GB" sz="1800"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400" dirty="0">
                <a:solidFill>
                  <a:srgbClr val="33CCFF"/>
                </a:solidFill>
                <a:latin typeface="+mn-lt"/>
                <a:ea typeface="Times New Roman" panose="02020603050405020304" pitchFamily="18" charset="0"/>
              </a:rPr>
              <a:t>Racialised minority coaches: ‘difficult’, ‘challenging’, ‘individualistic</a:t>
            </a:r>
            <a:r>
              <a:rPr lang="en-GB" sz="1600" dirty="0">
                <a:solidFill>
                  <a:srgbClr val="33CCFF"/>
                </a:solidFill>
                <a:latin typeface="+mn-lt"/>
                <a:ea typeface="Times New Roman" panose="02020603050405020304" pitchFamily="18" charset="0"/>
              </a:rPr>
              <a:t>’</a:t>
            </a: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algn="l">
              <a:lnSpc>
                <a:spcPct val="100000"/>
              </a:lnSpc>
            </a:pPr>
            <a:r>
              <a:rPr lang="en-GB" sz="1800" dirty="0">
                <a:latin typeface="+mn-lt"/>
                <a:ea typeface="Times New Roman" panose="02020603050405020304" pitchFamily="18" charset="0"/>
              </a:rPr>
              <a:t>Cultural and aspirational  </a:t>
            </a:r>
          </a:p>
          <a:p>
            <a:pPr algn="l">
              <a:lnSpc>
                <a:spcPct val="100000"/>
              </a:lnSpc>
            </a:pPr>
            <a:r>
              <a:rPr lang="en-GB" sz="1600" dirty="0">
                <a:solidFill>
                  <a:srgbClr val="33CCFF"/>
                </a:solidFill>
                <a:latin typeface="+mn-lt"/>
                <a:ea typeface="Times New Roman" panose="02020603050405020304" pitchFamily="18" charset="0"/>
              </a:rPr>
              <a:t> </a:t>
            </a:r>
          </a:p>
          <a:p>
            <a:pPr marL="285750" indent="-285750" algn="l">
              <a:lnSpc>
                <a:spcPct val="100000"/>
              </a:lnSpc>
              <a:buFont typeface="Wingdings" panose="05000000000000000000" pitchFamily="2" charset="2"/>
              <a:buChar char="Ø"/>
            </a:pPr>
            <a:r>
              <a:rPr lang="en-GB" sz="1400" dirty="0">
                <a:solidFill>
                  <a:srgbClr val="33CCFF"/>
                </a:solidFill>
                <a:latin typeface="+mn-lt"/>
                <a:ea typeface="Times New Roman" panose="02020603050405020304" pitchFamily="18" charset="0"/>
              </a:rPr>
              <a:t>South Asian coaches: lacking interest and inclination</a:t>
            </a: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algn="l">
              <a:lnSpc>
                <a:spcPct val="100000"/>
              </a:lnSpc>
            </a:pPr>
            <a:br>
              <a:rPr lang="en-GB" sz="1800" dirty="0">
                <a:latin typeface="+mn-lt"/>
                <a:ea typeface="Times New Roman" panose="02020603050405020304" pitchFamily="18" charset="0"/>
              </a:rPr>
            </a:br>
            <a:endParaRPr lang="en-GB" sz="18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6803472" y="285227"/>
            <a:ext cx="5285064" cy="6157518"/>
          </a:xfrm>
          <a:prstGeom prst="rect">
            <a:avLst/>
          </a:prstGeom>
          <a:solidFill>
            <a:schemeClr val="bg1">
              <a:lumMod val="75000"/>
              <a:lumOff val="25000"/>
            </a:schemeClr>
          </a:solidFill>
        </p:spPr>
        <p:txBody>
          <a:bodyPr vert="horz" wrap="square"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10000"/>
              </a:lnSpc>
            </a:pPr>
            <a:r>
              <a:rPr lang="en-CA" sz="2000" b="1" dirty="0">
                <a:solidFill>
                  <a:srgbClr val="FFC000"/>
                </a:solidFill>
                <a:effectLst/>
                <a:latin typeface="+mn-lt"/>
                <a:ea typeface="Arial" panose="020B0604020202020204" pitchFamily="34" charset="0"/>
              </a:rPr>
              <a:t>Interviewee narratives</a:t>
            </a:r>
          </a:p>
          <a:p>
            <a:pPr marR="331470" algn="l">
              <a:lnSpc>
                <a:spcPct val="110000"/>
              </a:lnSpc>
            </a:pPr>
            <a:endParaRPr lang="en-GB" sz="1500" i="1" dirty="0">
              <a:solidFill>
                <a:srgbClr val="FFC000"/>
              </a:solidFill>
              <a:latin typeface="Times New Roman" panose="02020603050405020304" pitchFamily="18" charset="0"/>
              <a:ea typeface="Arial" panose="020B0604020202020204" pitchFamily="34" charset="0"/>
              <a:cs typeface="Times New Roman" panose="02020603050405020304" pitchFamily="18" charset="0"/>
            </a:endParaRPr>
          </a:p>
          <a:p>
            <a:pPr marR="331470" algn="l">
              <a:lnSpc>
                <a:spcPct val="100000"/>
              </a:lnSpc>
            </a:pPr>
            <a:endParaRPr lang="en-GB" sz="1200" i="1" dirty="0">
              <a:solidFill>
                <a:srgbClr val="FFC000"/>
              </a:solidFill>
              <a:effectLst/>
              <a:latin typeface="Times New Roman" panose="02020603050405020304" pitchFamily="18" charset="0"/>
              <a:ea typeface="Arial" panose="020B0604020202020204" pitchFamily="34" charset="0"/>
              <a:cs typeface="Times New Roman" panose="02020603050405020304" pitchFamily="18" charset="0"/>
            </a:endParaRPr>
          </a:p>
          <a:p>
            <a:pPr marR="331470" algn="l">
              <a:lnSpc>
                <a:spcPct val="100000"/>
              </a:lnSpc>
            </a:pPr>
            <a:r>
              <a:rPr lang="en-GB" sz="1400" i="1" dirty="0">
                <a:solidFill>
                  <a:srgbClr val="FFC000"/>
                </a:solidFill>
                <a:effectLst/>
                <a:latin typeface="Times New Roman" panose="02020603050405020304" pitchFamily="18" charset="0"/>
                <a:ea typeface="Arial" panose="020B0604020202020204" pitchFamily="34" charset="0"/>
                <a:cs typeface="Times New Roman" panose="02020603050405020304" pitchFamily="18" charset="0"/>
              </a:rPr>
              <a:t>‘</a:t>
            </a:r>
            <a:r>
              <a:rPr lang="en-GB" sz="1500" i="1" dirty="0">
                <a:solidFill>
                  <a:srgbClr val="FFC000"/>
                </a:solidFill>
                <a:effectLst/>
                <a:latin typeface="+mn-lt"/>
                <a:ea typeface="Arial" panose="020B0604020202020204" pitchFamily="34" charset="0"/>
                <a:cs typeface="Times New Roman" panose="02020603050405020304" pitchFamily="18" charset="0"/>
              </a:rPr>
              <a:t>When it comes to intelligence or ability, sometimes the fact that you’re a good footballer, people just look at that, ‘yeah, you can play football but you’re not going to be a good coach’. Like it might not be said to your face but like that’s what’s perceived. A culture of you’re not as intelligent as us mate. You’re not quite as worthy’. </a:t>
            </a:r>
            <a:r>
              <a:rPr lang="en-GB" sz="1500" dirty="0">
                <a:solidFill>
                  <a:srgbClr val="FFC000"/>
                </a:solidFill>
                <a:effectLst/>
                <a:latin typeface="+mn-lt"/>
                <a:ea typeface="Arial" panose="020B0604020202020204" pitchFamily="34" charset="0"/>
                <a:cs typeface="Times New Roman" panose="02020603050405020304" pitchFamily="18" charset="0"/>
              </a:rPr>
              <a:t>(Racialised Minority Coach)</a:t>
            </a:r>
          </a:p>
          <a:p>
            <a:pPr marR="331470" algn="l">
              <a:lnSpc>
                <a:spcPct val="100000"/>
              </a:lnSpc>
            </a:pPr>
            <a:endParaRPr lang="en-GB" sz="18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00000"/>
              </a:lnSpc>
            </a:pPr>
            <a:endParaRPr lang="en-GB" sz="8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00000"/>
              </a:lnSpc>
            </a:pPr>
            <a:endParaRPr lang="en-GB" sz="16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00000"/>
              </a:lnSpc>
            </a:pPr>
            <a:r>
              <a:rPr lang="en-GB" sz="1500" i="1" dirty="0">
                <a:solidFill>
                  <a:srgbClr val="FFC000"/>
                </a:solidFill>
                <a:effectLst/>
                <a:latin typeface="+mn-lt"/>
                <a:ea typeface="Calibri" panose="020F0502020204030204" pitchFamily="34" charset="0"/>
                <a:cs typeface="Times New Roman" panose="02020603050405020304" pitchFamily="18" charset="0"/>
              </a:rPr>
              <a:t>‘100% there’s stereotypes. Too laid back, sometimes maybe too aggressive, maybe not what they want at that club’ </a:t>
            </a:r>
            <a:r>
              <a:rPr lang="en-GB" sz="1500" dirty="0">
                <a:solidFill>
                  <a:srgbClr val="FFC000"/>
                </a:solidFill>
                <a:effectLst/>
                <a:latin typeface="+mn-lt"/>
                <a:ea typeface="Calibri" panose="020F0502020204030204" pitchFamily="34" charset="0"/>
                <a:cs typeface="Times New Roman" panose="02020603050405020304" pitchFamily="18" charset="0"/>
              </a:rPr>
              <a:t>(Racialised Minority Coach)</a:t>
            </a:r>
          </a:p>
          <a:p>
            <a:pPr marR="331470" algn="l">
              <a:lnSpc>
                <a:spcPct val="100000"/>
              </a:lnSpc>
            </a:pPr>
            <a:endParaRPr lang="en-GB" sz="15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00000"/>
              </a:lnSpc>
            </a:pPr>
            <a:endParaRPr lang="en-GB" sz="1500" dirty="0">
              <a:solidFill>
                <a:srgbClr val="FFC000"/>
              </a:solidFill>
              <a:latin typeface="+mn-lt"/>
              <a:ea typeface="Calibri" panose="020F0502020204030204" pitchFamily="34" charset="0"/>
              <a:cs typeface="Times New Roman" panose="02020603050405020304" pitchFamily="18" charset="0"/>
            </a:endParaRPr>
          </a:p>
          <a:p>
            <a:pPr marR="331470" algn="l">
              <a:lnSpc>
                <a:spcPct val="100000"/>
              </a:lnSpc>
            </a:pPr>
            <a:endParaRPr lang="en-GB" sz="1500" dirty="0">
              <a:solidFill>
                <a:srgbClr val="FFC000"/>
              </a:solidFill>
              <a:latin typeface="+mn-lt"/>
              <a:ea typeface="Calibri" panose="020F0502020204030204" pitchFamily="34" charset="0"/>
              <a:cs typeface="Times New Roman" panose="02020603050405020304" pitchFamily="18" charset="0"/>
            </a:endParaRPr>
          </a:p>
          <a:p>
            <a:pPr marR="331470" algn="l">
              <a:lnSpc>
                <a:spcPct val="100000"/>
              </a:lnSpc>
            </a:pPr>
            <a:endParaRPr lang="en-GB" sz="28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00000"/>
              </a:lnSpc>
            </a:pPr>
            <a:r>
              <a:rPr lang="en-GB" sz="1500" i="1" dirty="0">
                <a:solidFill>
                  <a:srgbClr val="FFC000"/>
                </a:solidFill>
                <a:effectLst/>
                <a:latin typeface="+mn-lt"/>
                <a:ea typeface="Calibri" panose="020F0502020204030204" pitchFamily="34" charset="0"/>
                <a:cs typeface="Times New Roman" panose="02020603050405020304" pitchFamily="18" charset="0"/>
              </a:rPr>
              <a:t>‘I guess why maybe other ethnicities aren’t represented is probably around culture… football’s not their main sport, they might find other hobbies and they don’t want to follow it through’ </a:t>
            </a:r>
            <a:r>
              <a:rPr lang="en-GB" sz="1500" dirty="0">
                <a:solidFill>
                  <a:srgbClr val="FFC000"/>
                </a:solidFill>
                <a:effectLst/>
                <a:latin typeface="+mn-lt"/>
                <a:ea typeface="Calibri" panose="020F0502020204030204" pitchFamily="34" charset="0"/>
                <a:cs typeface="Times New Roman" panose="02020603050405020304" pitchFamily="18" charset="0"/>
              </a:rPr>
              <a:t>(Racialised Minority Academy Manager)</a:t>
            </a:r>
            <a:r>
              <a:rPr lang="en-GB" sz="1500" i="1" dirty="0">
                <a:solidFill>
                  <a:srgbClr val="FFC000"/>
                </a:solidFill>
                <a:effectLst/>
                <a:latin typeface="+mn-lt"/>
                <a:ea typeface="Calibri" panose="020F0502020204030204" pitchFamily="34" charset="0"/>
                <a:cs typeface="Times New Roman" panose="02020603050405020304" pitchFamily="18" charset="0"/>
              </a:rPr>
              <a:t> </a:t>
            </a:r>
            <a:endParaRPr lang="en-GB" sz="15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29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22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endParaRPr lang="en-GB"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700" dirty="0">
              <a:solidFill>
                <a:srgbClr val="FFC000"/>
              </a:solidFill>
              <a:effectLst/>
              <a:latin typeface="+mn-lt"/>
              <a:ea typeface="Times New Roman" panose="02020603050405020304" pitchFamily="18" charset="0"/>
            </a:endParaRPr>
          </a:p>
        </p:txBody>
      </p:sp>
    </p:spTree>
    <p:extLst>
      <p:ext uri="{BB962C8B-B14F-4D97-AF65-F5344CB8AC3E}">
        <p14:creationId xmlns:p14="http://schemas.microsoft.com/office/powerpoint/2010/main" val="1537514869"/>
      </p:ext>
    </p:extLst>
  </p:cSld>
  <p:clrMapOvr>
    <a:overrideClrMapping bg1="dk1" tx1="lt1" bg2="dk2" tx2="lt2" accent1="accent1" accent2="accent2" accent3="accent3" accent4="accent4" accent5="accent5" accent6="accent6" hlink="hlink" folHlink="folHlink"/>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268449" y="285226"/>
            <a:ext cx="6560190" cy="6333688"/>
          </a:xfrm>
          <a:prstGeom prst="rect">
            <a:avLst/>
          </a:prstGeom>
        </p:spPr>
        <p:txBody>
          <a:bodyPr vert="horz" wrap="square"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2000" b="1" dirty="0">
                <a:latin typeface="+mn-lt"/>
                <a:ea typeface="Calibri" panose="020F0502020204030204" pitchFamily="34" charset="0"/>
              </a:rPr>
              <a:t>C. Club academies and racialised assessment</a:t>
            </a:r>
          </a:p>
          <a:p>
            <a:pPr algn="l">
              <a:lnSpc>
                <a:spcPct val="100000"/>
              </a:lnSpc>
            </a:pPr>
            <a:endParaRPr lang="en-GB" sz="1800" b="1" dirty="0">
              <a:latin typeface="+mn-lt"/>
              <a:ea typeface="Calibri" panose="020F0502020204030204" pitchFamily="34" charset="0"/>
            </a:endParaRPr>
          </a:p>
          <a:p>
            <a:pPr algn="l">
              <a:lnSpc>
                <a:spcPct val="100000"/>
              </a:lnSpc>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Racialised evaluation of skills and abilities </a:t>
            </a:r>
          </a:p>
          <a:p>
            <a:pPr algn="l">
              <a:lnSpc>
                <a:spcPct val="100000"/>
              </a:lnSpc>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Calibri" panose="020F0502020204030204" pitchFamily="34" charset="0"/>
              </a:rPr>
              <a:t>Adversely conceptualised re: perceived ethnic and cultural traits </a:t>
            </a: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Racialised evaluation and institutional closure  </a:t>
            </a:r>
          </a:p>
          <a:p>
            <a:pPr algn="l">
              <a:lnSpc>
                <a:spcPct val="100000"/>
              </a:lnSpc>
            </a:pPr>
            <a:endParaRPr lang="en-GB" sz="1800"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Exclusion of applicants with ‘Non-English’ sounding names </a:t>
            </a: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latin typeface="+mn-lt"/>
              <a:ea typeface="Times New Roman" panose="02020603050405020304" pitchFamily="18" charset="0"/>
            </a:endParaRPr>
          </a:p>
          <a:p>
            <a:pPr algn="l">
              <a:lnSpc>
                <a:spcPct val="100000"/>
              </a:lnSpc>
            </a:pPr>
            <a:r>
              <a:rPr lang="en-GB" sz="1800" dirty="0">
                <a:latin typeface="+mn-lt"/>
                <a:ea typeface="Times New Roman" panose="02020603050405020304" pitchFamily="18" charset="0"/>
              </a:rPr>
              <a:t>Racialised minority coaches as pedagogical/intercultural ‘resource’</a:t>
            </a:r>
          </a:p>
          <a:p>
            <a:pPr algn="l">
              <a:lnSpc>
                <a:spcPct val="100000"/>
              </a:lnSpc>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Diversified cultural capacities vs racialised framing/othering </a:t>
            </a:r>
          </a:p>
          <a:p>
            <a:pPr marL="285750" indent="-285750" algn="l">
              <a:lnSpc>
                <a:spcPct val="110000"/>
              </a:lnSpc>
              <a:buFont typeface="Wingdings" panose="05000000000000000000" pitchFamily="2" charset="2"/>
              <a:buChar char="Ø"/>
            </a:pPr>
            <a:endParaRPr lang="en-GB" sz="1900" dirty="0">
              <a:solidFill>
                <a:srgbClr val="33CCFF"/>
              </a:solidFill>
              <a:latin typeface="+mn-lt"/>
              <a:ea typeface="Times New Roman" panose="02020603050405020304" pitchFamily="18" charset="0"/>
            </a:endParaRPr>
          </a:p>
          <a:p>
            <a:pPr marL="285750" indent="-285750" algn="l">
              <a:lnSpc>
                <a:spcPct val="110000"/>
              </a:lnSpc>
              <a:buFont typeface="Wingdings" panose="05000000000000000000" pitchFamily="2" charset="2"/>
              <a:buChar char="Ø"/>
            </a:pPr>
            <a:endParaRPr lang="en-GB" sz="1900" dirty="0">
              <a:solidFill>
                <a:srgbClr val="33CCFF"/>
              </a:solidFill>
              <a:latin typeface="+mn-lt"/>
              <a:ea typeface="Times New Roman" panose="02020603050405020304" pitchFamily="18" charset="0"/>
            </a:endParaRPr>
          </a:p>
          <a:p>
            <a:pPr marL="285750" indent="-285750" algn="l">
              <a:lnSpc>
                <a:spcPct val="110000"/>
              </a:lnSpc>
              <a:buFont typeface="Wingdings" panose="05000000000000000000" pitchFamily="2" charset="2"/>
              <a:buChar char="Ø"/>
            </a:pPr>
            <a:endParaRPr lang="en-GB" sz="1900" dirty="0">
              <a:solidFill>
                <a:srgbClr val="33CCFF"/>
              </a:solidFill>
              <a:latin typeface="+mn-lt"/>
              <a:ea typeface="Times New Roman" panose="02020603050405020304" pitchFamily="18" charset="0"/>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6828638" y="285226"/>
            <a:ext cx="5293951" cy="6206110"/>
          </a:xfrm>
          <a:prstGeom prst="rect">
            <a:avLst/>
          </a:prstGeom>
          <a:solidFill>
            <a:schemeClr val="bg1">
              <a:lumMod val="75000"/>
              <a:lumOff val="25000"/>
            </a:schemeClr>
          </a:solidFill>
        </p:spPr>
        <p:txBody>
          <a:bodyPr vert="horz" wrap="square" lIns="91440" tIns="45720" rIns="91440" bIns="45720" rtlCol="0" anchor="t">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20000"/>
              </a:lnSpc>
            </a:pPr>
            <a:r>
              <a:rPr lang="en-CA" sz="2900" b="1" dirty="0">
                <a:solidFill>
                  <a:srgbClr val="FFC000"/>
                </a:solidFill>
                <a:effectLst/>
                <a:latin typeface="+mn-lt"/>
                <a:ea typeface="Arial" panose="020B0604020202020204" pitchFamily="34" charset="0"/>
              </a:rPr>
              <a:t>Interviewee narratives</a:t>
            </a:r>
          </a:p>
          <a:p>
            <a:pPr marR="331470" algn="l">
              <a:lnSpc>
                <a:spcPct val="120000"/>
              </a:lnSpc>
            </a:pPr>
            <a:endParaRPr lang="en-CA" sz="2200" i="1" dirty="0">
              <a:solidFill>
                <a:srgbClr val="FFC000"/>
              </a:solidFill>
              <a:latin typeface="+mn-lt"/>
              <a:ea typeface="Arial" panose="020B0604020202020204" pitchFamily="34" charset="0"/>
            </a:endParaRPr>
          </a:p>
          <a:p>
            <a:pPr marR="331470" algn="l">
              <a:lnSpc>
                <a:spcPct val="120000"/>
              </a:lnSpc>
            </a:pPr>
            <a:r>
              <a:rPr lang="en-GB" sz="2200" i="1" dirty="0">
                <a:solidFill>
                  <a:srgbClr val="FFC000"/>
                </a:solidFill>
                <a:effectLst/>
                <a:latin typeface="+mn-lt"/>
                <a:ea typeface="Times New Roman" panose="02020603050405020304" pitchFamily="18" charset="0"/>
                <a:cs typeface="Times New Roman" panose="02020603050405020304" pitchFamily="18" charset="0"/>
              </a:rPr>
              <a:t>‘When someone looks at me for the first time, they might not necessarily think that I’m a nice person. I’ve got dreadlocks, I’ve got gold teeth, my face is kind of hard looking at times, if I’m not smiling…. But then if someone spoke to me, they’d realise, ‘oh this guy’s actually a good guy, he loves football, he’s dedicated about football, football’s his life’. If you spoke to me, they will realise that ‘this guy’s really passionate, he’s the kind of guy I want’ </a:t>
            </a:r>
            <a:r>
              <a:rPr lang="en-GB" sz="2200" dirty="0">
                <a:solidFill>
                  <a:srgbClr val="FFC000"/>
                </a:solidFill>
                <a:effectLst/>
                <a:latin typeface="+mn-lt"/>
                <a:ea typeface="Times New Roman" panose="02020603050405020304" pitchFamily="18" charset="0"/>
                <a:cs typeface="Times New Roman" panose="02020603050405020304" pitchFamily="18" charset="0"/>
              </a:rPr>
              <a:t>(Racialised Minority Coach)</a:t>
            </a:r>
            <a:r>
              <a:rPr lang="en-GB" sz="2200" i="1" dirty="0">
                <a:solidFill>
                  <a:srgbClr val="FFC000"/>
                </a:solidFill>
                <a:effectLst/>
                <a:latin typeface="+mn-lt"/>
                <a:ea typeface="Times New Roman" panose="02020603050405020304" pitchFamily="18" charset="0"/>
                <a:cs typeface="Times New Roman" panose="02020603050405020304" pitchFamily="18" charset="0"/>
              </a:rPr>
              <a:t> </a:t>
            </a:r>
          </a:p>
          <a:p>
            <a:pPr marR="331470" algn="l">
              <a:lnSpc>
                <a:spcPct val="120000"/>
              </a:lnSpc>
            </a:pPr>
            <a:endParaRPr lang="en-GB" sz="2200" dirty="0">
              <a:solidFill>
                <a:srgbClr val="FFC000"/>
              </a:solidFill>
              <a:latin typeface="+mn-lt"/>
              <a:ea typeface="Calibri" panose="020F0502020204030204" pitchFamily="34" charset="0"/>
              <a:cs typeface="Times New Roman" panose="02020603050405020304" pitchFamily="18" charset="0"/>
            </a:endParaRPr>
          </a:p>
          <a:p>
            <a:pPr marR="331470" algn="l">
              <a:lnSpc>
                <a:spcPct val="120000"/>
              </a:lnSpc>
            </a:pPr>
            <a:endParaRPr lang="en-GB" sz="11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20000"/>
              </a:lnSpc>
            </a:pPr>
            <a:r>
              <a:rPr lang="en-GB" sz="2200" i="1" dirty="0">
                <a:solidFill>
                  <a:srgbClr val="FFC000"/>
                </a:solidFill>
                <a:effectLst/>
                <a:latin typeface="+mn-lt"/>
                <a:ea typeface="Calibri" panose="020F0502020204030204" pitchFamily="34" charset="0"/>
                <a:cs typeface="Times New Roman" panose="02020603050405020304" pitchFamily="18" charset="0"/>
              </a:rPr>
              <a:t>They’ll see a name, whether it’s an Asian name or an African name, the person going through the CV…..and they might be put off by certain names because they’re not used to it and people are scared of what they don’t know and what they’re not used to’ </a:t>
            </a:r>
            <a:r>
              <a:rPr lang="en-GB" sz="2200" dirty="0">
                <a:solidFill>
                  <a:srgbClr val="FFC000"/>
                </a:solidFill>
                <a:effectLst/>
                <a:latin typeface="+mn-lt"/>
                <a:ea typeface="Calibri" panose="020F0502020204030204" pitchFamily="34" charset="0"/>
                <a:cs typeface="Times New Roman" panose="02020603050405020304" pitchFamily="18" charset="0"/>
              </a:rPr>
              <a:t>(Racialised Minority Coach)</a:t>
            </a:r>
          </a:p>
          <a:p>
            <a:pPr marR="331470" algn="l">
              <a:lnSpc>
                <a:spcPct val="120000"/>
              </a:lnSpc>
            </a:pPr>
            <a:endParaRPr lang="en-GB" sz="22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20000"/>
              </a:lnSpc>
            </a:pPr>
            <a:endParaRPr lang="en-GB" sz="22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20000"/>
              </a:lnSpc>
            </a:pPr>
            <a:r>
              <a:rPr lang="en-GB" sz="2200" i="1" dirty="0">
                <a:solidFill>
                  <a:srgbClr val="FFC000"/>
                </a:solidFill>
                <a:effectLst/>
                <a:latin typeface="+mn-lt"/>
                <a:ea typeface="Calibri" panose="020F0502020204030204" pitchFamily="34" charset="0"/>
                <a:cs typeface="Times New Roman" panose="02020603050405020304" pitchFamily="18" charset="0"/>
              </a:rPr>
              <a:t>‘It’s fantastic if we can get a real mix because for example a black coach from inner-city [location] may have had some different experiences that he can share with us as staff that can help us get better and better understand the kind of black inner-city areas of [location]. It broadens our horizons and allows us to have more options and more capabilities</a:t>
            </a:r>
            <a:r>
              <a:rPr lang="en-GB" sz="2200" dirty="0">
                <a:solidFill>
                  <a:srgbClr val="FFC000"/>
                </a:solidFill>
                <a:effectLst/>
                <a:latin typeface="+mn-lt"/>
                <a:ea typeface="Calibri" panose="020F0502020204030204" pitchFamily="34" charset="0"/>
                <a:cs typeface="Times New Roman" panose="02020603050405020304" pitchFamily="18" charset="0"/>
              </a:rPr>
              <a:t>” (White Academy Manager)</a:t>
            </a:r>
          </a:p>
          <a:p>
            <a:pPr marR="331470" algn="l">
              <a:lnSpc>
                <a:spcPct val="110000"/>
              </a:lnSpc>
            </a:pPr>
            <a:endParaRPr lang="en-GB"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29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700" dirty="0">
              <a:solidFill>
                <a:srgbClr val="FFC000"/>
              </a:solidFill>
              <a:effectLst/>
              <a:latin typeface="+mn-lt"/>
              <a:ea typeface="Times New Roman" panose="02020603050405020304" pitchFamily="18" charset="0"/>
            </a:endParaRPr>
          </a:p>
        </p:txBody>
      </p:sp>
    </p:spTree>
    <p:extLst>
      <p:ext uri="{BB962C8B-B14F-4D97-AF65-F5344CB8AC3E}">
        <p14:creationId xmlns:p14="http://schemas.microsoft.com/office/powerpoint/2010/main" val="952204405"/>
      </p:ext>
    </p:extLst>
  </p:cSld>
  <p:clrMapOvr>
    <a:overrideClrMapping bg1="dk1" tx1="lt1" bg2="dk2" tx2="lt2" accent1="accent1" accent2="accent2" accent3="accent3" accent4="accent4" accent5="accent5" accent6="accent6" hlink="hlink" folHlink="folHlink"/>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218114" y="285226"/>
            <a:ext cx="6274966" cy="6333688"/>
          </a:xfrm>
          <a:prstGeom prst="rect">
            <a:avLst/>
          </a:prstGeom>
        </p:spPr>
        <p:txBody>
          <a:bodyPr vert="horz" wrap="square"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2000" b="1" dirty="0">
                <a:latin typeface="+mn-lt"/>
                <a:ea typeface="Calibri" panose="020F0502020204030204" pitchFamily="34" charset="0"/>
              </a:rPr>
              <a:t>D. Club academies and racialised outcomes</a:t>
            </a:r>
          </a:p>
          <a:p>
            <a:pPr algn="l">
              <a:lnSpc>
                <a:spcPct val="100000"/>
              </a:lnSpc>
            </a:pPr>
            <a:endParaRPr lang="en-GB" sz="1800" b="1" dirty="0">
              <a:latin typeface="+mn-lt"/>
              <a:ea typeface="Calibri" panose="020F0502020204030204" pitchFamily="34" charset="0"/>
            </a:endParaRPr>
          </a:p>
          <a:p>
            <a:pPr algn="l">
              <a:lnSpc>
                <a:spcPct val="100000"/>
              </a:lnSpc>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Limited opportunities and under-representation at academies </a:t>
            </a: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Calibri" panose="020F0502020204030204" pitchFamily="34" charset="0"/>
              </a:rPr>
              <a:t>Questioning ‘suitability’, ‘cultural fit’, ‘risk’, ‘uncertainty’</a:t>
            </a:r>
            <a:endParaRPr lang="en-GB" sz="16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800" dirty="0">
              <a:latin typeface="+mn-lt"/>
              <a:ea typeface="Times New Roman" panose="02020603050405020304" pitchFamily="18" charset="0"/>
            </a:endParaRPr>
          </a:p>
          <a:p>
            <a:pPr algn="l">
              <a:lnSpc>
                <a:spcPct val="100000"/>
              </a:lnSpc>
            </a:pPr>
            <a:r>
              <a:rPr lang="en-GB" sz="1800" dirty="0">
                <a:latin typeface="+mn-lt"/>
                <a:ea typeface="Times New Roman" panose="02020603050405020304" pitchFamily="18" charset="0"/>
              </a:rPr>
              <a:t>Racially differentiated career pathways at academies </a:t>
            </a:r>
          </a:p>
          <a:p>
            <a:pPr algn="l">
              <a:lnSpc>
                <a:spcPct val="100000"/>
              </a:lnSpc>
            </a:pPr>
            <a:endParaRPr lang="en-GB" sz="1800" dirty="0">
              <a:latin typeface="+mn-lt"/>
              <a:ea typeface="Times New Roman" panose="02020603050405020304" pitchFamily="18"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Uneven occupational distribution in low level positions </a:t>
            </a:r>
          </a:p>
          <a:p>
            <a:pPr algn="l">
              <a:lnSpc>
                <a:spcPct val="100000"/>
              </a:lnSpc>
            </a:pPr>
            <a:endParaRPr lang="en-GB" sz="1800" dirty="0">
              <a:latin typeface="+mn-lt"/>
              <a:ea typeface="Times New Roman" panose="02020603050405020304" pitchFamily="18" charset="0"/>
            </a:endParaRPr>
          </a:p>
          <a:p>
            <a:pPr algn="l">
              <a:lnSpc>
                <a:spcPct val="100000"/>
              </a:lnSpc>
            </a:pPr>
            <a:endParaRPr lang="en-GB" sz="1800" dirty="0">
              <a:latin typeface="+mn-lt"/>
              <a:ea typeface="Times New Roman" panose="02020603050405020304" pitchFamily="18" charset="0"/>
            </a:endParaRPr>
          </a:p>
          <a:p>
            <a:pPr algn="l">
              <a:lnSpc>
                <a:spcPct val="100000"/>
              </a:lnSpc>
            </a:pPr>
            <a:endParaRPr lang="en-GB" sz="1800" dirty="0">
              <a:latin typeface="+mn-lt"/>
              <a:ea typeface="Times New Roman" panose="02020603050405020304" pitchFamily="18" charset="0"/>
            </a:endParaRPr>
          </a:p>
          <a:p>
            <a:pPr algn="l">
              <a:lnSpc>
                <a:spcPct val="100000"/>
              </a:lnSpc>
            </a:pPr>
            <a:endParaRPr lang="en-GB" sz="1800" dirty="0">
              <a:latin typeface="+mn-lt"/>
              <a:ea typeface="Times New Roman" panose="02020603050405020304" pitchFamily="18" charset="0"/>
            </a:endParaRPr>
          </a:p>
          <a:p>
            <a:pPr algn="l">
              <a:lnSpc>
                <a:spcPct val="100000"/>
              </a:lnSpc>
            </a:pPr>
            <a:r>
              <a:rPr lang="en-GB" sz="1800" dirty="0">
                <a:latin typeface="+mn-lt"/>
                <a:ea typeface="Times New Roman" panose="02020603050405020304" pitchFamily="18" charset="0"/>
              </a:rPr>
              <a:t>Racialised stacking reproduced in coaching tiers of academies </a:t>
            </a:r>
          </a:p>
          <a:p>
            <a:pPr algn="l">
              <a:lnSpc>
                <a:spcPct val="100000"/>
              </a:lnSpc>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Underscored by racialised ideologies, discourses, and practices </a:t>
            </a: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6719582" y="285226"/>
            <a:ext cx="5403008" cy="6206110"/>
          </a:xfrm>
          <a:prstGeom prst="rect">
            <a:avLst/>
          </a:prstGeom>
          <a:solidFill>
            <a:schemeClr val="bg1">
              <a:lumMod val="75000"/>
              <a:lumOff val="25000"/>
            </a:schemeClr>
          </a:solidFill>
        </p:spPr>
        <p:txBody>
          <a:bodyPr vert="horz" wrap="square" lIns="91440" tIns="45720" rIns="91440" bIns="45720" rtlCol="0" anchor="t">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10000"/>
              </a:lnSpc>
            </a:pPr>
            <a:r>
              <a:rPr lang="en-CA" sz="2200" b="1" dirty="0">
                <a:solidFill>
                  <a:srgbClr val="FFC000"/>
                </a:solidFill>
                <a:effectLst/>
                <a:latin typeface="+mn-lt"/>
                <a:ea typeface="Arial" panose="020B0604020202020204" pitchFamily="34" charset="0"/>
              </a:rPr>
              <a:t>Interviewee narratives</a:t>
            </a:r>
          </a:p>
          <a:p>
            <a:pPr marR="331470" algn="l">
              <a:lnSpc>
                <a:spcPct val="110000"/>
              </a:lnSpc>
            </a:pPr>
            <a:endParaRPr lang="en-CA" sz="1600" i="1" dirty="0">
              <a:solidFill>
                <a:srgbClr val="FFC000"/>
              </a:solidFill>
              <a:latin typeface="+mn-lt"/>
              <a:ea typeface="Arial" panose="020B0604020202020204" pitchFamily="34" charset="0"/>
            </a:endParaRPr>
          </a:p>
          <a:p>
            <a:pPr marR="331470" algn="l">
              <a:lnSpc>
                <a:spcPct val="110000"/>
              </a:lnSpc>
            </a:pPr>
            <a:endParaRPr lang="en-CA" sz="1700" i="1" dirty="0">
              <a:solidFill>
                <a:srgbClr val="FFC000"/>
              </a:solidFill>
              <a:latin typeface="+mn-lt"/>
              <a:ea typeface="Arial" panose="020B0604020202020204" pitchFamily="34" charset="0"/>
            </a:endParaRPr>
          </a:p>
          <a:p>
            <a:pPr marR="331470" algn="l">
              <a:lnSpc>
                <a:spcPct val="110000"/>
              </a:lnSpc>
            </a:pPr>
            <a:r>
              <a:rPr lang="en-GB" sz="1500" i="1" dirty="0">
                <a:solidFill>
                  <a:srgbClr val="FFC000"/>
                </a:solidFill>
                <a:effectLst/>
                <a:latin typeface="+mn-lt"/>
                <a:ea typeface="Times New Roman" panose="02020603050405020304" pitchFamily="18" charset="0"/>
                <a:cs typeface="Times New Roman" panose="02020603050405020304" pitchFamily="18" charset="0"/>
              </a:rPr>
              <a:t>‘</a:t>
            </a:r>
            <a:r>
              <a:rPr lang="en-GB" sz="1600" i="1" dirty="0">
                <a:solidFill>
                  <a:srgbClr val="FFC000"/>
                </a:solidFill>
                <a:effectLst/>
                <a:latin typeface="+mn-lt"/>
                <a:ea typeface="Calibri" panose="020F0502020204030204" pitchFamily="34" charset="0"/>
                <a:cs typeface="Times New Roman" panose="02020603050405020304" pitchFamily="18" charset="0"/>
              </a:rPr>
              <a:t>It means they’re not giving opportunities to the potential right candidate because they have these stereotypical views that a Black and Ethnic Minority individual hasn’t got the skillsets to man manage a group of people’ </a:t>
            </a:r>
            <a:r>
              <a:rPr lang="en-GB" sz="1600" dirty="0">
                <a:solidFill>
                  <a:srgbClr val="FFC000"/>
                </a:solidFill>
                <a:effectLst/>
                <a:latin typeface="+mn-lt"/>
                <a:ea typeface="Calibri" panose="020F0502020204030204" pitchFamily="34" charset="0"/>
                <a:cs typeface="Times New Roman" panose="02020603050405020304" pitchFamily="18" charset="0"/>
              </a:rPr>
              <a:t>(Racialised Minority Coach)</a:t>
            </a:r>
          </a:p>
          <a:p>
            <a:pPr marR="331470" algn="l">
              <a:lnSpc>
                <a:spcPct val="110000"/>
              </a:lnSpc>
            </a:pPr>
            <a:endParaRPr lang="en-GB" sz="16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endParaRPr lang="en-GB" sz="16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r>
              <a:rPr lang="en-GB" sz="1600" dirty="0">
                <a:solidFill>
                  <a:srgbClr val="FFC000"/>
                </a:solidFill>
                <a:effectLst/>
                <a:latin typeface="+mn-lt"/>
                <a:ea typeface="Calibri" panose="020F0502020204030204" pitchFamily="34" charset="0"/>
                <a:cs typeface="Times New Roman" panose="02020603050405020304" pitchFamily="18" charset="0"/>
              </a:rPr>
              <a:t>‘</a:t>
            </a:r>
            <a:r>
              <a:rPr lang="en-GB" sz="1600" i="1" dirty="0">
                <a:solidFill>
                  <a:srgbClr val="FFC000"/>
                </a:solidFill>
                <a:effectLst/>
                <a:latin typeface="+mn-lt"/>
                <a:ea typeface="Calibri" panose="020F0502020204030204" pitchFamily="34" charset="0"/>
                <a:cs typeface="Times New Roman" panose="02020603050405020304" pitchFamily="18" charset="0"/>
              </a:rPr>
              <a:t>I’ve worked at three academies now, at [Club 1, Club 2, Club 3], all in the West Midlands, and what you see is loads of black coaches coming in and coaching….. Especially with the younger kids. But as you go up the age ranges, through the phases, there’s less and less. The balance tips the other way, it goes the other way. There’s less black coaches the further you go up’</a:t>
            </a:r>
            <a:r>
              <a:rPr lang="en-GB" sz="1600" dirty="0">
                <a:solidFill>
                  <a:srgbClr val="FFC000"/>
                </a:solidFill>
                <a:effectLst/>
                <a:latin typeface="+mn-lt"/>
                <a:ea typeface="Calibri" panose="020F0502020204030204" pitchFamily="34" charset="0"/>
                <a:cs typeface="Times New Roman" panose="02020603050405020304" pitchFamily="18" charset="0"/>
              </a:rPr>
              <a:t> (Racialised Minority Coach)</a:t>
            </a:r>
          </a:p>
          <a:p>
            <a:pPr marR="331470" algn="l">
              <a:lnSpc>
                <a:spcPct val="110000"/>
              </a:lnSpc>
            </a:pPr>
            <a:endParaRPr lang="en-GB" sz="16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16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r>
              <a:rPr lang="en-GB" sz="1600" i="1" dirty="0">
                <a:solidFill>
                  <a:srgbClr val="FFC000"/>
                </a:solidFill>
                <a:effectLst/>
                <a:latin typeface="+mn-lt"/>
                <a:ea typeface="Calibri" panose="020F0502020204030204" pitchFamily="34" charset="0"/>
                <a:cs typeface="Times New Roman" panose="02020603050405020304" pitchFamily="18" charset="0"/>
              </a:rPr>
              <a:t>‘I remember a phenomenon called racial stacking. It’s changing now in football at the playing level. But I think amongst coaches it’s not changing yet. Twenty years ago, I don’t think it was believed that coaches could be Black just because of that kind of ‘they’re physical not cognitive’ messaging. I think it’s starting to change now but that’s still behind compared to the racial stacking in terms of playing’ </a:t>
            </a:r>
            <a:r>
              <a:rPr lang="en-GB" sz="1600" dirty="0">
                <a:solidFill>
                  <a:srgbClr val="FFC000"/>
                </a:solidFill>
                <a:effectLst/>
                <a:latin typeface="+mn-lt"/>
                <a:ea typeface="Calibri" panose="020F0502020204030204" pitchFamily="34" charset="0"/>
                <a:cs typeface="Times New Roman" panose="02020603050405020304" pitchFamily="18" charset="0"/>
              </a:rPr>
              <a:t>(Racialised Minority Coach)</a:t>
            </a:r>
          </a:p>
          <a:p>
            <a:pPr marR="331470" algn="l">
              <a:lnSpc>
                <a:spcPct val="110000"/>
              </a:lnSpc>
            </a:pPr>
            <a:endParaRPr lang="en-GB"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29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700" dirty="0">
              <a:solidFill>
                <a:srgbClr val="FFC000"/>
              </a:solidFill>
              <a:effectLst/>
              <a:latin typeface="+mn-lt"/>
              <a:ea typeface="Times New Roman" panose="02020603050405020304" pitchFamily="18" charset="0"/>
            </a:endParaRPr>
          </a:p>
        </p:txBody>
      </p:sp>
    </p:spTree>
    <p:extLst>
      <p:ext uri="{BB962C8B-B14F-4D97-AF65-F5344CB8AC3E}">
        <p14:creationId xmlns:p14="http://schemas.microsoft.com/office/powerpoint/2010/main" val="932055032"/>
      </p:ext>
    </p:extLst>
  </p:cSld>
  <p:clrMapOvr>
    <a:overrideClrMapping bg1="dk1" tx1="lt1" bg2="dk2" tx2="lt2" accent1="accent1" accent2="accent2" accent3="accent3" accent4="accent4" accent5="accent5" accent6="accent6" hlink="hlink" folHlink="folHlink"/>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244" name="Rectangle 3">
            <a:extLst>
              <a:ext uri="{FF2B5EF4-FFF2-40B4-BE49-F238E27FC236}">
                <a16:creationId xmlns:a16="http://schemas.microsoft.com/office/drawing/2014/main" id="{DB626ED3-D788-40A4-AC4C-BE2674E14184}"/>
              </a:ext>
            </a:extLst>
          </p:cNvPr>
          <p:cNvSpPr>
            <a:spLocks noGrp="1" noChangeArrowheads="1"/>
          </p:cNvSpPr>
          <p:nvPr>
            <p:ph idx="4294967295"/>
          </p:nvPr>
        </p:nvSpPr>
        <p:spPr>
          <a:xfrm>
            <a:off x="139337" y="307731"/>
            <a:ext cx="6202740" cy="6349101"/>
          </a:xfrm>
        </p:spPr>
        <p:txBody>
          <a:bodyPr vert="horz" lIns="91440" tIns="45720" rIns="91440" bIns="45720" rtlCol="0" anchor="t">
            <a:noAutofit/>
          </a:bodyPr>
          <a:lstStyle/>
          <a:p>
            <a:pPr marL="0" lvl="0" indent="0">
              <a:spcBef>
                <a:spcPts val="0"/>
              </a:spcBef>
              <a:buNone/>
            </a:pPr>
            <a:r>
              <a:rPr lang="en-US" sz="2000" b="1" dirty="0"/>
              <a:t>3. Critical Race Theory analysis </a:t>
            </a:r>
          </a:p>
          <a:p>
            <a:pPr marL="0" lvl="0" indent="0">
              <a:spcBef>
                <a:spcPts val="0"/>
              </a:spcBef>
              <a:buNone/>
            </a:pPr>
            <a:endParaRPr lang="en-US" sz="1800" dirty="0"/>
          </a:p>
          <a:p>
            <a:pPr marL="0" lvl="0" indent="0">
              <a:spcBef>
                <a:spcPts val="0"/>
              </a:spcBef>
              <a:buNone/>
            </a:pPr>
            <a:endParaRPr lang="en-US" sz="1800" dirty="0"/>
          </a:p>
          <a:p>
            <a:pPr marL="0" lvl="0" indent="0">
              <a:lnSpc>
                <a:spcPct val="100000"/>
              </a:lnSpc>
              <a:spcBef>
                <a:spcPts val="0"/>
              </a:spcBef>
              <a:buNone/>
            </a:pPr>
            <a:r>
              <a:rPr lang="en-US" sz="1800" dirty="0"/>
              <a:t>White academy managers and dominant liberal notions of meritocracy, </a:t>
            </a:r>
            <a:r>
              <a:rPr lang="en-GB" sz="1800" dirty="0">
                <a:ea typeface="Calibri" panose="020F0502020204030204" pitchFamily="34" charset="0"/>
              </a:rPr>
              <a:t>objectivity, race-neutrality, and colour-blindness </a:t>
            </a:r>
          </a:p>
          <a:p>
            <a:pPr marL="0" lvl="0" indent="0">
              <a:lnSpc>
                <a:spcPct val="100000"/>
              </a:lnSpc>
              <a:spcBef>
                <a:spcPts val="0"/>
              </a:spcBef>
              <a:buNone/>
            </a:pPr>
            <a:endParaRPr lang="en-GB" sz="1800" dirty="0">
              <a:ea typeface="Calibri" panose="020F0502020204030204" pitchFamily="34" charset="0"/>
            </a:endParaRPr>
          </a:p>
          <a:p>
            <a:pPr lvl="0">
              <a:lnSpc>
                <a:spcPct val="100000"/>
              </a:lnSpc>
              <a:spcBef>
                <a:spcPts val="0"/>
              </a:spcBef>
              <a:buFont typeface="Wingdings" panose="05000000000000000000" pitchFamily="2" charset="2"/>
              <a:buChar char="§"/>
            </a:pPr>
            <a:r>
              <a:rPr lang="en-GB" sz="1400" dirty="0">
                <a:solidFill>
                  <a:srgbClr val="33CCFF"/>
                </a:solidFill>
                <a:ea typeface="Calibri" panose="020F0502020204030204" pitchFamily="34" charset="0"/>
              </a:rPr>
              <a:t>Career mobility deracialised and individualised </a:t>
            </a:r>
          </a:p>
          <a:p>
            <a:pPr lvl="0">
              <a:lnSpc>
                <a:spcPct val="100000"/>
              </a:lnSpc>
              <a:spcBef>
                <a:spcPts val="0"/>
              </a:spcBef>
              <a:buFont typeface="Wingdings" panose="05000000000000000000" pitchFamily="2" charset="2"/>
              <a:buChar char="§"/>
            </a:pPr>
            <a:r>
              <a:rPr lang="en-GB" sz="1400" dirty="0">
                <a:solidFill>
                  <a:srgbClr val="33CCFF"/>
                </a:solidFill>
              </a:rPr>
              <a:t>Normative feature of high-performance coaching contexts</a:t>
            </a:r>
          </a:p>
          <a:p>
            <a:pPr lvl="0">
              <a:lnSpc>
                <a:spcPct val="100000"/>
              </a:lnSpc>
              <a:spcBef>
                <a:spcPts val="0"/>
              </a:spcBef>
              <a:buFont typeface="Wingdings" panose="05000000000000000000" pitchFamily="2" charset="2"/>
              <a:buChar char="§"/>
            </a:pPr>
            <a:r>
              <a:rPr lang="en-GB" sz="1400" dirty="0">
                <a:solidFill>
                  <a:srgbClr val="33CCFF"/>
                </a:solidFill>
              </a:rPr>
              <a:t>Deny/obfuscate racialised ideologies, discourses, practices </a:t>
            </a:r>
          </a:p>
          <a:p>
            <a:pPr lvl="0">
              <a:lnSpc>
                <a:spcPct val="100000"/>
              </a:lnSpc>
              <a:spcBef>
                <a:spcPts val="0"/>
              </a:spcBef>
              <a:buFont typeface="Wingdings" panose="05000000000000000000" pitchFamily="2" charset="2"/>
              <a:buChar char="§"/>
            </a:pPr>
            <a:endParaRPr lang="en-GB" sz="1600" dirty="0">
              <a:solidFill>
                <a:srgbClr val="33CCFF"/>
              </a:solidFill>
            </a:endParaRPr>
          </a:p>
          <a:p>
            <a:pPr lvl="0">
              <a:lnSpc>
                <a:spcPct val="100000"/>
              </a:lnSpc>
              <a:spcBef>
                <a:spcPts val="0"/>
              </a:spcBef>
              <a:buFont typeface="Wingdings" panose="05000000000000000000" pitchFamily="2" charset="2"/>
              <a:buChar char="§"/>
            </a:pPr>
            <a:endParaRPr lang="en-US" sz="1600" dirty="0"/>
          </a:p>
          <a:p>
            <a:pPr marL="0" lvl="1" indent="0">
              <a:lnSpc>
                <a:spcPct val="100000"/>
              </a:lnSpc>
              <a:spcBef>
                <a:spcPts val="0"/>
              </a:spcBef>
              <a:buNone/>
            </a:pPr>
            <a:r>
              <a:rPr lang="en-US" sz="1800" dirty="0"/>
              <a:t>Beyond majoritarian narratives and centralising ‘race’/racisms</a:t>
            </a:r>
          </a:p>
          <a:p>
            <a:pPr marL="0" lvl="1" indent="0">
              <a:lnSpc>
                <a:spcPct val="100000"/>
              </a:lnSpc>
              <a:spcBef>
                <a:spcPts val="0"/>
              </a:spcBef>
              <a:buNone/>
            </a:pPr>
            <a:endParaRPr lang="en-US" sz="1400" dirty="0"/>
          </a:p>
          <a:p>
            <a:pPr marL="285750" lvl="1" indent="-285750">
              <a:lnSpc>
                <a:spcPct val="100000"/>
              </a:lnSpc>
              <a:spcBef>
                <a:spcPts val="0"/>
              </a:spcBef>
              <a:buFont typeface="Wingdings" panose="05000000000000000000" pitchFamily="2" charset="2"/>
              <a:buChar char="§"/>
            </a:pPr>
            <a:r>
              <a:rPr lang="en-US" sz="1600" dirty="0">
                <a:solidFill>
                  <a:srgbClr val="33CCFF"/>
                </a:solidFill>
              </a:rPr>
              <a:t>‘</a:t>
            </a:r>
            <a:r>
              <a:rPr lang="en-US" sz="1400" dirty="0">
                <a:solidFill>
                  <a:srgbClr val="33CCFF"/>
                </a:solidFill>
              </a:rPr>
              <a:t>Race’ as key organizing principle, racisms as routinised/endemic </a:t>
            </a:r>
          </a:p>
          <a:p>
            <a:pPr marL="285750" lvl="1" indent="-285750">
              <a:lnSpc>
                <a:spcPct val="100000"/>
              </a:lnSpc>
              <a:spcBef>
                <a:spcPts val="0"/>
              </a:spcBef>
              <a:buFont typeface="Wingdings" panose="05000000000000000000" pitchFamily="2" charset="2"/>
              <a:buChar char="§"/>
            </a:pPr>
            <a:r>
              <a:rPr lang="en-US" sz="1400" dirty="0">
                <a:solidFill>
                  <a:srgbClr val="33CCFF"/>
                </a:solidFill>
              </a:rPr>
              <a:t>White racial framing and racialised stereotypes </a:t>
            </a:r>
          </a:p>
          <a:p>
            <a:pPr marL="285750" lvl="1" indent="-285750">
              <a:lnSpc>
                <a:spcPct val="100000"/>
              </a:lnSpc>
              <a:spcBef>
                <a:spcPts val="0"/>
              </a:spcBef>
              <a:buFont typeface="Wingdings" panose="05000000000000000000" pitchFamily="2" charset="2"/>
              <a:buChar char="§"/>
            </a:pPr>
            <a:r>
              <a:rPr lang="en-US" sz="1400" dirty="0">
                <a:solidFill>
                  <a:srgbClr val="33CCFF"/>
                </a:solidFill>
              </a:rPr>
              <a:t>Signify, evaluate, problematise racialised minority coaches </a:t>
            </a:r>
          </a:p>
          <a:p>
            <a:pPr marL="285750" lvl="1" indent="-285750">
              <a:lnSpc>
                <a:spcPct val="100000"/>
              </a:lnSpc>
              <a:spcBef>
                <a:spcPts val="0"/>
              </a:spcBef>
              <a:buFont typeface="Wingdings" panose="05000000000000000000" pitchFamily="2" charset="2"/>
              <a:buChar char="§"/>
            </a:pPr>
            <a:endParaRPr lang="en-US" sz="1400" dirty="0"/>
          </a:p>
          <a:p>
            <a:pPr marL="0" lvl="1" indent="0">
              <a:lnSpc>
                <a:spcPct val="100000"/>
              </a:lnSpc>
              <a:spcBef>
                <a:spcPts val="0"/>
              </a:spcBef>
              <a:buNone/>
            </a:pPr>
            <a:endParaRPr lang="en-US" sz="1400" dirty="0"/>
          </a:p>
          <a:p>
            <a:pPr marL="0" lvl="1" indent="0">
              <a:lnSpc>
                <a:spcPct val="100000"/>
              </a:lnSpc>
              <a:spcBef>
                <a:spcPts val="0"/>
              </a:spcBef>
              <a:buNone/>
            </a:pPr>
            <a:r>
              <a:rPr lang="en-US" sz="1800" dirty="0"/>
              <a:t>Normativity and centrality of whiteness in </a:t>
            </a:r>
            <a:r>
              <a:rPr lang="en-US" sz="1800"/>
              <a:t>academy coaching </a:t>
            </a:r>
            <a:endParaRPr lang="en-US" sz="1800" dirty="0"/>
          </a:p>
          <a:p>
            <a:pPr marL="0" lvl="1" indent="0">
              <a:lnSpc>
                <a:spcPct val="100000"/>
              </a:lnSpc>
              <a:spcBef>
                <a:spcPts val="0"/>
              </a:spcBef>
              <a:buNone/>
            </a:pPr>
            <a:endParaRPr lang="en-US" sz="1400" dirty="0"/>
          </a:p>
          <a:p>
            <a:pPr marL="285750" lvl="1" indent="-285750">
              <a:lnSpc>
                <a:spcPct val="100000"/>
              </a:lnSpc>
              <a:spcBef>
                <a:spcPts val="0"/>
              </a:spcBef>
              <a:buFont typeface="Wingdings" panose="05000000000000000000" pitchFamily="2" charset="2"/>
              <a:buChar char="§"/>
            </a:pPr>
            <a:r>
              <a:rPr lang="en-US" sz="1400" dirty="0">
                <a:solidFill>
                  <a:srgbClr val="33CCFF"/>
                </a:solidFill>
              </a:rPr>
              <a:t>Whiteness as a powerful structural and cultural practice </a:t>
            </a:r>
          </a:p>
          <a:p>
            <a:pPr marL="285750" lvl="1" indent="-285750">
              <a:lnSpc>
                <a:spcPct val="100000"/>
              </a:lnSpc>
              <a:spcBef>
                <a:spcPts val="0"/>
              </a:spcBef>
              <a:buFont typeface="Wingdings" panose="05000000000000000000" pitchFamily="2" charset="2"/>
              <a:buChar char="§"/>
            </a:pPr>
            <a:r>
              <a:rPr lang="en-US" sz="1400" dirty="0">
                <a:solidFill>
                  <a:srgbClr val="33CCFF"/>
                </a:solidFill>
              </a:rPr>
              <a:t>Naturalise racialised stereotypes and hierarchical allocation of roles</a:t>
            </a:r>
          </a:p>
          <a:p>
            <a:pPr marL="285750" lvl="1" indent="-285750">
              <a:lnSpc>
                <a:spcPct val="100000"/>
              </a:lnSpc>
              <a:spcBef>
                <a:spcPts val="0"/>
              </a:spcBef>
              <a:buFont typeface="Wingdings" panose="05000000000000000000" pitchFamily="2" charset="2"/>
              <a:buChar char="§"/>
            </a:pPr>
            <a:r>
              <a:rPr lang="en-US" sz="1400" dirty="0">
                <a:solidFill>
                  <a:srgbClr val="33CCFF"/>
                </a:solidFill>
              </a:rPr>
              <a:t>Invisibility of white identities and unearned white privilege  </a:t>
            </a:r>
          </a:p>
          <a:p>
            <a:pPr marL="0" lvl="1" indent="0">
              <a:spcBef>
                <a:spcPts val="0"/>
              </a:spcBef>
              <a:buNone/>
            </a:pPr>
            <a:endParaRPr lang="en-US" sz="1600" dirty="0">
              <a:solidFill>
                <a:srgbClr val="33CCFF"/>
              </a:solidFill>
            </a:endParaRPr>
          </a:p>
          <a:p>
            <a:pPr lvl="1">
              <a:spcBef>
                <a:spcPts val="0"/>
              </a:spcBef>
              <a:buFont typeface="Wingdings" panose="05000000000000000000" pitchFamily="2" charset="2"/>
              <a:buChar char="Ø"/>
            </a:pPr>
            <a:endParaRPr lang="en-US" sz="1400" dirty="0"/>
          </a:p>
          <a:p>
            <a:pPr lvl="1">
              <a:spcBef>
                <a:spcPts val="0"/>
              </a:spcBef>
              <a:buFont typeface="Wingdings" panose="05000000000000000000" pitchFamily="2" charset="2"/>
              <a:buChar char="Ø"/>
            </a:pPr>
            <a:endParaRPr lang="en-US" sz="1400" dirty="0"/>
          </a:p>
          <a:p>
            <a:pPr lvl="0">
              <a:spcBef>
                <a:spcPts val="0"/>
              </a:spcBef>
              <a:buFont typeface="Wingdings" panose="05000000000000000000" pitchFamily="2" charset="2"/>
              <a:buChar char="§"/>
            </a:pPr>
            <a:endParaRPr lang="en-US" sz="1800" dirty="0"/>
          </a:p>
          <a:p>
            <a:pPr marL="0" lvl="0" indent="0">
              <a:spcBef>
                <a:spcPts val="0"/>
              </a:spcBef>
              <a:buNone/>
            </a:pPr>
            <a:endParaRPr lang="en-US" sz="1800" dirty="0"/>
          </a:p>
          <a:p>
            <a:pPr marL="0" lvl="0" indent="0">
              <a:spcBef>
                <a:spcPts val="0"/>
              </a:spcBef>
              <a:buNone/>
            </a:pPr>
            <a:endParaRPr lang="en-US" sz="1800" dirty="0"/>
          </a:p>
          <a:p>
            <a:pPr marL="0" lvl="0" indent="0">
              <a:spcBef>
                <a:spcPts val="0"/>
              </a:spcBef>
              <a:buNone/>
            </a:pPr>
            <a:endParaRPr lang="en-US" sz="1800" dirty="0"/>
          </a:p>
          <a:p>
            <a:pPr lvl="1">
              <a:spcBef>
                <a:spcPts val="0"/>
              </a:spcBef>
              <a:buFont typeface="Wingdings" panose="05000000000000000000" pitchFamily="2" charset="2"/>
              <a:buChar char="Ø"/>
            </a:pPr>
            <a:endParaRPr lang="en-US" altLang="en-US" sz="1600" i="1" dirty="0">
              <a:solidFill>
                <a:srgbClr val="FFC000"/>
              </a:solidFill>
            </a:endParaRPr>
          </a:p>
          <a:p>
            <a:pPr marL="0">
              <a:spcBef>
                <a:spcPct val="0"/>
              </a:spcBef>
              <a:spcAft>
                <a:spcPts val="600"/>
              </a:spcAft>
            </a:pPr>
            <a:endParaRPr lang="en-US" altLang="en-US" sz="1300" dirty="0"/>
          </a:p>
          <a:p>
            <a:pPr marL="0">
              <a:spcBef>
                <a:spcPct val="0"/>
              </a:spcBef>
              <a:spcAft>
                <a:spcPts val="600"/>
              </a:spcAft>
            </a:pPr>
            <a:endParaRPr lang="en-US" altLang="en-US" sz="1300" dirty="0"/>
          </a:p>
          <a:p>
            <a:pPr marL="0">
              <a:spcBef>
                <a:spcPct val="0"/>
              </a:spcBef>
              <a:spcAft>
                <a:spcPts val="600"/>
              </a:spcAft>
            </a:pPr>
            <a:endParaRPr lang="en-US" altLang="en-US" sz="1300" dirty="0"/>
          </a:p>
        </p:txBody>
      </p:sp>
      <p:sp>
        <p:nvSpPr>
          <p:cNvPr id="137" name="Freeform: Shape 13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D5C093B1-3D3F-47C5-B330-DB547C3516B9}"/>
              </a:ext>
            </a:extLst>
          </p:cNvPr>
          <p:cNvPicPr>
            <a:picLocks noChangeAspect="1"/>
          </p:cNvPicPr>
          <p:nvPr/>
        </p:nvPicPr>
        <p:blipFill>
          <a:blip r:embed="rId3">
            <a:extLst>
              <a:ext uri="{28A0092B-C50C-407E-A947-70E740481C1C}">
                <a14:useLocalDpi xmlns:a14="http://schemas.microsoft.com/office/drawing/2010/main" val="0"/>
              </a:ext>
            </a:extLst>
          </a:blip>
          <a:srcRect l="13913" r="13913"/>
          <a:stretch/>
        </p:blipFill>
        <p:spPr>
          <a:xfrm>
            <a:off x="6750141" y="0"/>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0242" name="Slide Number Placeholder 5">
            <a:extLst>
              <a:ext uri="{FF2B5EF4-FFF2-40B4-BE49-F238E27FC236}">
                <a16:creationId xmlns:a16="http://schemas.microsoft.com/office/drawing/2014/main" id="{876055A2-8782-40F5-A7C3-A51AC390B3AC}"/>
              </a:ext>
            </a:extLst>
          </p:cNvPr>
          <p:cNvSpPr>
            <a:spLocks noGrp="1"/>
          </p:cNvSpPr>
          <p:nvPr>
            <p:ph type="sldNum" sz="quarter" idx="11"/>
          </p:nvPr>
        </p:nvSpPr>
        <p:spPr>
          <a:xfrm>
            <a:off x="11000232" y="6108192"/>
            <a:ext cx="548640" cy="548640"/>
          </a:xfrm>
          <a:prstGeom prst="ellipse">
            <a:avLst/>
          </a:prstGeom>
          <a:solidFill>
            <a:srgbClr val="3C5839"/>
          </a:solidFill>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lr>
                <a:schemeClr val="hlink"/>
              </a:buClr>
              <a:buSzPct val="10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hlink"/>
              </a:buClr>
              <a:buSzPct val="100000"/>
              <a:buFont typeface="Wingdings" panose="05000000000000000000" pitchFamily="2" charset="2"/>
              <a:buChar char="§"/>
              <a:defRPr sz="2600">
                <a:solidFill>
                  <a:schemeClr val="tx1"/>
                </a:solidFill>
                <a:latin typeface="Arial" panose="020B0604020202020204" pitchFamily="34" charset="0"/>
              </a:defRPr>
            </a:lvl2pPr>
            <a:lvl3pPr marL="1143000" indent="-228600">
              <a:spcBef>
                <a:spcPct val="20000"/>
              </a:spcBef>
              <a:buClr>
                <a:schemeClr val="hlink"/>
              </a:buClr>
              <a:buSzPct val="10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fld id="{7D1023CF-D9C5-468D-B38A-1B0B4475F11A}" type="slidenum">
              <a:rPr kumimoji="0" lang="en-US" altLang="en-US" sz="15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t>8</a:t>
            </a:fld>
            <a:endParaRPr kumimoji="0" lang="en-US" altLang="en-US" sz="15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717172248"/>
      </p:ext>
    </p:extLst>
  </p:cSld>
  <p:clrMapOvr>
    <a:overrideClrMapping bg1="dk1" tx1="lt1" bg2="dk2" tx2="lt2" accent1="accent1" accent2="accent2" accent3="accent3" accent4="accent4" accent5="accent5" accent6="accent6" hlink="hlink" folHlink="folHlink"/>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369115" y="285226"/>
            <a:ext cx="7004807" cy="6333688"/>
          </a:xfrm>
          <a:prstGeom prst="rect">
            <a:avLst/>
          </a:prstGeom>
        </p:spPr>
        <p:txBody>
          <a:bodyPr vert="horz" wrap="square"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br>
              <a:rPr lang="en-GB" sz="1800" dirty="0">
                <a:latin typeface="+mn-lt"/>
                <a:ea typeface="Times New Roman" panose="02020603050405020304" pitchFamily="18" charset="0"/>
              </a:rPr>
            </a:br>
            <a:endParaRPr lang="en-GB" sz="18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8103765" y="880844"/>
            <a:ext cx="3892492" cy="4647501"/>
          </a:xfrm>
          <a:prstGeom prst="rect">
            <a:avLst/>
          </a:prstGeom>
        </p:spPr>
        <p:txBody>
          <a:bodyPr vert="horz" wrap="square"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20000"/>
              </a:lnSpc>
            </a:pPr>
            <a:endParaRPr lang="en-CA" sz="1600" dirty="0">
              <a:solidFill>
                <a:srgbClr val="FFC000"/>
              </a:solidFill>
              <a:latin typeface="+mn-lt"/>
              <a:ea typeface="Times New Roman" panose="02020603050405020304" pitchFamily="18" charset="0"/>
            </a:endParaRPr>
          </a:p>
          <a:p>
            <a:pPr marR="331470" algn="l">
              <a:lnSpc>
                <a:spcPct val="120000"/>
              </a:lnSpc>
            </a:pPr>
            <a:endParaRPr lang="en-GB" sz="1600" dirty="0">
              <a:solidFill>
                <a:srgbClr val="FFC000"/>
              </a:solidFill>
              <a:effectLst/>
              <a:latin typeface="+mn-lt"/>
              <a:ea typeface="Times New Roman" panose="02020603050405020304" pitchFamily="18" charset="0"/>
            </a:endParaRPr>
          </a:p>
        </p:txBody>
      </p:sp>
      <p:pic>
        <p:nvPicPr>
          <p:cNvPr id="4" name="Picture 3" descr="Icon&#10;&#10;Description automatically generated">
            <a:extLst>
              <a:ext uri="{FF2B5EF4-FFF2-40B4-BE49-F238E27FC236}">
                <a16:creationId xmlns:a16="http://schemas.microsoft.com/office/drawing/2014/main" id="{25C959BC-D023-48FF-8176-C1AAA6DBE2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825" y="1099038"/>
            <a:ext cx="3278114" cy="4598377"/>
          </a:xfrm>
          <a:prstGeom prst="rect">
            <a:avLst/>
          </a:prstGeom>
        </p:spPr>
      </p:pic>
      <p:pic>
        <p:nvPicPr>
          <p:cNvPr id="5" name="Picture 4">
            <a:extLst>
              <a:ext uri="{FF2B5EF4-FFF2-40B4-BE49-F238E27FC236}">
                <a16:creationId xmlns:a16="http://schemas.microsoft.com/office/drawing/2014/main" id="{B075AF22-D67A-3293-5A90-056DBF054F82}"/>
              </a:ext>
            </a:extLst>
          </p:cNvPr>
          <p:cNvPicPr>
            <a:picLocks noChangeAspect="1"/>
          </p:cNvPicPr>
          <p:nvPr/>
        </p:nvPicPr>
        <p:blipFill>
          <a:blip r:embed="rId4"/>
          <a:stretch>
            <a:fillRect/>
          </a:stretch>
        </p:blipFill>
        <p:spPr>
          <a:xfrm>
            <a:off x="8651630" y="1049914"/>
            <a:ext cx="3275985" cy="4647501"/>
          </a:xfrm>
          <a:prstGeom prst="rect">
            <a:avLst/>
          </a:prstGeom>
        </p:spPr>
      </p:pic>
      <p:sp>
        <p:nvSpPr>
          <p:cNvPr id="8" name="Title 7">
            <a:extLst>
              <a:ext uri="{FF2B5EF4-FFF2-40B4-BE49-F238E27FC236}">
                <a16:creationId xmlns:a16="http://schemas.microsoft.com/office/drawing/2014/main" id="{1A3B6065-3F8C-B168-4D10-4F7DDF59AE65}"/>
              </a:ext>
            </a:extLst>
          </p:cNvPr>
          <p:cNvSpPr txBox="1">
            <a:spLocks/>
          </p:cNvSpPr>
          <p:nvPr/>
        </p:nvSpPr>
        <p:spPr>
          <a:xfrm>
            <a:off x="3967025" y="1099038"/>
            <a:ext cx="4497037" cy="459837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endParaRPr lang="en-GB" sz="1600" dirty="0">
              <a:latin typeface="+mn-lt"/>
            </a:endParaRPr>
          </a:p>
          <a:p>
            <a:pPr>
              <a:lnSpc>
                <a:spcPct val="100000"/>
              </a:lnSpc>
            </a:pPr>
            <a:endParaRPr lang="en-GB" sz="1600" dirty="0">
              <a:latin typeface="+mn-lt"/>
            </a:endParaRPr>
          </a:p>
          <a:p>
            <a:pPr>
              <a:lnSpc>
                <a:spcPct val="100000"/>
              </a:lnSpc>
            </a:pPr>
            <a:endParaRPr lang="en-GB" sz="1600" dirty="0">
              <a:latin typeface="+mn-lt"/>
            </a:endParaRPr>
          </a:p>
          <a:p>
            <a:pPr>
              <a:lnSpc>
                <a:spcPct val="100000"/>
              </a:lnSpc>
            </a:pPr>
            <a:endParaRPr lang="en-GB" sz="1600" dirty="0">
              <a:latin typeface="+mn-lt"/>
            </a:endParaRPr>
          </a:p>
          <a:p>
            <a:pPr>
              <a:lnSpc>
                <a:spcPct val="100000"/>
              </a:lnSpc>
            </a:pPr>
            <a:endParaRPr lang="en-GB" sz="1600" dirty="0">
              <a:latin typeface="+mn-lt"/>
            </a:endParaRPr>
          </a:p>
          <a:p>
            <a:pPr>
              <a:lnSpc>
                <a:spcPct val="100000"/>
              </a:lnSpc>
            </a:pPr>
            <a:endParaRPr lang="en-GB" sz="1600" dirty="0">
              <a:latin typeface="+mn-lt"/>
            </a:endParaRPr>
          </a:p>
          <a:p>
            <a:pPr>
              <a:lnSpc>
                <a:spcPct val="120000"/>
              </a:lnSpc>
            </a:pPr>
            <a:r>
              <a:rPr lang="en-GB" sz="5600" b="1" dirty="0">
                <a:latin typeface="+mn-lt"/>
              </a:rPr>
              <a:t>Dr Steven Bradbury</a:t>
            </a:r>
            <a:br>
              <a:rPr lang="en-GB" sz="5600" dirty="0">
                <a:latin typeface="+mn-lt"/>
              </a:rPr>
            </a:br>
            <a:r>
              <a:rPr lang="en-GB" sz="5600" dirty="0">
                <a:latin typeface="+mn-lt"/>
              </a:rPr>
              <a:t>Senior Lecturer in Sport, Equality, and Diversity </a:t>
            </a:r>
            <a:br>
              <a:rPr lang="en-GB" sz="5600" dirty="0">
                <a:latin typeface="+mn-lt"/>
              </a:rPr>
            </a:br>
            <a:r>
              <a:rPr lang="en-GB" sz="5600" dirty="0">
                <a:latin typeface="+mn-lt"/>
              </a:rPr>
              <a:t>School of Sport, Exercise and Health Sciences </a:t>
            </a:r>
            <a:br>
              <a:rPr lang="en-GB" sz="5600" dirty="0">
                <a:latin typeface="+mn-lt"/>
              </a:rPr>
            </a:br>
            <a:r>
              <a:rPr lang="en-GB" sz="5600" dirty="0">
                <a:latin typeface="+mn-lt"/>
              </a:rPr>
              <a:t>Loughborough University, UK</a:t>
            </a:r>
            <a:br>
              <a:rPr lang="en-GB" sz="5600" dirty="0">
                <a:latin typeface="+mn-lt"/>
              </a:rPr>
            </a:br>
            <a:r>
              <a:rPr lang="en-GB" sz="5600" dirty="0">
                <a:solidFill>
                  <a:srgbClr val="33CCFF"/>
                </a:solidFill>
                <a:latin typeface="+mn-lt"/>
                <a:hlinkClick r:id="rId5">
                  <a:extLst>
                    <a:ext uri="{A12FA001-AC4F-418D-AE19-62706E023703}">
                      <ahyp:hlinkClr xmlns:ahyp="http://schemas.microsoft.com/office/drawing/2018/hyperlinkcolor" val="tx"/>
                    </a:ext>
                  </a:extLst>
                </a:hlinkClick>
              </a:rPr>
              <a:t>s.bradbury@lboro.ac.uk</a:t>
            </a:r>
            <a:endParaRPr lang="en-GB" sz="5600" dirty="0">
              <a:solidFill>
                <a:srgbClr val="33CCFF"/>
              </a:solidFill>
              <a:latin typeface="+mn-lt"/>
            </a:endParaRPr>
          </a:p>
          <a:p>
            <a:pPr>
              <a:lnSpc>
                <a:spcPct val="120000"/>
              </a:lnSpc>
            </a:pPr>
            <a:endParaRPr lang="en-GB" sz="5600" dirty="0">
              <a:solidFill>
                <a:srgbClr val="33CCFF"/>
              </a:solidFill>
              <a:latin typeface="+mn-lt"/>
            </a:endParaRPr>
          </a:p>
          <a:p>
            <a:pPr>
              <a:lnSpc>
                <a:spcPct val="120000"/>
              </a:lnSpc>
            </a:pPr>
            <a:endParaRPr lang="en-GB" sz="5600" dirty="0">
              <a:solidFill>
                <a:srgbClr val="33CCFF"/>
              </a:solidFill>
              <a:latin typeface="+mn-lt"/>
            </a:endParaRPr>
          </a:p>
          <a:p>
            <a:pPr>
              <a:lnSpc>
                <a:spcPct val="120000"/>
              </a:lnSpc>
            </a:pPr>
            <a:endParaRPr lang="en-GB" sz="5600" dirty="0">
              <a:solidFill>
                <a:srgbClr val="33CCFF"/>
              </a:solidFill>
              <a:latin typeface="+mn-lt"/>
            </a:endParaRPr>
          </a:p>
          <a:p>
            <a:pPr>
              <a:lnSpc>
                <a:spcPct val="120000"/>
              </a:lnSpc>
            </a:pPr>
            <a:endParaRPr lang="en-GB" sz="5600" dirty="0">
              <a:solidFill>
                <a:srgbClr val="33CCFF"/>
              </a:solidFill>
              <a:latin typeface="+mn-lt"/>
            </a:endParaRPr>
          </a:p>
          <a:p>
            <a:pPr>
              <a:lnSpc>
                <a:spcPct val="120000"/>
              </a:lnSpc>
            </a:pPr>
            <a:r>
              <a:rPr lang="en-GB" sz="5600" b="1" dirty="0">
                <a:latin typeface="+mn-lt"/>
              </a:rPr>
              <a:t>Dr Dominic Conricode </a:t>
            </a:r>
            <a:br>
              <a:rPr lang="en-GB" sz="5600" dirty="0">
                <a:latin typeface="+mn-lt"/>
              </a:rPr>
            </a:br>
            <a:r>
              <a:rPr lang="en-GB" sz="5600" dirty="0">
                <a:latin typeface="+mn-lt"/>
              </a:rPr>
              <a:t>Lecturer in Sport Management</a:t>
            </a:r>
            <a:br>
              <a:rPr lang="en-GB" sz="5600" dirty="0">
                <a:latin typeface="+mn-lt"/>
              </a:rPr>
            </a:br>
            <a:r>
              <a:rPr lang="en-GB" sz="5600" dirty="0">
                <a:latin typeface="+mn-lt"/>
              </a:rPr>
              <a:t>Dept of Economics, Policy and International Business </a:t>
            </a:r>
            <a:br>
              <a:rPr lang="en-GB" sz="5600" dirty="0">
                <a:latin typeface="+mn-lt"/>
              </a:rPr>
            </a:br>
            <a:r>
              <a:rPr lang="en-GB" sz="5600" dirty="0">
                <a:latin typeface="+mn-lt"/>
              </a:rPr>
              <a:t>Manchester Metropolitan University, UK</a:t>
            </a:r>
            <a:br>
              <a:rPr lang="en-GB" sz="5600" dirty="0">
                <a:latin typeface="+mn-lt"/>
              </a:rPr>
            </a:br>
            <a:r>
              <a:rPr lang="en-GB" sz="5600" i="0" u="sng" dirty="0">
                <a:solidFill>
                  <a:srgbClr val="33CCFF"/>
                </a:solidFill>
                <a:effectLst/>
                <a:latin typeface="+mn-lt"/>
                <a:hlinkClick r:id="rId6">
                  <a:extLst>
                    <a:ext uri="{A12FA001-AC4F-418D-AE19-62706E023703}">
                      <ahyp:hlinkClr xmlns:ahyp="http://schemas.microsoft.com/office/drawing/2018/hyperlinkcolor" val="tx"/>
                    </a:ext>
                  </a:extLst>
                </a:hlinkClick>
              </a:rPr>
              <a:t>d.conricode@mmu.ac.uk</a:t>
            </a:r>
            <a:endParaRPr lang="en-GB" sz="56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br>
              <a:rPr lang="en-GB" sz="1400" dirty="0"/>
            </a:br>
            <a:endParaRPr lang="en-GB" sz="1400" dirty="0"/>
          </a:p>
        </p:txBody>
      </p:sp>
    </p:spTree>
    <p:extLst>
      <p:ext uri="{BB962C8B-B14F-4D97-AF65-F5344CB8AC3E}">
        <p14:creationId xmlns:p14="http://schemas.microsoft.com/office/powerpoint/2010/main" val="1366682173"/>
      </p:ext>
    </p:extLst>
  </p:cSld>
  <p:clrMapOvr>
    <a:overrideClrMapping bg1="dk1" tx1="lt1" bg2="dk2" tx2="lt2" accent1="accent1" accent2="accent2" accent3="accent3" accent4="accent4" accent5="accent5" accent6="accent6" hlink="hlink" folHlink="folHlink"/>
  </p:clrMapOvr>
  <p:transition>
    <p:cut/>
  </p:transition>
</p:sld>
</file>

<file path=ppt/tags/tag1.xml><?xml version="1.0" encoding="utf-8"?>
<p:tagLst xmlns:a="http://schemas.openxmlformats.org/drawingml/2006/main" xmlns:r="http://schemas.openxmlformats.org/officeDocument/2006/relationships" xmlns:p="http://schemas.openxmlformats.org/presentationml/2006/main">
  <p:tag name="PRESGUID" val="47c6e3f1-65a9-4432-b0b7-6af0cf58c982"/>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95F28CCB25C94CA3A0A5773387A50B" ma:contentTypeVersion="11" ma:contentTypeDescription="Create a new document." ma:contentTypeScope="" ma:versionID="183d57e7f3c953d5f3352fa2890b7248">
  <xsd:schema xmlns:xsd="http://www.w3.org/2001/XMLSchema" xmlns:xs="http://www.w3.org/2001/XMLSchema" xmlns:p="http://schemas.microsoft.com/office/2006/metadata/properties" xmlns:ns3="df49983f-43b0-40d2-afb5-0f6ffddf0aea" xmlns:ns4="1f097121-b3ed-44c3-aca9-70db8a42e485" targetNamespace="http://schemas.microsoft.com/office/2006/metadata/properties" ma:root="true" ma:fieldsID="49bd533e58ddbdb5c52cb31622fee0f9" ns3:_="" ns4:_="">
    <xsd:import namespace="df49983f-43b0-40d2-afb5-0f6ffddf0aea"/>
    <xsd:import namespace="1f097121-b3ed-44c3-aca9-70db8a42e48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49983f-43b0-40d2-afb5-0f6ffddf0a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097121-b3ed-44c3-aca9-70db8a42e48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1538CD-68AA-4A11-9130-A56B9AFF81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49983f-43b0-40d2-afb5-0f6ffddf0aea"/>
    <ds:schemaRef ds:uri="1f097121-b3ed-44c3-aca9-70db8a42e4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1589D1-9990-419E-B65F-9FCFC32C7BCB}">
  <ds:schemaRefs>
    <ds:schemaRef ds:uri="http://schemas.microsoft.com/office/2006/documentManagement/types"/>
    <ds:schemaRef ds:uri="http://purl.org/dc/elements/1.1/"/>
    <ds:schemaRef ds:uri="1f097121-b3ed-44c3-aca9-70db8a42e485"/>
    <ds:schemaRef ds:uri="http://schemas.microsoft.com/office/infopath/2007/PartnerControls"/>
    <ds:schemaRef ds:uri="http://purl.org/dc/terms/"/>
    <ds:schemaRef ds:uri="http://schemas.openxmlformats.org/package/2006/metadata/core-properties"/>
    <ds:schemaRef ds:uri="df49983f-43b0-40d2-afb5-0f6ffddf0aea"/>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355EDD5-40EF-457F-99DD-6A74E65702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4529</TotalTime>
  <Words>1598</Words>
  <Application>Microsoft Office PowerPoint</Application>
  <PresentationFormat>Widescreen</PresentationFormat>
  <Paragraphs>271</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 Light</vt:lpstr>
      <vt:lpstr>Times New Roman</vt:lpstr>
      <vt:lpstr>Calibri</vt:lpstr>
      <vt:lpstr>Wingdings</vt:lpstr>
      <vt:lpstr>Office Theme</vt:lpstr>
      <vt:lpstr>Dr Dominic Conricode  Lecturer in Sport Management Dept of Economics, Policy and International Business  Manchester Metropolitan University, UK d.conricode@mmu.ac.uk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PSP124: The Development of Sport  Developing Inclusive Sport (1) ‘Race’, ethnicity and sports coaching</dc:title>
  <dc:creator>Steven Bradbury</dc:creator>
  <cp:lastModifiedBy>Steven Bradbury</cp:lastModifiedBy>
  <cp:revision>11</cp:revision>
  <cp:lastPrinted>2021-11-26T12:36:31Z</cp:lastPrinted>
  <dcterms:created xsi:type="dcterms:W3CDTF">2020-11-27T12:24:57Z</dcterms:created>
  <dcterms:modified xsi:type="dcterms:W3CDTF">2024-03-03T14:14:14Z</dcterms:modified>
</cp:coreProperties>
</file>